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1" r:id="rId2"/>
    <p:sldId id="302" r:id="rId3"/>
    <p:sldId id="305" r:id="rId4"/>
    <p:sldId id="369" r:id="rId5"/>
    <p:sldId id="370" r:id="rId6"/>
    <p:sldId id="372" r:id="rId7"/>
    <p:sldId id="373" r:id="rId8"/>
    <p:sldId id="382" r:id="rId9"/>
    <p:sldId id="375" r:id="rId10"/>
    <p:sldId id="381" r:id="rId11"/>
    <p:sldId id="380" r:id="rId12"/>
    <p:sldId id="385" r:id="rId13"/>
    <p:sldId id="384" r:id="rId1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a:srgbClr val="FFFFE1"/>
    <a:srgbClr val="FF0033"/>
    <a:srgbClr val="E2B602"/>
    <a:srgbClr val="E15901"/>
    <a:srgbClr val="CC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20"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pt-BR"/>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pt-B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t-BR" altLang="pt-BR" noProof="0" smtClean="0"/>
              <a:t>Clique para editar os estilos do texto mestre</a:t>
            </a:r>
          </a:p>
          <a:p>
            <a:pPr lvl="1"/>
            <a:r>
              <a:rPr lang="pt-BR" altLang="pt-BR" noProof="0" smtClean="0"/>
              <a:t>Segundo nível</a:t>
            </a:r>
          </a:p>
          <a:p>
            <a:pPr lvl="2"/>
            <a:r>
              <a:rPr lang="pt-BR" altLang="pt-BR" noProof="0" smtClean="0"/>
              <a:t>Terceiro nível</a:t>
            </a:r>
          </a:p>
          <a:p>
            <a:pPr lvl="3"/>
            <a:r>
              <a:rPr lang="pt-BR" altLang="pt-BR" noProof="0" smtClean="0"/>
              <a:t>Quarto nível</a:t>
            </a:r>
          </a:p>
          <a:p>
            <a:pPr lvl="4"/>
            <a:r>
              <a:rPr lang="pt-BR" altLang="pt-BR" noProof="0" smtClean="0"/>
              <a:t>Quinto nível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pt-B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49ACF09-916F-46D6-BA7F-D31D60906318}" type="slidenum">
              <a:rPr lang="pt-BR" altLang="pt-BR"/>
              <a:pPr>
                <a:defRPr/>
              </a:pPr>
              <a:t>‹#›</a:t>
            </a:fld>
            <a:endParaRPr lang="pt-BR" altLang="pt-BR"/>
          </a:p>
        </p:txBody>
      </p:sp>
    </p:spTree>
    <p:extLst>
      <p:ext uri="{BB962C8B-B14F-4D97-AF65-F5344CB8AC3E}">
        <p14:creationId xmlns:p14="http://schemas.microsoft.com/office/powerpoint/2010/main" val="3455771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4C81B73-CC50-4872-A30C-3D62C8E64200}" type="slidenum">
              <a:rPr lang="pt-BR" altLang="pt-BR"/>
              <a:pPr>
                <a:defRPr/>
              </a:pPr>
              <a:t>‹#›</a:t>
            </a:fld>
            <a:endParaRPr lang="pt-BR" altLang="pt-BR"/>
          </a:p>
        </p:txBody>
      </p:sp>
    </p:spTree>
    <p:extLst>
      <p:ext uri="{BB962C8B-B14F-4D97-AF65-F5344CB8AC3E}">
        <p14:creationId xmlns:p14="http://schemas.microsoft.com/office/powerpoint/2010/main" val="69175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3685AE7-A90E-459F-B3E6-76142DFEA22C}" type="slidenum">
              <a:rPr lang="pt-BR" altLang="pt-BR"/>
              <a:pPr>
                <a:defRPr/>
              </a:pPr>
              <a:t>‹#›</a:t>
            </a:fld>
            <a:endParaRPr lang="pt-BR" altLang="pt-BR"/>
          </a:p>
        </p:txBody>
      </p:sp>
    </p:spTree>
    <p:extLst>
      <p:ext uri="{BB962C8B-B14F-4D97-AF65-F5344CB8AC3E}">
        <p14:creationId xmlns:p14="http://schemas.microsoft.com/office/powerpoint/2010/main" val="310606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BF6E7AA-24FD-4F5C-B330-5C0740406216}" type="slidenum">
              <a:rPr lang="pt-BR" altLang="pt-BR"/>
              <a:pPr>
                <a:defRPr/>
              </a:pPr>
              <a:t>‹#›</a:t>
            </a:fld>
            <a:endParaRPr lang="pt-BR" altLang="pt-BR"/>
          </a:p>
        </p:txBody>
      </p:sp>
    </p:spTree>
    <p:extLst>
      <p:ext uri="{BB962C8B-B14F-4D97-AF65-F5344CB8AC3E}">
        <p14:creationId xmlns:p14="http://schemas.microsoft.com/office/powerpoint/2010/main" val="329195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768F71A-F0AE-4EAF-8281-75E8C538AF05}" type="slidenum">
              <a:rPr lang="pt-BR" altLang="pt-BR"/>
              <a:pPr>
                <a:defRPr/>
              </a:pPr>
              <a:t>‹#›</a:t>
            </a:fld>
            <a:endParaRPr lang="pt-BR" altLang="pt-BR"/>
          </a:p>
        </p:txBody>
      </p:sp>
    </p:spTree>
    <p:extLst>
      <p:ext uri="{BB962C8B-B14F-4D97-AF65-F5344CB8AC3E}">
        <p14:creationId xmlns:p14="http://schemas.microsoft.com/office/powerpoint/2010/main" val="212707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B537AAF-8899-4775-AE7B-DC3ADAFC6FC0}" type="slidenum">
              <a:rPr lang="pt-BR" altLang="pt-BR"/>
              <a:pPr>
                <a:defRPr/>
              </a:pPr>
              <a:t>‹#›</a:t>
            </a:fld>
            <a:endParaRPr lang="pt-BR" altLang="pt-BR"/>
          </a:p>
        </p:txBody>
      </p:sp>
    </p:spTree>
    <p:extLst>
      <p:ext uri="{BB962C8B-B14F-4D97-AF65-F5344CB8AC3E}">
        <p14:creationId xmlns:p14="http://schemas.microsoft.com/office/powerpoint/2010/main" val="27547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9CFACC0-4F46-4ADC-A2F7-69C89080092E}" type="slidenum">
              <a:rPr lang="pt-BR" altLang="pt-BR"/>
              <a:pPr>
                <a:defRPr/>
              </a:pPr>
              <a:t>‹#›</a:t>
            </a:fld>
            <a:endParaRPr lang="pt-BR" altLang="pt-BR"/>
          </a:p>
        </p:txBody>
      </p:sp>
    </p:spTree>
    <p:extLst>
      <p:ext uri="{BB962C8B-B14F-4D97-AF65-F5344CB8AC3E}">
        <p14:creationId xmlns:p14="http://schemas.microsoft.com/office/powerpoint/2010/main" val="36614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A1CE719-AED3-4EBF-9BFF-FF1909AA5FA3}" type="slidenum">
              <a:rPr lang="pt-BR" altLang="pt-BR"/>
              <a:pPr>
                <a:defRPr/>
              </a:pPr>
              <a:t>‹#›</a:t>
            </a:fld>
            <a:endParaRPr lang="pt-BR" altLang="pt-BR"/>
          </a:p>
        </p:txBody>
      </p:sp>
    </p:spTree>
    <p:extLst>
      <p:ext uri="{BB962C8B-B14F-4D97-AF65-F5344CB8AC3E}">
        <p14:creationId xmlns:p14="http://schemas.microsoft.com/office/powerpoint/2010/main" val="190393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D68FE0F6-E42B-496F-8912-416F9B8CE189}" type="slidenum">
              <a:rPr lang="pt-BR" altLang="pt-BR"/>
              <a:pPr>
                <a:defRPr/>
              </a:pPr>
              <a:t>‹#›</a:t>
            </a:fld>
            <a:endParaRPr lang="pt-BR" altLang="pt-BR"/>
          </a:p>
        </p:txBody>
      </p:sp>
    </p:spTree>
    <p:extLst>
      <p:ext uri="{BB962C8B-B14F-4D97-AF65-F5344CB8AC3E}">
        <p14:creationId xmlns:p14="http://schemas.microsoft.com/office/powerpoint/2010/main" val="72863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9A67CF06-0821-4345-8ADF-DFAE34747449}" type="slidenum">
              <a:rPr lang="pt-BR" altLang="pt-BR"/>
              <a:pPr>
                <a:defRPr/>
              </a:pPr>
              <a:t>‹#›</a:t>
            </a:fld>
            <a:endParaRPr lang="pt-BR" altLang="pt-BR"/>
          </a:p>
        </p:txBody>
      </p:sp>
    </p:spTree>
    <p:extLst>
      <p:ext uri="{BB962C8B-B14F-4D97-AF65-F5344CB8AC3E}">
        <p14:creationId xmlns:p14="http://schemas.microsoft.com/office/powerpoint/2010/main" val="78763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A819A15-E02C-4D47-8A0A-0706765B3E49}" type="slidenum">
              <a:rPr lang="pt-BR" altLang="pt-BR"/>
              <a:pPr>
                <a:defRPr/>
              </a:pPr>
              <a:t>‹#›</a:t>
            </a:fld>
            <a:endParaRPr lang="pt-BR" altLang="pt-BR"/>
          </a:p>
        </p:txBody>
      </p:sp>
    </p:spTree>
    <p:extLst>
      <p:ext uri="{BB962C8B-B14F-4D97-AF65-F5344CB8AC3E}">
        <p14:creationId xmlns:p14="http://schemas.microsoft.com/office/powerpoint/2010/main" val="5885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5FA5960-4D57-40E7-B97A-2E235A256121}" type="slidenum">
              <a:rPr lang="pt-BR" altLang="pt-BR"/>
              <a:pPr>
                <a:defRPr/>
              </a:pPr>
              <a:t>‹#›</a:t>
            </a:fld>
            <a:endParaRPr lang="pt-BR" altLang="pt-BR"/>
          </a:p>
        </p:txBody>
      </p:sp>
    </p:spTree>
    <p:extLst>
      <p:ext uri="{BB962C8B-B14F-4D97-AF65-F5344CB8AC3E}">
        <p14:creationId xmlns:p14="http://schemas.microsoft.com/office/powerpoint/2010/main" val="945542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CBAA19F6-B870-4B24-9148-C282BE8AD3E2}" type="slidenum">
              <a:rPr lang="pt-BR" altLang="pt-BR"/>
              <a:pPr>
                <a:defRPr/>
              </a:pPr>
              <a:t>‹#›</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Marcia.loch@unisul.br" TargetMode="External"/><Relationship Id="rId4" Type="http://schemas.openxmlformats.org/officeDocument/2006/relationships/hyperlink" Target="mailto:marcialoch@gmail.com" TargetMode="External"/><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85275"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240463"/>
            <a:ext cx="9185275" cy="644525"/>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sz="1100" dirty="0">
              <a:cs typeface="Arial"/>
            </a:endParaRPr>
          </a:p>
        </p:txBody>
      </p:sp>
      <p:sp>
        <p:nvSpPr>
          <p:cNvPr id="2052" name="Rectangle 1"/>
          <p:cNvSpPr>
            <a:spLocks noChangeArrowheads="1"/>
          </p:cNvSpPr>
          <p:nvPr/>
        </p:nvSpPr>
        <p:spPr bwMode="auto">
          <a:xfrm>
            <a:off x="2555875" y="6434138"/>
            <a:ext cx="3903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spcBef>
                <a:spcPct val="0"/>
              </a:spcBef>
              <a:buFontTx/>
              <a:buNone/>
            </a:pPr>
            <a:r>
              <a:rPr lang="pt-BR" altLang="pt-BR" sz="1400">
                <a:solidFill>
                  <a:srgbClr val="FFCC00"/>
                </a:solidFill>
                <a:cs typeface="Arial" pitchFamily="34" charset="0"/>
              </a:rPr>
              <a:t>CAMPUS UNIVERSITÁRIO UNISUL VIRTUAL</a:t>
            </a:r>
            <a:endParaRPr lang="pt-BR" altLang="pt-BR" sz="1400">
              <a:solidFill>
                <a:srgbClr val="FFFFFF"/>
              </a:solidFill>
              <a:cs typeface="Arial" pitchFamily="34" charset="0"/>
            </a:endParaRPr>
          </a:p>
        </p:txBody>
      </p:sp>
      <p:sp>
        <p:nvSpPr>
          <p:cNvPr id="14" name="Rectangle 13"/>
          <p:cNvSpPr/>
          <p:nvPr/>
        </p:nvSpPr>
        <p:spPr>
          <a:xfrm>
            <a:off x="5189538" y="5516563"/>
            <a:ext cx="3995737" cy="6492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sz="1100" dirty="0">
              <a:cs typeface="Arial"/>
            </a:endParaRPr>
          </a:p>
        </p:txBody>
      </p:sp>
      <p:pic>
        <p:nvPicPr>
          <p:cNvPr id="2054" name="Picture 2" descr="Captura de Tela 2013-09-19 às 16.33.17.png"/>
          <p:cNvPicPr>
            <a:picLocks noChangeAspect="1"/>
          </p:cNvPicPr>
          <p:nvPr/>
        </p:nvPicPr>
        <p:blipFill>
          <a:blip r:embed="rId3">
            <a:extLst>
              <a:ext uri="{28A0092B-C50C-407E-A947-70E740481C1C}">
                <a14:useLocalDpi xmlns:a14="http://schemas.microsoft.com/office/drawing/2010/main" val="0"/>
              </a:ext>
            </a:extLst>
          </a:blip>
          <a:srcRect l="2917" b="17426"/>
          <a:stretch>
            <a:fillRect/>
          </a:stretch>
        </p:blipFill>
        <p:spPr bwMode="auto">
          <a:xfrm>
            <a:off x="5292725" y="5545138"/>
            <a:ext cx="1943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Captura de Tela 2013-09-19 às 16.33.33.png"/>
          <p:cNvPicPr>
            <a:picLocks noChangeAspect="1"/>
          </p:cNvPicPr>
          <p:nvPr/>
        </p:nvPicPr>
        <p:blipFill>
          <a:blip r:embed="rId4">
            <a:extLst>
              <a:ext uri="{28A0092B-C50C-407E-A947-70E740481C1C}">
                <a14:useLocalDpi xmlns:a14="http://schemas.microsoft.com/office/drawing/2010/main" val="0"/>
              </a:ext>
            </a:extLst>
          </a:blip>
          <a:srcRect b="18219"/>
          <a:stretch>
            <a:fillRect/>
          </a:stretch>
        </p:blipFill>
        <p:spPr bwMode="auto">
          <a:xfrm>
            <a:off x="7285038" y="5557838"/>
            <a:ext cx="16795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9699"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9701" name="Rectangle 17"/>
          <p:cNvSpPr>
            <a:spLocks noChangeArrowheads="1"/>
          </p:cNvSpPr>
          <p:nvPr/>
        </p:nvSpPr>
        <p:spPr bwMode="auto">
          <a:xfrm>
            <a:off x="323850" y="1844675"/>
            <a:ext cx="828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a:spcBef>
                <a:spcPct val="0"/>
              </a:spcBef>
              <a:buFontTx/>
              <a:buNone/>
            </a:pPr>
            <a:r>
              <a:rPr lang="pt-BR" altLang="pt-BR" sz="1200">
                <a:solidFill>
                  <a:schemeClr val="bg1"/>
                </a:solidFill>
              </a:rPr>
              <a:t>Os laboratórios da Unisul Virtual visam a oferecer um espaço no qual os estudantes podem encontrar ferramentas para solucionar problemas e realizar experiências. Tal concepção atende às normas legais, que preveem momentos presenciais com a realização de atividades práticas em laboratórios, especialmente para aqueles cursos cujas áreas de conhecimento têm essas atividades como algo essencial no processo de aprendizagem. Cabe ressaltar que as atividades que se podem realizar nos laboratórios envolvem ensino, pesquisa e extensão.</a:t>
            </a:r>
          </a:p>
        </p:txBody>
      </p:sp>
      <p:sp>
        <p:nvSpPr>
          <p:cNvPr id="10" name="TextBox 9"/>
          <p:cNvSpPr txBox="1"/>
          <p:nvPr/>
        </p:nvSpPr>
        <p:spPr>
          <a:xfrm>
            <a:off x="468313" y="350838"/>
            <a:ext cx="8675687" cy="1062037"/>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dirty="0" smtClean="0">
                <a:solidFill>
                  <a:schemeClr val="bg1"/>
                </a:solidFill>
                <a:latin typeface="Times" charset="0"/>
              </a:rPr>
              <a:t>LABORATÓRIOS VIRTUAIS</a:t>
            </a:r>
          </a:p>
          <a:p>
            <a:pPr eaLnBrk="1" hangingPunct="1">
              <a:defRPr/>
            </a:pPr>
            <a:r>
              <a:rPr lang="pt-BR" altLang="pt-BR" sz="2700" dirty="0" smtClean="0">
                <a:solidFill>
                  <a:srgbClr val="FFCC00"/>
                </a:solidFill>
                <a:latin typeface="Times" charset="0"/>
              </a:rPr>
              <a:t>Geral e específicos</a:t>
            </a:r>
          </a:p>
        </p:txBody>
      </p:sp>
      <p:pic>
        <p:nvPicPr>
          <p:cNvPr id="297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876550"/>
            <a:ext cx="7948612"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30723"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0725" name="Rectangle 23"/>
          <p:cNvSpPr>
            <a:spLocks noChangeArrowheads="1"/>
          </p:cNvSpPr>
          <p:nvPr/>
        </p:nvSpPr>
        <p:spPr bwMode="auto">
          <a:xfrm>
            <a:off x="468313" y="2924175"/>
            <a:ext cx="36718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Figura original apresentada no livro didático.</a:t>
            </a:r>
          </a:p>
        </p:txBody>
      </p:sp>
      <p:sp>
        <p:nvSpPr>
          <p:cNvPr id="25" name="Rectangle 24"/>
          <p:cNvSpPr/>
          <p:nvPr/>
        </p:nvSpPr>
        <p:spPr>
          <a:xfrm>
            <a:off x="468313" y="2205038"/>
            <a:ext cx="3455987" cy="5746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1600" b="1" smtClean="0">
                <a:solidFill>
                  <a:srgbClr val="FFFFFF"/>
                </a:solidFill>
                <a:cs typeface="Arial" pitchFamily="34" charset="0"/>
              </a:rPr>
              <a:t>Etapa de Seleção</a:t>
            </a:r>
          </a:p>
        </p:txBody>
      </p:sp>
      <p:sp>
        <p:nvSpPr>
          <p:cNvPr id="30727" name="Rectangle 25"/>
          <p:cNvSpPr>
            <a:spLocks noChangeArrowheads="1"/>
          </p:cNvSpPr>
          <p:nvPr/>
        </p:nvSpPr>
        <p:spPr bwMode="auto">
          <a:xfrm>
            <a:off x="4356100" y="2924175"/>
            <a:ext cx="20161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Matriz para adaptação posterior em película de PVC.</a:t>
            </a:r>
          </a:p>
        </p:txBody>
      </p:sp>
      <p:sp>
        <p:nvSpPr>
          <p:cNvPr id="27" name="Rectangle 26"/>
          <p:cNvSpPr/>
          <p:nvPr/>
        </p:nvSpPr>
        <p:spPr>
          <a:xfrm>
            <a:off x="4356100" y="2205038"/>
            <a:ext cx="4319588" cy="5746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1600" b="1" smtClean="0">
                <a:solidFill>
                  <a:srgbClr val="FFFFFF"/>
                </a:solidFill>
                <a:cs typeface="Arial" pitchFamily="34" charset="0"/>
              </a:rPr>
              <a:t>Etapa de Adaptação e Confecção</a:t>
            </a:r>
          </a:p>
        </p:txBody>
      </p:sp>
      <p:sp>
        <p:nvSpPr>
          <p:cNvPr id="14" name="TextBox 13"/>
          <p:cNvSpPr txBox="1"/>
          <p:nvPr/>
        </p:nvSpPr>
        <p:spPr>
          <a:xfrm>
            <a:off x="468313" y="350838"/>
            <a:ext cx="8675687" cy="1062037"/>
          </a:xfrm>
          <a:prstGeom prst="rect">
            <a:avLst/>
          </a:prstGeom>
          <a:noFill/>
          <a:effectLst>
            <a:outerShdw blurRad="63500" sx="102000" sy="102000" algn="ctr" rotWithShape="0">
              <a:prstClr val="black">
                <a:alpha val="40000"/>
              </a:prstClr>
            </a:outerShdw>
          </a:effectLst>
        </p:spPr>
        <p:txBody>
          <a:bodyPr>
            <a:spAutoFit/>
          </a:bodyPr>
          <a:lstStyle/>
          <a:p>
            <a:pPr fontAlgn="auto">
              <a:spcBef>
                <a:spcPts val="0"/>
              </a:spcBef>
              <a:spcAft>
                <a:spcPts val="0"/>
              </a:spcAft>
              <a:defRPr/>
            </a:pPr>
            <a:r>
              <a:rPr lang="pt-BR" sz="3600" dirty="0">
                <a:solidFill>
                  <a:schemeClr val="bg1"/>
                </a:solidFill>
                <a:latin typeface="Times"/>
                <a:ea typeface="+mn-ea"/>
                <a:cs typeface="Times"/>
              </a:rPr>
              <a:t>ACESSIBILIDADE</a:t>
            </a:r>
          </a:p>
          <a:p>
            <a:pPr fontAlgn="auto">
              <a:spcBef>
                <a:spcPts val="0"/>
              </a:spcBef>
              <a:spcAft>
                <a:spcPts val="0"/>
              </a:spcAft>
              <a:defRPr/>
            </a:pPr>
            <a:r>
              <a:rPr lang="pt-BR" sz="2700" dirty="0">
                <a:solidFill>
                  <a:srgbClr val="FFCC00"/>
                </a:solidFill>
                <a:latin typeface="Times"/>
                <a:ea typeface="+mn-ea"/>
                <a:cs typeface="Times"/>
              </a:rPr>
              <a:t>EXEMPLO DE PROCESSO DESENVOLVIDO</a:t>
            </a:r>
          </a:p>
        </p:txBody>
      </p:sp>
      <p:sp>
        <p:nvSpPr>
          <p:cNvPr id="16" name="Rectangle 15"/>
          <p:cNvSpPr/>
          <p:nvPr/>
        </p:nvSpPr>
        <p:spPr>
          <a:xfrm>
            <a:off x="468313" y="3716338"/>
            <a:ext cx="3454400" cy="2233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a:defRPr/>
            </a:pPr>
            <a:endParaRPr lang="pt-BR" sz="1600" b="1" dirty="0">
              <a:cs typeface="Arial" pitchFamily="34" charset="0"/>
            </a:endParaRPr>
          </a:p>
        </p:txBody>
      </p:sp>
      <p:pic>
        <p:nvPicPr>
          <p:cNvPr id="3073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76700"/>
            <a:ext cx="32623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924175"/>
            <a:ext cx="19923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21"/>
          <p:cNvSpPr>
            <a:spLocks noChangeArrowheads="1"/>
          </p:cNvSpPr>
          <p:nvPr/>
        </p:nvSpPr>
        <p:spPr bwMode="auto">
          <a:xfrm>
            <a:off x="4427538" y="5010150"/>
            <a:ext cx="20891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Material em Película de PVC, adaptado em relevo para envio ao aluno com deficiência visual.</a:t>
            </a:r>
          </a:p>
        </p:txBody>
      </p:sp>
      <p:pic>
        <p:nvPicPr>
          <p:cNvPr id="3073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938713"/>
            <a:ext cx="19653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30723"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 name="TextBox 13"/>
          <p:cNvSpPr txBox="1"/>
          <p:nvPr/>
        </p:nvSpPr>
        <p:spPr>
          <a:xfrm>
            <a:off x="251520" y="620688"/>
            <a:ext cx="8675687" cy="646331"/>
          </a:xfrm>
          <a:prstGeom prst="rect">
            <a:avLst/>
          </a:prstGeom>
          <a:noFill/>
          <a:effectLst>
            <a:outerShdw blurRad="63500" sx="102000" sy="102000" algn="ctr" rotWithShape="0">
              <a:prstClr val="black">
                <a:alpha val="40000"/>
              </a:prstClr>
            </a:outerShdw>
          </a:effectLst>
        </p:spPr>
        <p:txBody>
          <a:bodyPr>
            <a:spAutoFit/>
          </a:bodyPr>
          <a:lstStyle/>
          <a:p>
            <a:pPr fontAlgn="auto">
              <a:spcBef>
                <a:spcPts val="0"/>
              </a:spcBef>
              <a:spcAft>
                <a:spcPts val="0"/>
              </a:spcAft>
              <a:defRPr/>
            </a:pPr>
            <a:r>
              <a:rPr lang="pt-BR" sz="3600" dirty="0" err="1" smtClean="0">
                <a:solidFill>
                  <a:schemeClr val="bg1"/>
                </a:solidFill>
                <a:latin typeface="Times"/>
                <a:ea typeface="+mn-ea"/>
                <a:cs typeface="Times"/>
              </a:rPr>
              <a:t>UnisulVirtual</a:t>
            </a:r>
            <a:r>
              <a:rPr lang="pt-BR" sz="3600" dirty="0" smtClean="0">
                <a:solidFill>
                  <a:schemeClr val="bg1"/>
                </a:solidFill>
                <a:latin typeface="Times"/>
                <a:ea typeface="+mn-ea"/>
                <a:cs typeface="Times"/>
              </a:rPr>
              <a:t> em n</a:t>
            </a:r>
            <a:r>
              <a:rPr lang="pt-BR" sz="3600" dirty="0" smtClean="0">
                <a:solidFill>
                  <a:schemeClr val="bg1"/>
                </a:solidFill>
                <a:latin typeface="Times"/>
                <a:ea typeface="+mn-ea"/>
                <a:cs typeface="Times"/>
              </a:rPr>
              <a:t>úmeros</a:t>
            </a:r>
            <a:endParaRPr lang="pt-BR" sz="3600" dirty="0">
              <a:solidFill>
                <a:schemeClr val="bg1"/>
              </a:solidFill>
              <a:latin typeface="Times"/>
              <a:ea typeface="+mn-ea"/>
              <a:cs typeface="Times"/>
            </a:endParaRPr>
          </a:p>
        </p:txBody>
      </p:sp>
      <p:sp>
        <p:nvSpPr>
          <p:cNvPr id="30733" name="Rectangle 21"/>
          <p:cNvSpPr>
            <a:spLocks noChangeArrowheads="1"/>
          </p:cNvSpPr>
          <p:nvPr/>
        </p:nvSpPr>
        <p:spPr bwMode="auto">
          <a:xfrm>
            <a:off x="395536" y="2186257"/>
            <a:ext cx="8208912" cy="4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marL="342900" indent="-342900" eaLnBrk="1" hangingPunct="1">
              <a:lnSpc>
                <a:spcPct val="110000"/>
              </a:lnSpc>
              <a:spcBef>
                <a:spcPct val="0"/>
              </a:spcBef>
            </a:pPr>
            <a:r>
              <a:rPr lang="pt-BR" altLang="pt-BR" sz="2800" dirty="0" smtClean="0">
                <a:solidFill>
                  <a:srgbClr val="F2F2F2"/>
                </a:solidFill>
                <a:latin typeface="Aril" charset="0"/>
              </a:rPr>
              <a:t>Mais de 50 cursos de gradua</a:t>
            </a:r>
            <a:r>
              <a:rPr lang="pt-BR" altLang="pt-BR" sz="2800" dirty="0" smtClean="0">
                <a:solidFill>
                  <a:srgbClr val="F2F2F2"/>
                </a:solidFill>
                <a:latin typeface="Aril" charset="0"/>
              </a:rPr>
              <a:t>ção e pós-graduação.</a:t>
            </a:r>
            <a:endParaRPr lang="pt-BR" altLang="pt-BR" sz="2800" dirty="0" smtClean="0">
              <a:solidFill>
                <a:srgbClr val="F2F2F2"/>
              </a:solidFill>
              <a:latin typeface="Aril" charset="0"/>
            </a:endParaRPr>
          </a:p>
          <a:p>
            <a:pPr marL="342900" indent="-342900" eaLnBrk="1" hangingPunct="1">
              <a:lnSpc>
                <a:spcPct val="110000"/>
              </a:lnSpc>
              <a:spcBef>
                <a:spcPct val="0"/>
              </a:spcBef>
            </a:pPr>
            <a:r>
              <a:rPr lang="pt-BR" altLang="pt-BR" sz="2800" dirty="0" smtClean="0">
                <a:solidFill>
                  <a:srgbClr val="F2F2F2"/>
                </a:solidFill>
                <a:latin typeface="Aril" charset="0"/>
              </a:rPr>
              <a:t>Mais de 800 livros did</a:t>
            </a:r>
            <a:r>
              <a:rPr lang="pt-BR" altLang="pt-BR" sz="2800" dirty="0" smtClean="0">
                <a:solidFill>
                  <a:srgbClr val="F2F2F2"/>
                </a:solidFill>
                <a:latin typeface="Aril" charset="0"/>
              </a:rPr>
              <a:t>áticos próprios </a:t>
            </a:r>
            <a:r>
              <a:rPr lang="pt-BR" altLang="pt-BR" sz="2800" dirty="0" smtClean="0">
                <a:solidFill>
                  <a:srgbClr val="F2F2F2"/>
                </a:solidFill>
                <a:latin typeface="Aril" charset="0"/>
              </a:rPr>
              <a:t>elaborados (atualizações constantes).</a:t>
            </a:r>
          </a:p>
          <a:p>
            <a:pPr marL="342900" indent="-342900" eaLnBrk="1" hangingPunct="1">
              <a:lnSpc>
                <a:spcPct val="110000"/>
              </a:lnSpc>
              <a:spcBef>
                <a:spcPct val="0"/>
              </a:spcBef>
            </a:pPr>
            <a:r>
              <a:rPr lang="pt-BR" altLang="pt-BR" sz="2800" dirty="0" smtClean="0">
                <a:solidFill>
                  <a:srgbClr val="F2F2F2"/>
                </a:solidFill>
                <a:latin typeface="Aril" charset="0"/>
              </a:rPr>
              <a:t>Mais de 500 </a:t>
            </a:r>
            <a:r>
              <a:rPr lang="pt-BR" altLang="pt-BR" sz="2800" dirty="0" err="1" smtClean="0">
                <a:solidFill>
                  <a:srgbClr val="F2F2F2"/>
                </a:solidFill>
                <a:latin typeface="Aril" charset="0"/>
              </a:rPr>
              <a:t>webaulas</a:t>
            </a:r>
            <a:r>
              <a:rPr lang="pt-BR" altLang="pt-BR" sz="2800" dirty="0" smtClean="0">
                <a:solidFill>
                  <a:srgbClr val="F2F2F2"/>
                </a:solidFill>
                <a:latin typeface="Aril" charset="0"/>
              </a:rPr>
              <a:t>.</a:t>
            </a:r>
          </a:p>
          <a:p>
            <a:pPr marL="342900" indent="-342900" eaLnBrk="1" hangingPunct="1">
              <a:lnSpc>
                <a:spcPct val="110000"/>
              </a:lnSpc>
              <a:spcBef>
                <a:spcPct val="0"/>
              </a:spcBef>
            </a:pPr>
            <a:r>
              <a:rPr lang="pt-BR" altLang="pt-BR" sz="2800" dirty="0" smtClean="0">
                <a:solidFill>
                  <a:srgbClr val="F2F2F2"/>
                </a:solidFill>
                <a:latin typeface="Aril" charset="0"/>
              </a:rPr>
              <a:t>Mais de 200 objetos em f</a:t>
            </a:r>
            <a:r>
              <a:rPr lang="pt-BR" altLang="pt-BR" sz="2800" dirty="0" smtClean="0">
                <a:solidFill>
                  <a:srgbClr val="F2F2F2"/>
                </a:solidFill>
                <a:latin typeface="Aril" charset="0"/>
              </a:rPr>
              <a:t>lash.</a:t>
            </a:r>
          </a:p>
          <a:p>
            <a:pPr marL="342900" indent="-342900" eaLnBrk="1" hangingPunct="1">
              <a:lnSpc>
                <a:spcPct val="110000"/>
              </a:lnSpc>
              <a:spcBef>
                <a:spcPct val="0"/>
              </a:spcBef>
            </a:pPr>
            <a:r>
              <a:rPr lang="pt-BR" altLang="pt-BR" sz="2800" dirty="0" smtClean="0">
                <a:solidFill>
                  <a:srgbClr val="F2F2F2"/>
                </a:solidFill>
                <a:latin typeface="Aril" charset="0"/>
              </a:rPr>
              <a:t>Mais de 25 mil questões de AP e AD.</a:t>
            </a:r>
          </a:p>
          <a:p>
            <a:pPr marL="342900" indent="-342900" eaLnBrk="1" hangingPunct="1">
              <a:lnSpc>
                <a:spcPct val="110000"/>
              </a:lnSpc>
              <a:spcBef>
                <a:spcPct val="0"/>
              </a:spcBef>
            </a:pPr>
            <a:endParaRPr lang="pt-BR" altLang="pt-BR" sz="2800" dirty="0">
              <a:solidFill>
                <a:srgbClr val="F2F2F2"/>
              </a:solidFill>
              <a:latin typeface="Aril" charset="0"/>
            </a:endParaRPr>
          </a:p>
          <a:p>
            <a:pPr marL="342900" indent="-342900" eaLnBrk="1" hangingPunct="1">
              <a:lnSpc>
                <a:spcPct val="110000"/>
              </a:lnSpc>
              <a:spcBef>
                <a:spcPct val="0"/>
              </a:spcBef>
            </a:pPr>
            <a:r>
              <a:rPr lang="pt-BR" altLang="pt-BR" sz="2800" dirty="0" smtClean="0">
                <a:solidFill>
                  <a:srgbClr val="F2F2F2"/>
                </a:solidFill>
                <a:latin typeface="Aril" charset="0"/>
              </a:rPr>
              <a:t>Curto prazo: </a:t>
            </a:r>
            <a:r>
              <a:rPr lang="pt-BR" altLang="pt-BR" sz="2800" dirty="0" err="1" smtClean="0">
                <a:solidFill>
                  <a:srgbClr val="F2F2F2"/>
                </a:solidFill>
                <a:latin typeface="Aril" charset="0"/>
              </a:rPr>
              <a:t>epubs</a:t>
            </a:r>
            <a:r>
              <a:rPr lang="pt-BR" altLang="pt-BR" sz="2800" dirty="0">
                <a:solidFill>
                  <a:srgbClr val="F2F2F2"/>
                </a:solidFill>
                <a:latin typeface="Aril" charset="0"/>
              </a:rPr>
              <a:t> </a:t>
            </a:r>
            <a:r>
              <a:rPr lang="pt-BR" altLang="pt-BR" sz="2800" dirty="0" smtClean="0">
                <a:solidFill>
                  <a:srgbClr val="F2F2F2"/>
                </a:solidFill>
                <a:latin typeface="Aril" charset="0"/>
              </a:rPr>
              <a:t>e html5 (</a:t>
            </a:r>
            <a:r>
              <a:rPr lang="pt-BR" altLang="pt-BR" sz="2800" dirty="0" err="1" smtClean="0">
                <a:solidFill>
                  <a:srgbClr val="F2F2F2"/>
                </a:solidFill>
                <a:latin typeface="Aril" charset="0"/>
              </a:rPr>
              <a:t>multiplataforma</a:t>
            </a:r>
            <a:r>
              <a:rPr lang="pt-BR" altLang="pt-BR" sz="2800" dirty="0" smtClean="0">
                <a:solidFill>
                  <a:srgbClr val="F2F2F2"/>
                </a:solidFill>
                <a:latin typeface="Aril" charset="0"/>
              </a:rPr>
              <a:t>).</a:t>
            </a:r>
            <a:endParaRPr lang="pt-BR" altLang="pt-BR" sz="2800" dirty="0">
              <a:solidFill>
                <a:srgbClr val="F2F2F2"/>
              </a:solidFill>
              <a:latin typeface="Aril" charset="0"/>
            </a:endParaRPr>
          </a:p>
        </p:txBody>
      </p:sp>
    </p:spTree>
    <p:extLst>
      <p:ext uri="{BB962C8B-B14F-4D97-AF65-F5344CB8AC3E}">
        <p14:creationId xmlns:p14="http://schemas.microsoft.com/office/powerpoint/2010/main" val="40846154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0" y="0"/>
            <a:ext cx="9144000" cy="6858000"/>
            <a:chOff x="0" y="0"/>
            <a:chExt cx="9144000" cy="6858000"/>
          </a:xfrm>
        </p:grpSpPr>
        <p:sp>
          <p:nvSpPr>
            <p:cNvPr id="4" name="Rectangle 3"/>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5" name="Rectangle 4"/>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pic>
        <p:nvPicPr>
          <p:cNvPr id="11267" name="Picture 2" descr="tablet0.jpg"/>
          <p:cNvPicPr>
            <a:picLocks noChangeAspect="1"/>
          </p:cNvPicPr>
          <p:nvPr/>
        </p:nvPicPr>
        <p:blipFill>
          <a:blip r:embed="rId2">
            <a:extLst>
              <a:ext uri="{28A0092B-C50C-407E-A947-70E740481C1C}">
                <a14:useLocalDpi xmlns:a14="http://schemas.microsoft.com/office/drawing/2010/main" val="0"/>
              </a:ext>
            </a:extLst>
          </a:blip>
          <a:srcRect t="22423" b="24644"/>
          <a:stretch>
            <a:fillRect/>
          </a:stretch>
        </p:blipFill>
        <p:spPr bwMode="auto">
          <a:xfrm>
            <a:off x="0" y="12700"/>
            <a:ext cx="9144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TextBox 10"/>
          <p:cNvSpPr txBox="1"/>
          <p:nvPr/>
        </p:nvSpPr>
        <p:spPr>
          <a:xfrm>
            <a:off x="395288" y="1709738"/>
            <a:ext cx="7337425" cy="1431925"/>
          </a:xfrm>
          <a:prstGeom prst="rect">
            <a:avLst/>
          </a:prstGeom>
          <a:noFill/>
        </p:spPr>
        <p:txBody>
          <a:bodyPr>
            <a:spAutoFit/>
          </a:bodyPr>
          <a:lstStyle/>
          <a:p>
            <a:pPr fontAlgn="auto">
              <a:lnSpc>
                <a:spcPct val="70000"/>
              </a:lnSpc>
              <a:spcBef>
                <a:spcPts val="0"/>
              </a:spcBef>
              <a:spcAft>
                <a:spcPts val="0"/>
              </a:spcAft>
              <a:defRPr/>
            </a:pPr>
            <a:r>
              <a:rPr lang="pt-BR" sz="6000" spc="-300" dirty="0">
                <a:solidFill>
                  <a:schemeClr val="bg1"/>
                </a:solidFill>
                <a:latin typeface="Times"/>
                <a:ea typeface="+mn-ea"/>
                <a:cs typeface="Times"/>
              </a:rPr>
              <a:t>CAMPUS </a:t>
            </a:r>
          </a:p>
          <a:p>
            <a:pPr fontAlgn="auto">
              <a:lnSpc>
                <a:spcPct val="70000"/>
              </a:lnSpc>
              <a:spcBef>
                <a:spcPts val="0"/>
              </a:spcBef>
              <a:spcAft>
                <a:spcPts val="0"/>
              </a:spcAft>
              <a:defRPr/>
            </a:pPr>
            <a:r>
              <a:rPr lang="pt-BR" sz="6000" spc="-300" dirty="0">
                <a:solidFill>
                  <a:schemeClr val="bg1"/>
                </a:solidFill>
                <a:latin typeface="Times"/>
                <a:ea typeface="+mn-ea"/>
                <a:cs typeface="Times"/>
              </a:rPr>
              <a:t>UNISUL VIRTUAL</a:t>
            </a:r>
          </a:p>
        </p:txBody>
      </p:sp>
      <p:sp>
        <p:nvSpPr>
          <p:cNvPr id="11270" name="Rectangle 1"/>
          <p:cNvSpPr>
            <a:spLocks noChangeArrowheads="1"/>
          </p:cNvSpPr>
          <p:nvPr/>
        </p:nvSpPr>
        <p:spPr bwMode="auto">
          <a:xfrm>
            <a:off x="250825" y="3467323"/>
            <a:ext cx="8713788"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30000"/>
              </a:lnSpc>
              <a:spcBef>
                <a:spcPts val="1200"/>
              </a:spcBef>
              <a:buFontTx/>
              <a:buNone/>
            </a:pPr>
            <a:r>
              <a:rPr lang="pt-BR" altLang="pt-BR" sz="2000" b="1" dirty="0" smtClean="0">
                <a:solidFill>
                  <a:schemeClr val="bg1"/>
                </a:solidFill>
                <a:cs typeface="Arial" pitchFamily="34" charset="0"/>
              </a:rPr>
              <a:t>Contato</a:t>
            </a:r>
            <a:r>
              <a:rPr lang="pt-BR" altLang="pt-BR" sz="2000" dirty="0" smtClean="0">
                <a:solidFill>
                  <a:schemeClr val="bg1"/>
                </a:solidFill>
                <a:cs typeface="Arial" pitchFamily="34" charset="0"/>
              </a:rPr>
              <a:t>:</a:t>
            </a:r>
            <a:endParaRPr lang="pt-BR" altLang="pt-BR" sz="2000" dirty="0">
              <a:solidFill>
                <a:schemeClr val="bg1"/>
              </a:solidFill>
              <a:cs typeface="Arial" pitchFamily="34" charset="0"/>
            </a:endParaRPr>
          </a:p>
          <a:p>
            <a:pPr eaLnBrk="1" hangingPunct="1">
              <a:lnSpc>
                <a:spcPct val="130000"/>
              </a:lnSpc>
              <a:spcBef>
                <a:spcPts val="1200"/>
              </a:spcBef>
              <a:buFontTx/>
              <a:buNone/>
            </a:pPr>
            <a:r>
              <a:rPr lang="pt-BR" altLang="pt-BR" sz="2000" dirty="0" smtClean="0">
                <a:solidFill>
                  <a:schemeClr val="bg1"/>
                </a:solidFill>
                <a:cs typeface="Arial" pitchFamily="34" charset="0"/>
              </a:rPr>
              <a:t>Profa. Márcia </a:t>
            </a:r>
            <a:r>
              <a:rPr lang="pt-BR" altLang="pt-BR" sz="2000" dirty="0" err="1" smtClean="0">
                <a:solidFill>
                  <a:schemeClr val="bg1"/>
                </a:solidFill>
                <a:cs typeface="Arial" pitchFamily="34" charset="0"/>
              </a:rPr>
              <a:t>Loch</a:t>
            </a:r>
            <a:r>
              <a:rPr lang="pt-BR" altLang="pt-BR" sz="2000" dirty="0" smtClean="0">
                <a:solidFill>
                  <a:schemeClr val="bg1"/>
                </a:solidFill>
                <a:cs typeface="Arial" pitchFamily="34" charset="0"/>
              </a:rPr>
              <a:t> </a:t>
            </a:r>
            <a:br>
              <a:rPr lang="pt-BR" altLang="pt-BR" sz="2000" dirty="0" smtClean="0">
                <a:solidFill>
                  <a:schemeClr val="bg1"/>
                </a:solidFill>
                <a:cs typeface="Arial" pitchFamily="34" charset="0"/>
              </a:rPr>
            </a:br>
            <a:r>
              <a:rPr lang="pt-BR" altLang="pt-BR" sz="2000" dirty="0" smtClean="0">
                <a:solidFill>
                  <a:schemeClr val="bg1"/>
                </a:solidFill>
                <a:cs typeface="Arial" pitchFamily="34" charset="0"/>
              </a:rPr>
              <a:t>Pedagoga, Mestre em Educação.</a:t>
            </a:r>
          </a:p>
          <a:p>
            <a:pPr eaLnBrk="1" hangingPunct="1">
              <a:lnSpc>
                <a:spcPct val="130000"/>
              </a:lnSpc>
              <a:spcBef>
                <a:spcPts val="1200"/>
              </a:spcBef>
              <a:buFontTx/>
              <a:buNone/>
            </a:pPr>
            <a:r>
              <a:rPr lang="en-US" altLang="pt-BR" sz="2000" dirty="0">
                <a:solidFill>
                  <a:schemeClr val="bg1"/>
                </a:solidFill>
                <a:cs typeface="Arial" pitchFamily="34" charset="0"/>
                <a:hlinkClick r:id="rId3"/>
              </a:rPr>
              <a:t>m</a:t>
            </a:r>
            <a:r>
              <a:rPr lang="pt-BR" altLang="pt-BR" sz="2000" dirty="0" smtClean="0">
                <a:solidFill>
                  <a:schemeClr val="bg1"/>
                </a:solidFill>
                <a:cs typeface="Arial" pitchFamily="34" charset="0"/>
                <a:hlinkClick r:id="rId3"/>
              </a:rPr>
              <a:t>arcia.loch@unisul.br</a:t>
            </a:r>
            <a:endParaRPr lang="pt-BR" altLang="pt-BR" sz="2000" dirty="0" smtClean="0">
              <a:solidFill>
                <a:schemeClr val="bg1"/>
              </a:solidFill>
              <a:cs typeface="Arial" pitchFamily="34" charset="0"/>
            </a:endParaRPr>
          </a:p>
          <a:p>
            <a:pPr eaLnBrk="1" hangingPunct="1">
              <a:lnSpc>
                <a:spcPct val="130000"/>
              </a:lnSpc>
              <a:spcBef>
                <a:spcPts val="1200"/>
              </a:spcBef>
              <a:buFontTx/>
              <a:buNone/>
            </a:pPr>
            <a:r>
              <a:rPr lang="pt-BR" altLang="pt-BR" sz="2000" dirty="0" smtClean="0">
                <a:solidFill>
                  <a:schemeClr val="bg1"/>
                </a:solidFill>
                <a:cs typeface="Arial" pitchFamily="34" charset="0"/>
                <a:hlinkClick r:id="rId4"/>
              </a:rPr>
              <a:t>marcialoch@gmail.com</a:t>
            </a:r>
            <a:endParaRPr lang="pt-BR" altLang="pt-BR" sz="2000" dirty="0" smtClean="0">
              <a:solidFill>
                <a:schemeClr val="bg1"/>
              </a:solidFill>
              <a:cs typeface="Arial" pitchFamily="34" charset="0"/>
            </a:endParaRPr>
          </a:p>
          <a:p>
            <a:pPr eaLnBrk="1" hangingPunct="1">
              <a:lnSpc>
                <a:spcPct val="130000"/>
              </a:lnSpc>
              <a:spcBef>
                <a:spcPts val="1200"/>
              </a:spcBef>
              <a:buFontTx/>
              <a:buNone/>
            </a:pPr>
            <a:endParaRPr lang="pt-BR" altLang="pt-BR" sz="2000" dirty="0">
              <a:solidFill>
                <a:schemeClr val="bg1"/>
              </a:solidFill>
              <a:cs typeface="Arial" pitchFamily="34" charset="0"/>
            </a:endParaRPr>
          </a:p>
        </p:txBody>
      </p:sp>
    </p:spTree>
    <p:extLst>
      <p:ext uri="{BB962C8B-B14F-4D97-AF65-F5344CB8AC3E}">
        <p14:creationId xmlns:p14="http://schemas.microsoft.com/office/powerpoint/2010/main" val="10316520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6"/>
          <p:cNvGrpSpPr>
            <a:grpSpLocks/>
          </p:cNvGrpSpPr>
          <p:nvPr/>
        </p:nvGrpSpPr>
        <p:grpSpPr bwMode="auto">
          <a:xfrm>
            <a:off x="0" y="0"/>
            <a:ext cx="9144000" cy="6858000"/>
            <a:chOff x="0" y="0"/>
            <a:chExt cx="9144000" cy="6858000"/>
          </a:xfrm>
        </p:grpSpPr>
        <p:sp>
          <p:nvSpPr>
            <p:cNvPr id="4" name="Rectangle 3"/>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5" name="Rectangle 4"/>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12" name="TextBox 11"/>
          <p:cNvSpPr txBox="1"/>
          <p:nvPr/>
        </p:nvSpPr>
        <p:spPr>
          <a:xfrm>
            <a:off x="223838" y="239713"/>
            <a:ext cx="3910012" cy="1200150"/>
          </a:xfrm>
          <a:prstGeom prst="rect">
            <a:avLst/>
          </a:prstGeom>
          <a:noFill/>
        </p:spPr>
        <p:txBody>
          <a:bodyPr>
            <a:spAutoFit/>
          </a:bodyPr>
          <a:lstStyle/>
          <a:p>
            <a:pPr fontAlgn="auto">
              <a:spcBef>
                <a:spcPts val="0"/>
              </a:spcBef>
              <a:spcAft>
                <a:spcPts val="0"/>
              </a:spcAft>
              <a:defRPr/>
            </a:pPr>
            <a:r>
              <a:rPr lang="pt-BR" sz="7200" spc="-300" dirty="0">
                <a:solidFill>
                  <a:schemeClr val="bg1"/>
                </a:solidFill>
                <a:latin typeface="Times"/>
                <a:ea typeface="+mn-ea"/>
                <a:cs typeface="Times"/>
              </a:rPr>
              <a:t>UNISUL</a:t>
            </a:r>
          </a:p>
        </p:txBody>
      </p:sp>
      <p:sp>
        <p:nvSpPr>
          <p:cNvPr id="5124" name="Rectangle 1"/>
          <p:cNvSpPr>
            <a:spLocks noChangeArrowheads="1"/>
          </p:cNvSpPr>
          <p:nvPr/>
        </p:nvSpPr>
        <p:spPr bwMode="auto">
          <a:xfrm>
            <a:off x="395288" y="1433513"/>
            <a:ext cx="5184775" cy="509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30000"/>
              </a:lnSpc>
              <a:spcBef>
                <a:spcPts val="1800"/>
              </a:spcBef>
              <a:buFontTx/>
              <a:buNone/>
            </a:pPr>
            <a:r>
              <a:rPr lang="pt-BR" altLang="pt-BR" sz="1800" dirty="0">
                <a:solidFill>
                  <a:schemeClr val="bg1"/>
                </a:solidFill>
                <a:cs typeface="Arial" pitchFamily="34" charset="0"/>
              </a:rPr>
              <a:t>A Unisul – Universidade do Sul de Santa Catarina -  é uma universidade com personalidade fundacional de direito privado, filantrópica e sem fins lucrativos.</a:t>
            </a:r>
          </a:p>
          <a:p>
            <a:pPr eaLnBrk="1" hangingPunct="1">
              <a:lnSpc>
                <a:spcPct val="130000"/>
              </a:lnSpc>
              <a:spcBef>
                <a:spcPts val="1800"/>
              </a:spcBef>
              <a:buFontTx/>
              <a:buNone/>
            </a:pPr>
            <a:r>
              <a:rPr lang="pt-BR" altLang="pt-BR" sz="1800" dirty="0">
                <a:solidFill>
                  <a:schemeClr val="bg1"/>
                </a:solidFill>
                <a:cs typeface="Arial" pitchFamily="34" charset="0"/>
              </a:rPr>
              <a:t>Nasceu em Tubarão, em 1964 – IMES, passando a FESSC, em 1967, e transformando-se em universidade (UNISUL) em 1989. </a:t>
            </a:r>
          </a:p>
          <a:p>
            <a:pPr eaLnBrk="1" hangingPunct="1">
              <a:lnSpc>
                <a:spcPct val="130000"/>
              </a:lnSpc>
              <a:spcBef>
                <a:spcPts val="1800"/>
              </a:spcBef>
              <a:buFontTx/>
              <a:buNone/>
            </a:pPr>
            <a:r>
              <a:rPr lang="pt-BR" altLang="pt-BR" sz="1800" dirty="0">
                <a:solidFill>
                  <a:schemeClr val="bg1"/>
                </a:solidFill>
                <a:cs typeface="Arial" pitchFamily="34" charset="0"/>
              </a:rPr>
              <a:t>Expansão física: 1990 Araranguá; 1998 Grande Florianópolis; 2003 Norte da Ilha; 2005 Campus Virtual</a:t>
            </a:r>
          </a:p>
          <a:p>
            <a:pPr eaLnBrk="1" hangingPunct="1">
              <a:lnSpc>
                <a:spcPct val="130000"/>
              </a:lnSpc>
              <a:spcBef>
                <a:spcPts val="1800"/>
              </a:spcBef>
              <a:buFontTx/>
              <a:buNone/>
            </a:pPr>
            <a:r>
              <a:rPr lang="pt-BR" altLang="pt-BR" sz="1800" dirty="0">
                <a:solidFill>
                  <a:schemeClr val="bg1"/>
                </a:solidFill>
                <a:cs typeface="Arial" pitchFamily="34" charset="0"/>
              </a:rPr>
              <a:t>Faz parte do sistema ACAFE – Associação Catarinense de Fundações Educacionais</a:t>
            </a:r>
            <a:r>
              <a:rPr lang="pt-BR" altLang="pt-BR" sz="1800" dirty="0" smtClean="0">
                <a:solidFill>
                  <a:schemeClr val="bg1"/>
                </a:solidFill>
                <a:cs typeface="Arial" pitchFamily="34" charset="0"/>
              </a:rPr>
              <a:t>.</a:t>
            </a:r>
            <a:endParaRPr lang="pt-BR" altLang="pt-BR" sz="1800" dirty="0">
              <a:solidFill>
                <a:schemeClr val="bg1"/>
              </a:solidFill>
              <a:cs typeface="Arial" pitchFamily="34" charset="0"/>
            </a:endParaRPr>
          </a:p>
        </p:txBody>
      </p:sp>
      <p:pic>
        <p:nvPicPr>
          <p:cNvPr id="5125" name="Picture 1" descr="Captura de Tela 2013-09-16 às 10.29.14.png"/>
          <p:cNvPicPr>
            <a:picLocks noChangeAspect="1"/>
          </p:cNvPicPr>
          <p:nvPr/>
        </p:nvPicPr>
        <p:blipFill>
          <a:blip r:embed="rId2">
            <a:extLst>
              <a:ext uri="{28A0092B-C50C-407E-A947-70E740481C1C}">
                <a14:useLocalDpi xmlns:a14="http://schemas.microsoft.com/office/drawing/2010/main" val="0"/>
              </a:ext>
            </a:extLst>
          </a:blip>
          <a:srcRect l="2467" t="7529" r="67265" b="2036"/>
          <a:stretch>
            <a:fillRect/>
          </a:stretch>
        </p:blipFill>
        <p:spPr bwMode="auto">
          <a:xfrm>
            <a:off x="5903913" y="12700"/>
            <a:ext cx="32400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Captura de Tela 2013-09-16 às 10.29.14.png"/>
          <p:cNvPicPr>
            <a:picLocks noChangeAspect="1"/>
          </p:cNvPicPr>
          <p:nvPr/>
        </p:nvPicPr>
        <p:blipFill>
          <a:blip r:embed="rId2">
            <a:extLst>
              <a:ext uri="{28A0092B-C50C-407E-A947-70E740481C1C}">
                <a14:useLocalDpi xmlns:a14="http://schemas.microsoft.com/office/drawing/2010/main" val="0"/>
              </a:ext>
            </a:extLst>
          </a:blip>
          <a:srcRect l="35039" t="6528" r="34692" b="3036"/>
          <a:stretch>
            <a:fillRect/>
          </a:stretch>
        </p:blipFill>
        <p:spPr bwMode="auto">
          <a:xfrm>
            <a:off x="5903913" y="1749425"/>
            <a:ext cx="3240087"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Captura de Tela 2013-09-16 às 10.29.14.png"/>
          <p:cNvPicPr>
            <a:picLocks noChangeAspect="1"/>
          </p:cNvPicPr>
          <p:nvPr/>
        </p:nvPicPr>
        <p:blipFill>
          <a:blip r:embed="rId2">
            <a:extLst>
              <a:ext uri="{28A0092B-C50C-407E-A947-70E740481C1C}">
                <a14:useLocalDpi xmlns:a14="http://schemas.microsoft.com/office/drawing/2010/main" val="0"/>
              </a:ext>
            </a:extLst>
          </a:blip>
          <a:srcRect l="68163" t="7213" r="1939" b="3722"/>
          <a:stretch>
            <a:fillRect/>
          </a:stretch>
        </p:blipFill>
        <p:spPr bwMode="auto">
          <a:xfrm>
            <a:off x="5903913" y="3413125"/>
            <a:ext cx="32400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 descr="Slide15.jpg"/>
          <p:cNvPicPr>
            <a:picLocks noChangeAspect="1"/>
          </p:cNvPicPr>
          <p:nvPr/>
        </p:nvPicPr>
        <p:blipFill>
          <a:blip r:embed="rId3">
            <a:extLst>
              <a:ext uri="{28A0092B-C50C-407E-A947-70E740481C1C}">
                <a14:useLocalDpi xmlns:a14="http://schemas.microsoft.com/office/drawing/2010/main" val="0"/>
              </a:ext>
            </a:extLst>
          </a:blip>
          <a:srcRect t="35944" r="21124" b="7361"/>
          <a:stretch>
            <a:fillRect/>
          </a:stretch>
        </p:blipFill>
        <p:spPr bwMode="auto">
          <a:xfrm>
            <a:off x="5903913" y="5126038"/>
            <a:ext cx="32400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0" y="0"/>
            <a:ext cx="9144000" cy="6858000"/>
            <a:chOff x="0" y="0"/>
            <a:chExt cx="9144000" cy="6858000"/>
          </a:xfrm>
        </p:grpSpPr>
        <p:sp>
          <p:nvSpPr>
            <p:cNvPr id="4" name="Rectangle 3"/>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5" name="Rectangle 4"/>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pic>
        <p:nvPicPr>
          <p:cNvPr id="11267" name="Picture 2" descr="tablet0.jpg"/>
          <p:cNvPicPr>
            <a:picLocks noChangeAspect="1"/>
          </p:cNvPicPr>
          <p:nvPr/>
        </p:nvPicPr>
        <p:blipFill>
          <a:blip r:embed="rId2">
            <a:extLst>
              <a:ext uri="{28A0092B-C50C-407E-A947-70E740481C1C}">
                <a14:useLocalDpi xmlns:a14="http://schemas.microsoft.com/office/drawing/2010/main" val="0"/>
              </a:ext>
            </a:extLst>
          </a:blip>
          <a:srcRect t="22423" b="24644"/>
          <a:stretch>
            <a:fillRect/>
          </a:stretch>
        </p:blipFill>
        <p:spPr bwMode="auto">
          <a:xfrm>
            <a:off x="0" y="12700"/>
            <a:ext cx="9144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TextBox 10"/>
          <p:cNvSpPr txBox="1"/>
          <p:nvPr/>
        </p:nvSpPr>
        <p:spPr>
          <a:xfrm>
            <a:off x="395288" y="1709738"/>
            <a:ext cx="7337425" cy="1431925"/>
          </a:xfrm>
          <a:prstGeom prst="rect">
            <a:avLst/>
          </a:prstGeom>
          <a:noFill/>
        </p:spPr>
        <p:txBody>
          <a:bodyPr>
            <a:spAutoFit/>
          </a:bodyPr>
          <a:lstStyle/>
          <a:p>
            <a:pPr fontAlgn="auto">
              <a:lnSpc>
                <a:spcPct val="70000"/>
              </a:lnSpc>
              <a:spcBef>
                <a:spcPts val="0"/>
              </a:spcBef>
              <a:spcAft>
                <a:spcPts val="0"/>
              </a:spcAft>
              <a:defRPr/>
            </a:pPr>
            <a:r>
              <a:rPr lang="pt-BR" sz="6000" spc="-300" dirty="0">
                <a:solidFill>
                  <a:schemeClr val="bg1"/>
                </a:solidFill>
                <a:latin typeface="Times"/>
                <a:ea typeface="+mn-ea"/>
                <a:cs typeface="Times"/>
              </a:rPr>
              <a:t>CAMPUS </a:t>
            </a:r>
          </a:p>
          <a:p>
            <a:pPr fontAlgn="auto">
              <a:lnSpc>
                <a:spcPct val="70000"/>
              </a:lnSpc>
              <a:spcBef>
                <a:spcPts val="0"/>
              </a:spcBef>
              <a:spcAft>
                <a:spcPts val="0"/>
              </a:spcAft>
              <a:defRPr/>
            </a:pPr>
            <a:r>
              <a:rPr lang="pt-BR" sz="6000" spc="-300" dirty="0">
                <a:solidFill>
                  <a:schemeClr val="bg1"/>
                </a:solidFill>
                <a:latin typeface="Times"/>
                <a:ea typeface="+mn-ea"/>
                <a:cs typeface="Times"/>
              </a:rPr>
              <a:t>UNISUL VIRTUAL</a:t>
            </a:r>
          </a:p>
        </p:txBody>
      </p:sp>
      <p:sp>
        <p:nvSpPr>
          <p:cNvPr id="11270" name="Rectangle 1"/>
          <p:cNvSpPr>
            <a:spLocks noChangeArrowheads="1"/>
          </p:cNvSpPr>
          <p:nvPr/>
        </p:nvSpPr>
        <p:spPr bwMode="auto">
          <a:xfrm>
            <a:off x="250825" y="3235325"/>
            <a:ext cx="871378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30000"/>
              </a:lnSpc>
              <a:spcBef>
                <a:spcPts val="1200"/>
              </a:spcBef>
              <a:buFontTx/>
              <a:buNone/>
            </a:pPr>
            <a:r>
              <a:rPr lang="pt-BR" altLang="pt-BR" sz="1600" dirty="0">
                <a:solidFill>
                  <a:schemeClr val="bg1"/>
                </a:solidFill>
                <a:cs typeface="Arial" pitchFamily="34" charset="0"/>
              </a:rPr>
              <a:t>O Campus Universitário Unisul Virtual foi fundado em 2005.</a:t>
            </a:r>
          </a:p>
          <a:p>
            <a:pPr eaLnBrk="1" hangingPunct="1">
              <a:lnSpc>
                <a:spcPct val="130000"/>
              </a:lnSpc>
              <a:spcBef>
                <a:spcPts val="1200"/>
              </a:spcBef>
              <a:buFontTx/>
              <a:buNone/>
            </a:pPr>
            <a:r>
              <a:rPr lang="pt-BR" altLang="pt-BR" sz="1600" dirty="0">
                <a:solidFill>
                  <a:schemeClr val="bg1"/>
                </a:solidFill>
                <a:cs typeface="Arial" pitchFamily="34" charset="0"/>
              </a:rPr>
              <a:t>Responsável  pelos projetos e programas de educação a distância da Unisul.</a:t>
            </a:r>
          </a:p>
          <a:p>
            <a:pPr eaLnBrk="1" hangingPunct="1">
              <a:lnSpc>
                <a:spcPct val="130000"/>
              </a:lnSpc>
              <a:spcBef>
                <a:spcPts val="1200"/>
              </a:spcBef>
              <a:buFontTx/>
              <a:buNone/>
            </a:pPr>
            <a:r>
              <a:rPr lang="pt-BR" altLang="pt-BR" sz="1600" dirty="0">
                <a:solidFill>
                  <a:schemeClr val="bg1"/>
                </a:solidFill>
                <a:cs typeface="Arial" pitchFamily="34" charset="0"/>
              </a:rPr>
              <a:t>Baseado no conceito de universidade virtual, o modelo pedagógico adotado pela Unisul Virtual garante flexibilidade aos estudantes, permitindo a escolha dos horários e locais de estudo, com o acompanhamento permanente de professores, via internet. O estudante tem a disposição também o polo de apoio presencial para atividades presenciais, quando necessário.</a:t>
            </a:r>
          </a:p>
          <a:p>
            <a:pPr eaLnBrk="1" hangingPunct="1">
              <a:lnSpc>
                <a:spcPct val="130000"/>
              </a:lnSpc>
              <a:spcBef>
                <a:spcPts val="1200"/>
              </a:spcBef>
              <a:buFontTx/>
              <a:buNone/>
            </a:pPr>
            <a:r>
              <a:rPr lang="pt-BR" altLang="pt-BR" sz="1600" dirty="0">
                <a:solidFill>
                  <a:schemeClr val="bg1"/>
                </a:solidFill>
                <a:cs typeface="Arial" pitchFamily="34" charset="0"/>
              </a:rPr>
              <a:t>O Campus Universitário Unisul Virtual está localizado na cidade de Palhoça, Grande Florianópolis, e conta ainda com cerca de 77 polos de apoio presencial em todo país.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0483"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 name="Rectangle 13"/>
          <p:cNvSpPr/>
          <p:nvPr/>
        </p:nvSpPr>
        <p:spPr>
          <a:xfrm>
            <a:off x="187325" y="2198688"/>
            <a:ext cx="2090738" cy="960437"/>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pt-BR" sz="1600" b="1" dirty="0">
                <a:cs typeface="Arial" pitchFamily="34" charset="0"/>
              </a:rPr>
              <a:t>Recursos didáticos</a:t>
            </a:r>
          </a:p>
        </p:txBody>
      </p:sp>
      <p:sp>
        <p:nvSpPr>
          <p:cNvPr id="15" name="Rectangle 14"/>
          <p:cNvSpPr/>
          <p:nvPr/>
        </p:nvSpPr>
        <p:spPr>
          <a:xfrm>
            <a:off x="2411413" y="2203450"/>
            <a:ext cx="2092325" cy="960438"/>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t-BR" sz="1600" b="1" dirty="0">
                <a:solidFill>
                  <a:schemeClr val="bg1"/>
                </a:solidFill>
                <a:cs typeface="Arial"/>
              </a:rPr>
              <a:t>Sistema tutorial</a:t>
            </a:r>
          </a:p>
        </p:txBody>
      </p:sp>
      <p:sp>
        <p:nvSpPr>
          <p:cNvPr id="16" name="Rectangle 15"/>
          <p:cNvSpPr/>
          <p:nvPr/>
        </p:nvSpPr>
        <p:spPr>
          <a:xfrm>
            <a:off x="4643438" y="2203450"/>
            <a:ext cx="2090737" cy="96043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t-BR" sz="1600" b="1" dirty="0">
                <a:solidFill>
                  <a:schemeClr val="bg1"/>
                </a:solidFill>
                <a:cs typeface="Arial"/>
              </a:rPr>
              <a:t>Sistemas de comunicação</a:t>
            </a:r>
          </a:p>
        </p:txBody>
      </p:sp>
      <p:sp>
        <p:nvSpPr>
          <p:cNvPr id="17" name="Rectangle 16"/>
          <p:cNvSpPr/>
          <p:nvPr/>
        </p:nvSpPr>
        <p:spPr>
          <a:xfrm rot="10800000" flipV="1">
            <a:off x="179388" y="3281363"/>
            <a:ext cx="2089150" cy="3376612"/>
          </a:xfrm>
          <a:prstGeom prst="rect">
            <a:avLst/>
          </a:prstGeom>
          <a:solidFill>
            <a:srgbClr val="3366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130000"/>
              </a:lnSpc>
              <a:defRPr/>
            </a:pPr>
            <a:r>
              <a:rPr lang="pt-BR" altLang="pt-BR" sz="1600" dirty="0" smtClean="0">
                <a:solidFill>
                  <a:srgbClr val="F2F2F2"/>
                </a:solidFill>
              </a:rPr>
              <a:t>Livros didáticos</a:t>
            </a:r>
          </a:p>
          <a:p>
            <a:pPr algn="ctr" eaLnBrk="1" hangingPunct="1">
              <a:lnSpc>
                <a:spcPct val="130000"/>
              </a:lnSpc>
              <a:defRPr/>
            </a:pPr>
            <a:r>
              <a:rPr lang="pt-BR" altLang="pt-BR" sz="1600" dirty="0" smtClean="0">
                <a:solidFill>
                  <a:srgbClr val="F2F2F2"/>
                </a:solidFill>
              </a:rPr>
              <a:t>Guias</a:t>
            </a:r>
          </a:p>
          <a:p>
            <a:pPr algn="ctr" eaLnBrk="1" hangingPunct="1">
              <a:lnSpc>
                <a:spcPct val="130000"/>
              </a:lnSpc>
              <a:defRPr/>
            </a:pPr>
            <a:r>
              <a:rPr lang="pt-BR" altLang="pt-BR" sz="1600" dirty="0" smtClean="0">
                <a:solidFill>
                  <a:srgbClr val="F2F2F2"/>
                </a:solidFill>
              </a:rPr>
              <a:t>Tutoriais</a:t>
            </a:r>
          </a:p>
          <a:p>
            <a:pPr algn="ctr" eaLnBrk="1" hangingPunct="1">
              <a:lnSpc>
                <a:spcPct val="130000"/>
              </a:lnSpc>
              <a:defRPr/>
            </a:pPr>
            <a:r>
              <a:rPr lang="pt-BR" altLang="pt-BR" sz="1600" dirty="0" smtClean="0">
                <a:solidFill>
                  <a:srgbClr val="F2F2F2"/>
                </a:solidFill>
              </a:rPr>
              <a:t>Manuais</a:t>
            </a:r>
          </a:p>
          <a:p>
            <a:pPr algn="ctr" eaLnBrk="1" hangingPunct="1">
              <a:lnSpc>
                <a:spcPct val="130000"/>
              </a:lnSpc>
              <a:defRPr/>
            </a:pPr>
            <a:r>
              <a:rPr lang="pt-BR" altLang="pt-BR" sz="1600" dirty="0" err="1" smtClean="0">
                <a:solidFill>
                  <a:srgbClr val="F2F2F2"/>
                </a:solidFill>
              </a:rPr>
              <a:t>Webaula</a:t>
            </a:r>
            <a:endParaRPr lang="pt-BR" altLang="pt-BR" sz="1600" dirty="0" smtClean="0">
              <a:solidFill>
                <a:srgbClr val="F2F2F2"/>
              </a:solidFill>
            </a:endParaRPr>
          </a:p>
          <a:p>
            <a:pPr algn="ctr" eaLnBrk="1" hangingPunct="1">
              <a:lnSpc>
                <a:spcPct val="130000"/>
              </a:lnSpc>
              <a:defRPr/>
            </a:pPr>
            <a:r>
              <a:rPr lang="pt-BR" altLang="pt-BR" sz="1600" dirty="0" err="1" smtClean="0">
                <a:solidFill>
                  <a:srgbClr val="F2F2F2"/>
                </a:solidFill>
              </a:rPr>
              <a:t>Webconferência</a:t>
            </a:r>
            <a:endParaRPr lang="pt-BR" altLang="pt-BR" sz="1600" dirty="0" smtClean="0">
              <a:solidFill>
                <a:srgbClr val="F2F2F2"/>
              </a:solidFill>
            </a:endParaRPr>
          </a:p>
          <a:p>
            <a:pPr algn="ctr" eaLnBrk="1" hangingPunct="1">
              <a:lnSpc>
                <a:spcPct val="130000"/>
              </a:lnSpc>
              <a:defRPr/>
            </a:pPr>
            <a:r>
              <a:rPr lang="pt-BR" altLang="pt-BR" sz="1600" dirty="0" smtClean="0">
                <a:solidFill>
                  <a:srgbClr val="F2F2F2"/>
                </a:solidFill>
              </a:rPr>
              <a:t>Unidades on-line</a:t>
            </a:r>
          </a:p>
          <a:p>
            <a:pPr algn="ctr" eaLnBrk="1" hangingPunct="1">
              <a:lnSpc>
                <a:spcPct val="130000"/>
              </a:lnSpc>
              <a:defRPr/>
            </a:pPr>
            <a:r>
              <a:rPr lang="pt-BR" altLang="pt-BR" sz="1600" dirty="0" smtClean="0">
                <a:solidFill>
                  <a:srgbClr val="F2F2F2"/>
                </a:solidFill>
              </a:rPr>
              <a:t>Objetos em flash</a:t>
            </a:r>
          </a:p>
          <a:p>
            <a:pPr algn="ctr" eaLnBrk="1" hangingPunct="1">
              <a:lnSpc>
                <a:spcPct val="130000"/>
              </a:lnSpc>
              <a:defRPr/>
            </a:pPr>
            <a:r>
              <a:rPr lang="pt-BR" altLang="pt-BR" sz="1600" dirty="0" smtClean="0">
                <a:solidFill>
                  <a:srgbClr val="F2F2F2"/>
                </a:solidFill>
              </a:rPr>
              <a:t>Laboratórios virtuais</a:t>
            </a:r>
          </a:p>
        </p:txBody>
      </p:sp>
      <p:sp>
        <p:nvSpPr>
          <p:cNvPr id="18" name="Isosceles Triangle 17"/>
          <p:cNvSpPr/>
          <p:nvPr/>
        </p:nvSpPr>
        <p:spPr>
          <a:xfrm rot="10800000">
            <a:off x="992188" y="3278188"/>
            <a:ext cx="463550" cy="285750"/>
          </a:xfrm>
          <a:prstGeom prst="triangle">
            <a:avLst/>
          </a:prstGeom>
          <a:pattFill prst="pct30">
            <a:fgClr>
              <a:srgbClr val="262626"/>
            </a:fgClr>
            <a:bgClr>
              <a:schemeClr val="tx1">
                <a:lumMod val="95000"/>
                <a:lumOff val="5000"/>
              </a:schemeClr>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sz="1600"/>
          </a:p>
        </p:txBody>
      </p:sp>
      <p:sp>
        <p:nvSpPr>
          <p:cNvPr id="23" name="Rectangle 22"/>
          <p:cNvSpPr/>
          <p:nvPr/>
        </p:nvSpPr>
        <p:spPr>
          <a:xfrm rot="10800000" flipV="1">
            <a:off x="2411413" y="3284538"/>
            <a:ext cx="2089150" cy="3354387"/>
          </a:xfrm>
          <a:prstGeom prst="rect">
            <a:avLst/>
          </a:prstGeom>
          <a:solidFill>
            <a:srgbClr val="3366FF">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130000"/>
              </a:lnSpc>
              <a:defRPr/>
            </a:pPr>
            <a:r>
              <a:rPr lang="pt-BR" altLang="pt-BR" sz="1600" dirty="0" smtClean="0">
                <a:solidFill>
                  <a:srgbClr val="F2F2F2"/>
                </a:solidFill>
              </a:rPr>
              <a:t>Coordenador Professor</a:t>
            </a:r>
          </a:p>
          <a:p>
            <a:pPr algn="ctr" eaLnBrk="1" hangingPunct="1">
              <a:lnSpc>
                <a:spcPct val="130000"/>
              </a:lnSpc>
              <a:defRPr/>
            </a:pPr>
            <a:r>
              <a:rPr lang="pt-BR" altLang="pt-BR" sz="1600" dirty="0" smtClean="0">
                <a:solidFill>
                  <a:srgbClr val="F2F2F2"/>
                </a:solidFill>
              </a:rPr>
              <a:t>Tutor a distância</a:t>
            </a:r>
          </a:p>
          <a:p>
            <a:pPr algn="ctr" eaLnBrk="1" hangingPunct="1">
              <a:lnSpc>
                <a:spcPct val="130000"/>
              </a:lnSpc>
              <a:defRPr/>
            </a:pPr>
            <a:r>
              <a:rPr lang="pt-BR" altLang="pt-BR" sz="1600" dirty="0" smtClean="0">
                <a:solidFill>
                  <a:srgbClr val="F2F2F2"/>
                </a:solidFill>
              </a:rPr>
              <a:t>Tutor presencial</a:t>
            </a:r>
          </a:p>
          <a:p>
            <a:pPr algn="ctr" eaLnBrk="1" hangingPunct="1">
              <a:lnSpc>
                <a:spcPct val="130000"/>
              </a:lnSpc>
              <a:defRPr/>
            </a:pPr>
            <a:endParaRPr lang="pt-BR" altLang="pt-BR" sz="1600" dirty="0" smtClean="0">
              <a:solidFill>
                <a:srgbClr val="F2F2F2"/>
              </a:solidFill>
            </a:endParaRPr>
          </a:p>
        </p:txBody>
      </p:sp>
      <p:sp>
        <p:nvSpPr>
          <p:cNvPr id="24" name="Isosceles Triangle 23"/>
          <p:cNvSpPr/>
          <p:nvPr/>
        </p:nvSpPr>
        <p:spPr>
          <a:xfrm rot="10800000">
            <a:off x="3224213" y="3279775"/>
            <a:ext cx="461962" cy="285750"/>
          </a:xfrm>
          <a:prstGeom prst="triangle">
            <a:avLst/>
          </a:prstGeom>
          <a:pattFill prst="pct30">
            <a:fgClr>
              <a:srgbClr val="262626"/>
            </a:fgClr>
            <a:bgClr>
              <a:schemeClr val="tx1">
                <a:lumMod val="95000"/>
                <a:lumOff val="5000"/>
              </a:schemeClr>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sz="1600"/>
          </a:p>
        </p:txBody>
      </p:sp>
      <p:sp>
        <p:nvSpPr>
          <p:cNvPr id="25" name="Rectangle 24"/>
          <p:cNvSpPr/>
          <p:nvPr/>
        </p:nvSpPr>
        <p:spPr>
          <a:xfrm rot="10800000" flipV="1">
            <a:off x="4643438" y="3284538"/>
            <a:ext cx="2089150" cy="3335337"/>
          </a:xfrm>
          <a:prstGeom prst="rect">
            <a:avLst/>
          </a:prstGeom>
          <a:solidFill>
            <a:srgbClr val="3366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130000"/>
              </a:lnSpc>
              <a:defRPr/>
            </a:pPr>
            <a:r>
              <a:rPr lang="pt-BR" altLang="pt-BR" sz="1600" dirty="0" smtClean="0">
                <a:solidFill>
                  <a:srgbClr val="F2F2F2"/>
                </a:solidFill>
              </a:rPr>
              <a:t>EVA</a:t>
            </a:r>
          </a:p>
          <a:p>
            <a:pPr algn="ctr" eaLnBrk="1" hangingPunct="1">
              <a:lnSpc>
                <a:spcPct val="130000"/>
              </a:lnSpc>
              <a:defRPr/>
            </a:pPr>
            <a:r>
              <a:rPr lang="pt-BR" altLang="pt-BR" sz="1600" dirty="0" smtClean="0">
                <a:solidFill>
                  <a:srgbClr val="F2F2F2"/>
                </a:solidFill>
              </a:rPr>
              <a:t>Telefone</a:t>
            </a:r>
          </a:p>
          <a:p>
            <a:pPr algn="ctr" eaLnBrk="1" hangingPunct="1">
              <a:lnSpc>
                <a:spcPct val="130000"/>
              </a:lnSpc>
              <a:defRPr/>
            </a:pPr>
            <a:r>
              <a:rPr lang="pt-BR" altLang="pt-BR" sz="1600" dirty="0" smtClean="0">
                <a:solidFill>
                  <a:srgbClr val="F2F2F2"/>
                </a:solidFill>
              </a:rPr>
              <a:t>E-mail</a:t>
            </a:r>
          </a:p>
          <a:p>
            <a:pPr algn="ctr" eaLnBrk="1" hangingPunct="1">
              <a:lnSpc>
                <a:spcPct val="130000"/>
              </a:lnSpc>
              <a:defRPr/>
            </a:pPr>
            <a:r>
              <a:rPr lang="pt-BR" altLang="pt-BR" sz="1600" dirty="0" err="1" smtClean="0">
                <a:solidFill>
                  <a:srgbClr val="F2F2F2"/>
                </a:solidFill>
              </a:rPr>
              <a:t>MinhaUnisul</a:t>
            </a:r>
            <a:endParaRPr lang="pt-BR" altLang="pt-BR" sz="1600" dirty="0" smtClean="0">
              <a:solidFill>
                <a:srgbClr val="F2F2F2"/>
              </a:solidFill>
            </a:endParaRPr>
          </a:p>
          <a:p>
            <a:pPr algn="ctr" eaLnBrk="1" hangingPunct="1">
              <a:lnSpc>
                <a:spcPct val="130000"/>
              </a:lnSpc>
              <a:defRPr/>
            </a:pPr>
            <a:r>
              <a:rPr lang="pt-BR" altLang="pt-BR" sz="1600" dirty="0" smtClean="0">
                <a:solidFill>
                  <a:srgbClr val="F2F2F2"/>
                </a:solidFill>
              </a:rPr>
              <a:t>SMS</a:t>
            </a:r>
          </a:p>
          <a:p>
            <a:pPr algn="ctr" eaLnBrk="1" hangingPunct="1">
              <a:lnSpc>
                <a:spcPct val="130000"/>
              </a:lnSpc>
              <a:defRPr/>
            </a:pPr>
            <a:r>
              <a:rPr lang="pt-BR" altLang="pt-BR" sz="1600" dirty="0" smtClean="0">
                <a:solidFill>
                  <a:srgbClr val="F2F2F2"/>
                </a:solidFill>
              </a:rPr>
              <a:t>Fax</a:t>
            </a:r>
          </a:p>
          <a:p>
            <a:pPr algn="ctr" eaLnBrk="1" hangingPunct="1">
              <a:lnSpc>
                <a:spcPct val="130000"/>
              </a:lnSpc>
              <a:defRPr/>
            </a:pPr>
            <a:r>
              <a:rPr lang="pt-BR" altLang="pt-BR" sz="1600" dirty="0" smtClean="0">
                <a:solidFill>
                  <a:srgbClr val="F2F2F2"/>
                </a:solidFill>
              </a:rPr>
              <a:t>CRM</a:t>
            </a:r>
          </a:p>
        </p:txBody>
      </p:sp>
      <p:sp>
        <p:nvSpPr>
          <p:cNvPr id="26" name="Isosceles Triangle 25"/>
          <p:cNvSpPr/>
          <p:nvPr/>
        </p:nvSpPr>
        <p:spPr>
          <a:xfrm rot="10800000">
            <a:off x="5435600" y="3279775"/>
            <a:ext cx="463550" cy="285750"/>
          </a:xfrm>
          <a:prstGeom prst="triangle">
            <a:avLst/>
          </a:prstGeom>
          <a:pattFill prst="pct30">
            <a:fgClr>
              <a:srgbClr val="262626"/>
            </a:fgClr>
            <a:bgClr>
              <a:schemeClr val="tx1">
                <a:lumMod val="95000"/>
                <a:lumOff val="5000"/>
              </a:schemeClr>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sz="1600"/>
          </a:p>
        </p:txBody>
      </p:sp>
      <p:sp>
        <p:nvSpPr>
          <p:cNvPr id="35" name="Rectangle 34"/>
          <p:cNvSpPr/>
          <p:nvPr/>
        </p:nvSpPr>
        <p:spPr>
          <a:xfrm>
            <a:off x="6873875" y="2203450"/>
            <a:ext cx="2090738" cy="96043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t-BR" sz="1600" b="1" dirty="0">
                <a:solidFill>
                  <a:schemeClr val="bg1"/>
                </a:solidFill>
                <a:cs typeface="Arial"/>
              </a:rPr>
              <a:t>Sistema de avaliação</a:t>
            </a:r>
          </a:p>
        </p:txBody>
      </p:sp>
      <p:sp>
        <p:nvSpPr>
          <p:cNvPr id="36" name="Rectangle 35"/>
          <p:cNvSpPr/>
          <p:nvPr/>
        </p:nvSpPr>
        <p:spPr>
          <a:xfrm rot="10800000" flipV="1">
            <a:off x="6873875" y="3284538"/>
            <a:ext cx="2087563" cy="3335337"/>
          </a:xfrm>
          <a:prstGeom prst="rect">
            <a:avLst/>
          </a:prstGeom>
          <a:solidFill>
            <a:srgbClr val="3366FF">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130000"/>
              </a:lnSpc>
              <a:defRPr/>
            </a:pPr>
            <a:r>
              <a:rPr lang="pt-BR" altLang="pt-BR" sz="1600" dirty="0" smtClean="0">
                <a:solidFill>
                  <a:srgbClr val="F2F2F2"/>
                </a:solidFill>
              </a:rPr>
              <a:t>Avaliação da aprendizagem</a:t>
            </a:r>
          </a:p>
          <a:p>
            <a:pPr algn="ctr" eaLnBrk="1" hangingPunct="1">
              <a:lnSpc>
                <a:spcPct val="130000"/>
              </a:lnSpc>
              <a:defRPr/>
            </a:pPr>
            <a:endParaRPr lang="pt-BR" altLang="pt-BR" sz="1600" dirty="0" smtClean="0">
              <a:solidFill>
                <a:srgbClr val="F2F2F2"/>
              </a:solidFill>
            </a:endParaRPr>
          </a:p>
          <a:p>
            <a:pPr algn="ctr" eaLnBrk="1" hangingPunct="1">
              <a:lnSpc>
                <a:spcPct val="130000"/>
              </a:lnSpc>
              <a:defRPr/>
            </a:pPr>
            <a:r>
              <a:rPr lang="pt-BR" altLang="pt-BR" sz="1600" dirty="0" err="1" smtClean="0">
                <a:solidFill>
                  <a:srgbClr val="F2F2F2"/>
                </a:solidFill>
              </a:rPr>
              <a:t>Autoavaliação</a:t>
            </a:r>
            <a:r>
              <a:rPr lang="pt-BR" altLang="pt-BR" sz="1600" dirty="0" smtClean="0">
                <a:solidFill>
                  <a:srgbClr val="F2F2F2"/>
                </a:solidFill>
              </a:rPr>
              <a:t> institucional</a:t>
            </a:r>
          </a:p>
          <a:p>
            <a:pPr algn="ctr" eaLnBrk="1" hangingPunct="1">
              <a:lnSpc>
                <a:spcPct val="130000"/>
              </a:lnSpc>
              <a:defRPr/>
            </a:pPr>
            <a:endParaRPr lang="pt-BR" altLang="pt-BR" sz="1600" dirty="0" smtClean="0">
              <a:solidFill>
                <a:srgbClr val="F2F2F2"/>
              </a:solidFill>
            </a:endParaRPr>
          </a:p>
          <a:p>
            <a:pPr algn="ctr" eaLnBrk="1" hangingPunct="1">
              <a:lnSpc>
                <a:spcPct val="130000"/>
              </a:lnSpc>
              <a:defRPr/>
            </a:pPr>
            <a:r>
              <a:rPr lang="pt-BR" altLang="pt-BR" sz="1600" dirty="0" smtClean="0">
                <a:solidFill>
                  <a:srgbClr val="F2F2F2"/>
                </a:solidFill>
              </a:rPr>
              <a:t>CPA</a:t>
            </a:r>
          </a:p>
          <a:p>
            <a:pPr algn="ctr" eaLnBrk="1" hangingPunct="1">
              <a:lnSpc>
                <a:spcPct val="130000"/>
              </a:lnSpc>
              <a:defRPr/>
            </a:pPr>
            <a:endParaRPr lang="pt-BR" altLang="pt-BR" sz="1600" dirty="0" smtClean="0">
              <a:solidFill>
                <a:srgbClr val="F2F2F2"/>
              </a:solidFill>
            </a:endParaRPr>
          </a:p>
          <a:p>
            <a:pPr algn="ctr" eaLnBrk="1" hangingPunct="1">
              <a:lnSpc>
                <a:spcPct val="130000"/>
              </a:lnSpc>
              <a:defRPr/>
            </a:pPr>
            <a:r>
              <a:rPr lang="pt-BR" altLang="pt-BR" sz="1600" dirty="0" smtClean="0">
                <a:solidFill>
                  <a:srgbClr val="F2F2F2"/>
                </a:solidFill>
              </a:rPr>
              <a:t>ENADE</a:t>
            </a:r>
          </a:p>
        </p:txBody>
      </p:sp>
      <p:sp>
        <p:nvSpPr>
          <p:cNvPr id="37" name="Isosceles Triangle 36"/>
          <p:cNvSpPr/>
          <p:nvPr/>
        </p:nvSpPr>
        <p:spPr>
          <a:xfrm rot="10800000">
            <a:off x="7666038" y="3279775"/>
            <a:ext cx="463550" cy="285750"/>
          </a:xfrm>
          <a:prstGeom prst="triangle">
            <a:avLst/>
          </a:prstGeom>
          <a:pattFill prst="pct30">
            <a:fgClr>
              <a:srgbClr val="262626"/>
            </a:fgClr>
            <a:bgClr>
              <a:schemeClr val="tx1">
                <a:lumMod val="95000"/>
                <a:lumOff val="5000"/>
              </a:schemeClr>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sz="1600"/>
          </a:p>
        </p:txBody>
      </p:sp>
      <p:sp>
        <p:nvSpPr>
          <p:cNvPr id="40" name="TextBox 39"/>
          <p:cNvSpPr txBox="1"/>
          <p:nvPr/>
        </p:nvSpPr>
        <p:spPr>
          <a:xfrm>
            <a:off x="250825" y="549275"/>
            <a:ext cx="8893175" cy="646113"/>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dirty="0" smtClean="0">
                <a:solidFill>
                  <a:schemeClr val="bg1"/>
                </a:solidFill>
                <a:latin typeface="Times" charset="0"/>
              </a:rPr>
              <a:t>PILARES DA EAD NA UNISULVIRTUAL</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1507"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9" name="TextBox 38"/>
          <p:cNvSpPr txBox="1"/>
          <p:nvPr/>
        </p:nvSpPr>
        <p:spPr>
          <a:xfrm>
            <a:off x="250825" y="404813"/>
            <a:ext cx="8710613" cy="1200150"/>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dirty="0" smtClean="0">
                <a:solidFill>
                  <a:schemeClr val="bg1"/>
                </a:solidFill>
                <a:latin typeface="Times" charset="0"/>
              </a:rPr>
              <a:t>RECURSOS DIDÁTICOS</a:t>
            </a:r>
          </a:p>
          <a:p>
            <a:pPr eaLnBrk="1" hangingPunct="1">
              <a:defRPr/>
            </a:pPr>
            <a:r>
              <a:rPr lang="pt-BR" altLang="pt-BR" sz="3600" dirty="0" smtClean="0">
                <a:solidFill>
                  <a:srgbClr val="FFC000"/>
                </a:solidFill>
                <a:latin typeface="Times" charset="0"/>
              </a:rPr>
              <a:t>Desenho, desenvolvimento e produção</a:t>
            </a:r>
            <a:endParaRPr lang="pt-BR" altLang="pt-BR" sz="2700" dirty="0" smtClean="0">
              <a:solidFill>
                <a:srgbClr val="FFC000"/>
              </a:solidFill>
              <a:latin typeface="Times" charset="0"/>
            </a:endParaRPr>
          </a:p>
        </p:txBody>
      </p:sp>
      <p:sp>
        <p:nvSpPr>
          <p:cNvPr id="10" name="Rectangle 9"/>
          <p:cNvSpPr/>
          <p:nvPr/>
        </p:nvSpPr>
        <p:spPr>
          <a:xfrm>
            <a:off x="187325" y="1989138"/>
            <a:ext cx="2090738" cy="7874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pt-BR" sz="1400" b="1" dirty="0">
                <a:cs typeface="Arial" pitchFamily="34" charset="0"/>
              </a:rPr>
              <a:t>Coordenador de Curso </a:t>
            </a:r>
          </a:p>
        </p:txBody>
      </p:sp>
      <p:sp>
        <p:nvSpPr>
          <p:cNvPr id="11" name="Rectangle 10"/>
          <p:cNvSpPr/>
          <p:nvPr/>
        </p:nvSpPr>
        <p:spPr>
          <a:xfrm>
            <a:off x="2411413" y="1989138"/>
            <a:ext cx="2092325" cy="7874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t-BR" sz="1400" b="1" dirty="0">
                <a:solidFill>
                  <a:schemeClr val="bg1"/>
                </a:solidFill>
                <a:cs typeface="Arial"/>
              </a:rPr>
              <a:t>Professor </a:t>
            </a:r>
          </a:p>
          <a:p>
            <a:pPr algn="ctr" fontAlgn="auto">
              <a:spcBef>
                <a:spcPts val="0"/>
              </a:spcBef>
              <a:spcAft>
                <a:spcPts val="0"/>
              </a:spcAft>
              <a:defRPr/>
            </a:pPr>
            <a:r>
              <a:rPr lang="pt-BR" sz="1400" b="1" dirty="0">
                <a:solidFill>
                  <a:schemeClr val="bg1"/>
                </a:solidFill>
                <a:cs typeface="Arial"/>
              </a:rPr>
              <a:t>Conteudista </a:t>
            </a:r>
          </a:p>
        </p:txBody>
      </p:sp>
      <p:sp>
        <p:nvSpPr>
          <p:cNvPr id="12" name="Rectangle 11"/>
          <p:cNvSpPr/>
          <p:nvPr/>
        </p:nvSpPr>
        <p:spPr>
          <a:xfrm>
            <a:off x="4643438" y="1989138"/>
            <a:ext cx="2090737" cy="7874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t-BR" sz="1400" b="1" dirty="0">
                <a:solidFill>
                  <a:schemeClr val="bg1"/>
                </a:solidFill>
                <a:cs typeface="Arial"/>
              </a:rPr>
              <a:t>Designer </a:t>
            </a:r>
          </a:p>
          <a:p>
            <a:pPr algn="ctr" fontAlgn="auto">
              <a:spcBef>
                <a:spcPts val="0"/>
              </a:spcBef>
              <a:spcAft>
                <a:spcPts val="0"/>
              </a:spcAft>
              <a:defRPr/>
            </a:pPr>
            <a:r>
              <a:rPr lang="pt-BR" sz="1400" b="1" dirty="0">
                <a:solidFill>
                  <a:schemeClr val="bg1"/>
                </a:solidFill>
                <a:cs typeface="Arial"/>
              </a:rPr>
              <a:t>Instrucional </a:t>
            </a:r>
          </a:p>
        </p:txBody>
      </p:sp>
      <p:sp>
        <p:nvSpPr>
          <p:cNvPr id="14" name="Rectangle 13"/>
          <p:cNvSpPr/>
          <p:nvPr/>
        </p:nvSpPr>
        <p:spPr>
          <a:xfrm rot="10800000" flipV="1">
            <a:off x="179388" y="2924175"/>
            <a:ext cx="2089150" cy="3744913"/>
          </a:xfrm>
          <a:prstGeom prst="rect">
            <a:avLst/>
          </a:prstGeom>
          <a:solidFill>
            <a:srgbClr val="008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110000"/>
              </a:lnSpc>
              <a:defRPr/>
            </a:pPr>
            <a:r>
              <a:rPr lang="pt-BR" altLang="pt-BR" sz="1300" dirty="0" smtClean="0">
                <a:solidFill>
                  <a:srgbClr val="F2F2F2"/>
                </a:solidFill>
              </a:rPr>
              <a:t>Responsável pela contratação do</a:t>
            </a:r>
          </a:p>
          <a:p>
            <a:pPr algn="ctr" eaLnBrk="1" hangingPunct="1">
              <a:lnSpc>
                <a:spcPct val="110000"/>
              </a:lnSpc>
              <a:defRPr/>
            </a:pPr>
            <a:r>
              <a:rPr lang="pt-BR" altLang="pt-BR" sz="1300" dirty="0" smtClean="0">
                <a:solidFill>
                  <a:srgbClr val="F2F2F2"/>
                </a:solidFill>
              </a:rPr>
              <a:t>professor </a:t>
            </a:r>
            <a:r>
              <a:rPr lang="pt-BR" altLang="pt-BR" sz="1300" dirty="0" err="1" smtClean="0">
                <a:solidFill>
                  <a:srgbClr val="F2F2F2"/>
                </a:solidFill>
              </a:rPr>
              <a:t>conteudista</a:t>
            </a:r>
            <a:r>
              <a:rPr lang="pt-BR" altLang="pt-BR" sz="1300" dirty="0" smtClean="0">
                <a:solidFill>
                  <a:srgbClr val="F2F2F2"/>
                </a:solidFill>
              </a:rPr>
              <a:t>, faz o primeiro contato e dá orientações sobre</a:t>
            </a:r>
          </a:p>
          <a:p>
            <a:pPr algn="ctr" eaLnBrk="1" hangingPunct="1">
              <a:lnSpc>
                <a:spcPct val="110000"/>
              </a:lnSpc>
              <a:defRPr/>
            </a:pPr>
            <a:r>
              <a:rPr lang="pt-BR" altLang="pt-BR" sz="1300" dirty="0" smtClean="0">
                <a:solidFill>
                  <a:srgbClr val="F2F2F2"/>
                </a:solidFill>
              </a:rPr>
              <a:t>a autoria dos conteúdos.</a:t>
            </a:r>
          </a:p>
          <a:p>
            <a:pPr algn="ctr" eaLnBrk="1" hangingPunct="1">
              <a:lnSpc>
                <a:spcPct val="110000"/>
              </a:lnSpc>
              <a:defRPr/>
            </a:pPr>
            <a:endParaRPr lang="pt-BR" altLang="pt-BR" sz="1300" dirty="0" smtClean="0">
              <a:solidFill>
                <a:srgbClr val="F2F2F2"/>
              </a:solidFill>
            </a:endParaRPr>
          </a:p>
          <a:p>
            <a:pPr algn="ctr" eaLnBrk="1" hangingPunct="1">
              <a:lnSpc>
                <a:spcPct val="110000"/>
              </a:lnSpc>
              <a:defRPr/>
            </a:pPr>
            <a:r>
              <a:rPr lang="pt-BR" altLang="pt-BR" sz="1300" dirty="0" smtClean="0">
                <a:solidFill>
                  <a:srgbClr val="F2F2F2"/>
                </a:solidFill>
              </a:rPr>
              <a:t>Analisa e aprova os recursos didáticos desenvolvidos para o seu curso.</a:t>
            </a:r>
          </a:p>
          <a:p>
            <a:pPr algn="ctr" eaLnBrk="1" hangingPunct="1">
              <a:lnSpc>
                <a:spcPct val="110000"/>
              </a:lnSpc>
              <a:defRPr/>
            </a:pPr>
            <a:endParaRPr lang="pt-BR" altLang="pt-BR" sz="1300" dirty="0" smtClean="0">
              <a:solidFill>
                <a:srgbClr val="F2F2F2"/>
              </a:solidFill>
            </a:endParaRPr>
          </a:p>
          <a:p>
            <a:pPr algn="ctr" eaLnBrk="1" hangingPunct="1">
              <a:lnSpc>
                <a:spcPct val="110000"/>
              </a:lnSpc>
              <a:defRPr/>
            </a:pPr>
            <a:r>
              <a:rPr lang="pt-BR" altLang="pt-BR" sz="1300" dirty="0" smtClean="0">
                <a:solidFill>
                  <a:srgbClr val="F2F2F2"/>
                </a:solidFill>
              </a:rPr>
              <a:t>Analisa os recursos e </a:t>
            </a:r>
            <a:r>
              <a:rPr lang="pt-BR" altLang="pt-BR" sz="1300" dirty="0" err="1" smtClean="0">
                <a:solidFill>
                  <a:srgbClr val="F2F2F2"/>
                </a:solidFill>
              </a:rPr>
              <a:t>starta</a:t>
            </a:r>
            <a:r>
              <a:rPr lang="pt-BR" altLang="pt-BR" sz="1300" dirty="0" smtClean="0">
                <a:solidFill>
                  <a:srgbClr val="F2F2F2"/>
                </a:solidFill>
              </a:rPr>
              <a:t> o processo de revisão.</a:t>
            </a:r>
          </a:p>
        </p:txBody>
      </p:sp>
      <p:sp>
        <p:nvSpPr>
          <p:cNvPr id="16" name="Rectangle 15"/>
          <p:cNvSpPr/>
          <p:nvPr/>
        </p:nvSpPr>
        <p:spPr>
          <a:xfrm rot="10800000" flipV="1">
            <a:off x="2411413" y="2924175"/>
            <a:ext cx="2089150" cy="3746500"/>
          </a:xfrm>
          <a:prstGeom prst="rect">
            <a:avLst/>
          </a:prstGeom>
          <a:solidFill>
            <a:srgbClr val="008000">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pt-BR" altLang="pt-BR" sz="1300" dirty="0" smtClean="0">
                <a:solidFill>
                  <a:srgbClr val="F2F2F2"/>
                </a:solidFill>
              </a:rPr>
              <a:t>Especialista na área de conhecimento da Unidade de Aprendizagem, é responsável pela concepção e autoria dos recursos didáticos e das atividades de aprendizagem, bem como do planejamento da unidade de aprendizagem e plano de ensino.</a:t>
            </a:r>
          </a:p>
        </p:txBody>
      </p:sp>
      <p:sp>
        <p:nvSpPr>
          <p:cNvPr id="23" name="Rectangle 22"/>
          <p:cNvSpPr/>
          <p:nvPr/>
        </p:nvSpPr>
        <p:spPr>
          <a:xfrm rot="10800000" flipV="1">
            <a:off x="4643438" y="2924175"/>
            <a:ext cx="2089150" cy="3746500"/>
          </a:xfrm>
          <a:prstGeom prst="rect">
            <a:avLst/>
          </a:prstGeom>
          <a:solidFill>
            <a:srgbClr val="008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pt-BR" altLang="pt-BR" sz="1300" dirty="0" smtClean="0">
                <a:solidFill>
                  <a:srgbClr val="F2F2F2"/>
                </a:solidFill>
              </a:rPr>
              <a:t>Realiza o planejamento, o desenvolvimento e a gestão da elaboração dos recursos didáticos. Orienta o professor </a:t>
            </a:r>
            <a:r>
              <a:rPr lang="pt-BR" altLang="pt-BR" sz="1300" dirty="0" err="1" smtClean="0">
                <a:solidFill>
                  <a:srgbClr val="F2F2F2"/>
                </a:solidFill>
              </a:rPr>
              <a:t>conteudista</a:t>
            </a:r>
            <a:r>
              <a:rPr lang="pt-BR" altLang="pt-BR" sz="1300" dirty="0" smtClean="0">
                <a:solidFill>
                  <a:srgbClr val="F2F2F2"/>
                </a:solidFill>
              </a:rPr>
              <a:t> em relação à metodologia da </a:t>
            </a:r>
            <a:r>
              <a:rPr lang="pt-BR" altLang="pt-BR" sz="1300" dirty="0" err="1" smtClean="0">
                <a:solidFill>
                  <a:srgbClr val="F2F2F2"/>
                </a:solidFill>
              </a:rPr>
              <a:t>EaD</a:t>
            </a:r>
            <a:endParaRPr lang="pt-BR" altLang="pt-BR" sz="1300" dirty="0" smtClean="0">
              <a:solidFill>
                <a:srgbClr val="F2F2F2"/>
              </a:solidFill>
            </a:endParaRPr>
          </a:p>
          <a:p>
            <a:pPr algn="ctr" eaLnBrk="1" hangingPunct="1">
              <a:defRPr/>
            </a:pPr>
            <a:r>
              <a:rPr lang="pt-BR" altLang="pt-BR" sz="1300" dirty="0" smtClean="0">
                <a:solidFill>
                  <a:srgbClr val="F2F2F2"/>
                </a:solidFill>
              </a:rPr>
              <a:t>e o acompanha durante o processo de autoria dos recursos e atividades de aprendizagem.</a:t>
            </a:r>
          </a:p>
          <a:p>
            <a:pPr algn="ctr" eaLnBrk="1" hangingPunct="1">
              <a:defRPr/>
            </a:pPr>
            <a:r>
              <a:rPr lang="pt-BR" altLang="pt-BR" sz="1300" dirty="0" smtClean="0">
                <a:solidFill>
                  <a:srgbClr val="F2F2F2"/>
                </a:solidFill>
              </a:rPr>
              <a:t>Trabalha na linguagem dos recursos didáticos voltadas a aprendizagem significativa .</a:t>
            </a:r>
          </a:p>
        </p:txBody>
      </p:sp>
      <p:sp>
        <p:nvSpPr>
          <p:cNvPr id="25" name="Rectangle 24"/>
          <p:cNvSpPr/>
          <p:nvPr/>
        </p:nvSpPr>
        <p:spPr>
          <a:xfrm>
            <a:off x="6873875" y="1989138"/>
            <a:ext cx="2090738" cy="7874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pt-BR" altLang="pt-BR" sz="1400" b="1" dirty="0" smtClean="0">
                <a:solidFill>
                  <a:schemeClr val="bg1"/>
                </a:solidFill>
                <a:cs typeface="Arial" pitchFamily="34" charset="0"/>
              </a:rPr>
              <a:t>Designer Gráfico  e multimídia</a:t>
            </a:r>
          </a:p>
        </p:txBody>
      </p:sp>
      <p:sp>
        <p:nvSpPr>
          <p:cNvPr id="26" name="Rectangle 25"/>
          <p:cNvSpPr/>
          <p:nvPr/>
        </p:nvSpPr>
        <p:spPr>
          <a:xfrm rot="10800000" flipV="1">
            <a:off x="6873875" y="2924175"/>
            <a:ext cx="2087563" cy="3746500"/>
          </a:xfrm>
          <a:prstGeom prst="rect">
            <a:avLst/>
          </a:prstGeom>
          <a:solidFill>
            <a:srgbClr val="008000">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87313"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pt-BR" altLang="pt-BR" sz="1300" dirty="0" smtClean="0">
                <a:solidFill>
                  <a:srgbClr val="F2F2F2"/>
                </a:solidFill>
              </a:rPr>
              <a:t>Provê soluções gráficas, aplica as definições do design instrucional e o formato padronizado pela UnisulVirtual.</a:t>
            </a:r>
          </a:p>
          <a:p>
            <a:pPr algn="ctr" eaLnBrk="1" hangingPunct="1">
              <a:defRPr/>
            </a:pPr>
            <a:endParaRPr lang="pt-BR" altLang="pt-BR" sz="1300" dirty="0" smtClean="0">
              <a:solidFill>
                <a:srgbClr val="F2F2F2"/>
              </a:solidFill>
            </a:endParaRPr>
          </a:p>
          <a:p>
            <a:pPr algn="ctr" eaLnBrk="1" hangingPunct="1">
              <a:defRPr/>
            </a:pPr>
            <a:r>
              <a:rPr lang="pt-BR" altLang="pt-BR" sz="1300" dirty="0" smtClean="0">
                <a:solidFill>
                  <a:srgbClr val="F2F2F2"/>
                </a:solidFill>
              </a:rPr>
              <a:t>Prevê soluções e novas propostas no design gráfico e multimídia dos recursos didáticos.</a:t>
            </a:r>
          </a:p>
          <a:p>
            <a:pPr algn="ctr" eaLnBrk="1" hangingPunct="1">
              <a:defRPr/>
            </a:pPr>
            <a:endParaRPr lang="pt-BR" altLang="pt-BR" sz="1300" dirty="0" smtClean="0">
              <a:solidFill>
                <a:srgbClr val="F2F2F2"/>
              </a:solidFill>
            </a:endParaRPr>
          </a:p>
          <a:p>
            <a:pPr algn="ctr" eaLnBrk="1" hangingPunct="1">
              <a:defRPr/>
            </a:pPr>
            <a:endParaRPr lang="pt-BR" altLang="pt-BR" sz="1300" dirty="0" smtClean="0">
              <a:solidFill>
                <a:srgbClr val="F2F2F2"/>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26988"/>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2531"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9" name="TextBox 38"/>
          <p:cNvSpPr txBox="1"/>
          <p:nvPr/>
        </p:nvSpPr>
        <p:spPr>
          <a:xfrm>
            <a:off x="395288" y="333375"/>
            <a:ext cx="8569325" cy="1200150"/>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dirty="0" smtClean="0">
                <a:solidFill>
                  <a:schemeClr val="bg1"/>
                </a:solidFill>
                <a:latin typeface="Times" charset="0"/>
              </a:rPr>
              <a:t>LIVRO DIDÁTICO E MANUAIS</a:t>
            </a:r>
          </a:p>
          <a:p>
            <a:pPr eaLnBrk="1" hangingPunct="1">
              <a:defRPr/>
            </a:pPr>
            <a:r>
              <a:rPr lang="pt-BR" altLang="pt-BR" sz="3600" dirty="0" smtClean="0">
                <a:solidFill>
                  <a:srgbClr val="FFC000"/>
                </a:solidFill>
                <a:latin typeface="Times" charset="0"/>
              </a:rPr>
              <a:t>Impressos e digitais</a:t>
            </a:r>
          </a:p>
        </p:txBody>
      </p:sp>
      <p:sp>
        <p:nvSpPr>
          <p:cNvPr id="22534" name="Rectangle 13"/>
          <p:cNvSpPr>
            <a:spLocks noChangeArrowheads="1"/>
          </p:cNvSpPr>
          <p:nvPr/>
        </p:nvSpPr>
        <p:spPr bwMode="auto">
          <a:xfrm>
            <a:off x="323850" y="1773238"/>
            <a:ext cx="84963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30000"/>
              </a:lnSpc>
              <a:spcBef>
                <a:spcPts val="2400"/>
              </a:spcBef>
              <a:buFontTx/>
              <a:buNone/>
            </a:pPr>
            <a:r>
              <a:rPr lang="pt-BR" altLang="pt-BR" sz="1600" dirty="0">
                <a:solidFill>
                  <a:srgbClr val="F2F2F2"/>
                </a:solidFill>
                <a:latin typeface="Aril" charset="0"/>
              </a:rPr>
              <a:t>Parte dos conteúdos da ementa, das competências e habilidades que precisam ser desenvolvidas ou alcançadas pelos estudantes está contemplada no livro didático. Pode ser distribuído via correio postal e também no EVA.</a:t>
            </a:r>
          </a:p>
        </p:txBody>
      </p:sp>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33725"/>
            <a:ext cx="26638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3106738"/>
            <a:ext cx="268922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8" y="3133725"/>
            <a:ext cx="268446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3555"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9" name="TextBox 38"/>
          <p:cNvSpPr txBox="1"/>
          <p:nvPr/>
        </p:nvSpPr>
        <p:spPr>
          <a:xfrm>
            <a:off x="468313" y="550863"/>
            <a:ext cx="8675687" cy="646112"/>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dirty="0" smtClean="0">
                <a:solidFill>
                  <a:schemeClr val="bg1"/>
                </a:solidFill>
                <a:latin typeface="Times" charset="0"/>
              </a:rPr>
              <a:t>RECURSOS MULTIMÍDIAS</a:t>
            </a:r>
            <a:endParaRPr lang="pt-BR" altLang="pt-BR" sz="3600" dirty="0" smtClean="0">
              <a:solidFill>
                <a:srgbClr val="FFCC00"/>
              </a:solidFill>
              <a:latin typeface="Times" charset="0"/>
            </a:endParaRPr>
          </a:p>
        </p:txBody>
      </p:sp>
      <p:sp>
        <p:nvSpPr>
          <p:cNvPr id="23558" name="Rectangle 23"/>
          <p:cNvSpPr>
            <a:spLocks noChangeArrowheads="1"/>
          </p:cNvSpPr>
          <p:nvPr/>
        </p:nvSpPr>
        <p:spPr bwMode="auto">
          <a:xfrm>
            <a:off x="468313" y="2708275"/>
            <a:ext cx="34559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Conteúdos das unidades de aprendizagem apresentados em formato multimidiático pelo professor conteudista.</a:t>
            </a:r>
          </a:p>
        </p:txBody>
      </p:sp>
      <p:sp>
        <p:nvSpPr>
          <p:cNvPr id="25" name="Rectangle 24"/>
          <p:cNvSpPr/>
          <p:nvPr/>
        </p:nvSpPr>
        <p:spPr>
          <a:xfrm>
            <a:off x="468313" y="1989138"/>
            <a:ext cx="3455987" cy="574675"/>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a:defRPr/>
            </a:pPr>
            <a:r>
              <a:rPr lang="pt-BR" sz="1600" b="1" dirty="0" err="1">
                <a:cs typeface="Arial" pitchFamily="34" charset="0"/>
              </a:rPr>
              <a:t>Webaulas</a:t>
            </a:r>
            <a:r>
              <a:rPr lang="pt-BR" sz="1600" b="1" dirty="0">
                <a:cs typeface="Arial" pitchFamily="34" charset="0"/>
              </a:rPr>
              <a:t> </a:t>
            </a:r>
          </a:p>
        </p:txBody>
      </p:sp>
      <p:sp>
        <p:nvSpPr>
          <p:cNvPr id="23560" name="Rectangle 25"/>
          <p:cNvSpPr>
            <a:spLocks noChangeArrowheads="1"/>
          </p:cNvSpPr>
          <p:nvPr/>
        </p:nvSpPr>
        <p:spPr bwMode="auto">
          <a:xfrm>
            <a:off x="4932363" y="2708275"/>
            <a:ext cx="367188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Aulas on-line com o professor da unidade de aprendizagem que permitem a interação síncrona entre estudante/professor assim como o uso de recursos multimidiáticos diversos.</a:t>
            </a:r>
          </a:p>
        </p:txBody>
      </p:sp>
      <p:sp>
        <p:nvSpPr>
          <p:cNvPr id="27" name="Rectangle 26"/>
          <p:cNvSpPr/>
          <p:nvPr/>
        </p:nvSpPr>
        <p:spPr>
          <a:xfrm>
            <a:off x="4932363" y="1989138"/>
            <a:ext cx="3455987" cy="5746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a:defRPr/>
            </a:pPr>
            <a:r>
              <a:rPr lang="pt-BR" sz="1600" b="1" dirty="0" err="1">
                <a:cs typeface="Arial" pitchFamily="34" charset="0"/>
              </a:rPr>
              <a:t>Webconferências</a:t>
            </a:r>
            <a:r>
              <a:rPr lang="pt-BR" sz="1600" b="1" dirty="0">
                <a:cs typeface="Arial" pitchFamily="34" charset="0"/>
              </a:rPr>
              <a:t> </a:t>
            </a:r>
          </a:p>
        </p:txBody>
      </p:sp>
      <p:pic>
        <p:nvPicPr>
          <p:cNvPr id="235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508500"/>
            <a:ext cx="3297238" cy="2087563"/>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35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508500"/>
            <a:ext cx="3240088" cy="2074863"/>
          </a:xfrm>
          <a:prstGeom prst="rect">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a:defRPr/>
            </a:pPr>
            <a:endParaRPr lang="pt-BR">
              <a:solidFill>
                <a:srgbClr val="FFFFFF"/>
              </a:solidFill>
            </a:endParaRPr>
          </a:p>
        </p:txBody>
      </p:sp>
      <p:grpSp>
        <p:nvGrpSpPr>
          <p:cNvPr id="24579"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a:defRPr/>
              </a:pPr>
              <a:endParaRPr lang="pt-BR">
                <a:solidFill>
                  <a:srgbClr val="FFFFFF"/>
                </a:solidFill>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dirty="0">
                <a:solidFill>
                  <a:srgbClr val="FFFFFF"/>
                </a:solidFill>
              </a:endParaRPr>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ndParaRPr>
          </a:p>
        </p:txBody>
      </p:sp>
      <p:sp>
        <p:nvSpPr>
          <p:cNvPr id="39" name="TextBox 38"/>
          <p:cNvSpPr txBox="1"/>
          <p:nvPr/>
        </p:nvSpPr>
        <p:spPr>
          <a:xfrm>
            <a:off x="468313" y="550863"/>
            <a:ext cx="8675687" cy="646112"/>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a:solidFill>
                  <a:srgbClr val="FFFFFF"/>
                </a:solidFill>
                <a:latin typeface="Times" charset="0"/>
              </a:rPr>
              <a:t>RECURSOS MULTIMÍDIAS</a:t>
            </a:r>
            <a:endParaRPr lang="pt-BR" altLang="pt-BR" sz="3600">
              <a:solidFill>
                <a:srgbClr val="FFCC00"/>
              </a:solidFill>
              <a:latin typeface="Times" charset="0"/>
            </a:endParaRPr>
          </a:p>
        </p:txBody>
      </p:sp>
      <p:sp>
        <p:nvSpPr>
          <p:cNvPr id="24582" name="Rectangle 23"/>
          <p:cNvSpPr>
            <a:spLocks noChangeArrowheads="1"/>
          </p:cNvSpPr>
          <p:nvPr/>
        </p:nvSpPr>
        <p:spPr bwMode="auto">
          <a:xfrm>
            <a:off x="468313" y="2671763"/>
            <a:ext cx="345598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chemeClr val="bg1"/>
                </a:solidFill>
              </a:rPr>
              <a:t>Recursos multimidiáticos que combinam mídias estáticas e dinâmicas, proporcionando interatividade e complementando </a:t>
            </a:r>
          </a:p>
          <a:p>
            <a:pPr eaLnBrk="1" hangingPunct="1">
              <a:lnSpc>
                <a:spcPct val="110000"/>
              </a:lnSpc>
              <a:spcBef>
                <a:spcPct val="0"/>
              </a:spcBef>
              <a:buFontTx/>
              <a:buNone/>
            </a:pPr>
            <a:r>
              <a:rPr lang="pt-BR" altLang="pt-BR" sz="1600">
                <a:solidFill>
                  <a:schemeClr val="bg1"/>
                </a:solidFill>
              </a:rPr>
              <a:t>o material didático.</a:t>
            </a:r>
            <a:endParaRPr lang="pt-BR" altLang="pt-BR" sz="1600">
              <a:solidFill>
                <a:schemeClr val="bg1"/>
              </a:solidFill>
              <a:latin typeface="Aril" charset="0"/>
            </a:endParaRPr>
          </a:p>
        </p:txBody>
      </p:sp>
      <p:sp>
        <p:nvSpPr>
          <p:cNvPr id="25" name="Rectangle 24"/>
          <p:cNvSpPr/>
          <p:nvPr/>
        </p:nvSpPr>
        <p:spPr>
          <a:xfrm>
            <a:off x="468313" y="1989138"/>
            <a:ext cx="3455987" cy="574675"/>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a:defRPr/>
            </a:pPr>
            <a:r>
              <a:rPr lang="pt-BR" sz="1600" b="1" dirty="0">
                <a:solidFill>
                  <a:srgbClr val="FFFFFF"/>
                </a:solidFill>
                <a:cs typeface="Arial" pitchFamily="34" charset="0"/>
              </a:rPr>
              <a:t>Objetos de aprendizagem (UA)</a:t>
            </a:r>
          </a:p>
        </p:txBody>
      </p:sp>
      <p:sp>
        <p:nvSpPr>
          <p:cNvPr id="24584" name="Rectangle 25"/>
          <p:cNvSpPr>
            <a:spLocks noChangeArrowheads="1"/>
          </p:cNvSpPr>
          <p:nvPr/>
        </p:nvSpPr>
        <p:spPr bwMode="auto">
          <a:xfrm>
            <a:off x="4953000" y="2671763"/>
            <a:ext cx="36718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chemeClr val="bg1"/>
                </a:solidFill>
              </a:rPr>
              <a:t>Jogos digitais e simuladores que proporcionam aos estudantes experimentarem situações reais através de </a:t>
            </a:r>
            <a:r>
              <a:rPr lang="pt-BR" altLang="pt-BR" sz="1600" i="1">
                <a:solidFill>
                  <a:schemeClr val="bg1"/>
                </a:solidFill>
              </a:rPr>
              <a:t>cases </a:t>
            </a:r>
            <a:r>
              <a:rPr lang="pt-BR" altLang="pt-BR" sz="1600">
                <a:solidFill>
                  <a:schemeClr val="bg1"/>
                </a:solidFill>
              </a:rPr>
              <a:t>e exercícios </a:t>
            </a:r>
          </a:p>
          <a:p>
            <a:pPr eaLnBrk="1" hangingPunct="1">
              <a:lnSpc>
                <a:spcPct val="110000"/>
              </a:lnSpc>
              <a:spcBef>
                <a:spcPct val="0"/>
              </a:spcBef>
              <a:buFontTx/>
              <a:buNone/>
            </a:pPr>
            <a:r>
              <a:rPr lang="pt-BR" altLang="pt-BR" sz="1600">
                <a:solidFill>
                  <a:schemeClr val="bg1"/>
                </a:solidFill>
              </a:rPr>
              <a:t>virtuais.</a:t>
            </a:r>
            <a:endParaRPr lang="pt-BR" altLang="pt-BR" sz="1600">
              <a:solidFill>
                <a:schemeClr val="bg1"/>
              </a:solidFill>
              <a:latin typeface="Aril" charset="0"/>
            </a:endParaRPr>
          </a:p>
        </p:txBody>
      </p:sp>
      <p:sp>
        <p:nvSpPr>
          <p:cNvPr id="27" name="Rectangle 26"/>
          <p:cNvSpPr/>
          <p:nvPr/>
        </p:nvSpPr>
        <p:spPr>
          <a:xfrm>
            <a:off x="4932363" y="1989138"/>
            <a:ext cx="3455987" cy="57467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a:defRPr/>
            </a:pPr>
            <a:r>
              <a:rPr lang="pt-BR" sz="1600" b="1" dirty="0">
                <a:solidFill>
                  <a:srgbClr val="FFFFFF"/>
                </a:solidFill>
                <a:cs typeface="Arial" pitchFamily="34" charset="0"/>
              </a:rPr>
              <a:t>Laboratórios virtuais (laboratório)</a:t>
            </a:r>
          </a:p>
        </p:txBody>
      </p:sp>
      <p:pic>
        <p:nvPicPr>
          <p:cNvPr id="24586" name="Picture 13" descr="o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78300"/>
            <a:ext cx="31464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6" descr="o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200525"/>
            <a:ext cx="3117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0"/>
            <a:ext cx="9144000" cy="6858000"/>
          </a:xfrm>
          <a:prstGeom prst="rect">
            <a:avLst/>
          </a:prstGeom>
          <a:pattFill prst="pct30">
            <a:fgClr>
              <a:srgbClr val="262626"/>
            </a:fgClr>
            <a:bgClr>
              <a:srgbClr val="0D0D0D"/>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grpSp>
        <p:nvGrpSpPr>
          <p:cNvPr id="25603" name="Group 13"/>
          <p:cNvGrpSpPr>
            <a:grpSpLocks/>
          </p:cNvGrpSpPr>
          <p:nvPr/>
        </p:nvGrpSpPr>
        <p:grpSpPr bwMode="auto">
          <a:xfrm>
            <a:off x="0" y="0"/>
            <a:ext cx="9144000" cy="1719263"/>
            <a:chOff x="0" y="0"/>
            <a:chExt cx="9144000" cy="6858000"/>
          </a:xfrm>
        </p:grpSpPr>
        <p:sp>
          <p:nvSpPr>
            <p:cNvPr id="19" name="Rectangle 18"/>
            <p:cNvSpPr>
              <a:spLocks noChangeArrowheads="1"/>
            </p:cNvSpPr>
            <p:nvPr/>
          </p:nvSpPr>
          <p:spPr bwMode="auto">
            <a:xfrm>
              <a:off x="0" y="0"/>
              <a:ext cx="9144000" cy="6858000"/>
            </a:xfrm>
            <a:prstGeom prst="rect">
              <a:avLst/>
            </a:prstGeom>
            <a:pattFill prst="pct30">
              <a:fgClr>
                <a:srgbClr val="000033"/>
              </a:fgClr>
              <a:bgClr>
                <a:srgbClr val="003399"/>
              </a:bgClr>
            </a:patt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20" name="Rectangle 19"/>
            <p:cNvSpPr/>
            <p:nvPr/>
          </p:nvSpPr>
          <p:spPr>
            <a:xfrm>
              <a:off x="0" y="0"/>
              <a:ext cx="9144000" cy="6858000"/>
            </a:xfrm>
            <a:prstGeom prst="rect">
              <a:avLst/>
            </a:prstGeom>
            <a:gradFill flip="none" rotWithShape="1">
              <a:gsLst>
                <a:gs pos="53000">
                  <a:schemeClr val="bg1">
                    <a:alpha val="5000"/>
                  </a:schemeClr>
                </a:gs>
                <a:gs pos="100000">
                  <a:srgbClr val="00336C">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dirty="0"/>
            </a:p>
          </p:txBody>
        </p:sp>
      </p:grpSp>
      <p:sp>
        <p:nvSpPr>
          <p:cNvPr id="21" name="Rectangle 20"/>
          <p:cNvSpPr/>
          <p:nvPr/>
        </p:nvSpPr>
        <p:spPr>
          <a:xfrm>
            <a:off x="0" y="0"/>
            <a:ext cx="9144000" cy="71438"/>
          </a:xfrm>
          <a:prstGeom prst="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TextBox 11"/>
          <p:cNvSpPr txBox="1"/>
          <p:nvPr/>
        </p:nvSpPr>
        <p:spPr>
          <a:xfrm>
            <a:off x="468313" y="350838"/>
            <a:ext cx="8675687" cy="1062037"/>
          </a:xfrm>
          <a:prstGeom prst="rect">
            <a:avLst/>
          </a:prstGeom>
          <a:noFill/>
          <a:effectLst>
            <a:outerShdw blurRad="63500" sx="102000" sy="102000" algn="ctr" rotWithShape="0">
              <a:prstClr val="black">
                <a:alpha val="40000"/>
              </a:prstClr>
            </a:outerShdw>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r>
              <a:rPr lang="pt-BR" altLang="pt-BR" sz="3600" smtClean="0">
                <a:solidFill>
                  <a:schemeClr val="bg1"/>
                </a:solidFill>
                <a:latin typeface="Times" charset="0"/>
              </a:rPr>
              <a:t>EVA</a:t>
            </a:r>
          </a:p>
          <a:p>
            <a:pPr eaLnBrk="1" hangingPunct="1">
              <a:defRPr/>
            </a:pPr>
            <a:r>
              <a:rPr lang="pt-BR" altLang="pt-BR" sz="2700" smtClean="0">
                <a:solidFill>
                  <a:srgbClr val="FFCC00"/>
                </a:solidFill>
                <a:latin typeface="Times" charset="0"/>
              </a:rPr>
              <a:t>ESPAÇO UNISULVIRTUAL DE APRENDIZAGEM</a:t>
            </a:r>
          </a:p>
        </p:txBody>
      </p:sp>
      <p:sp>
        <p:nvSpPr>
          <p:cNvPr id="25606" name="Rectangle 13"/>
          <p:cNvSpPr>
            <a:spLocks noChangeArrowheads="1"/>
          </p:cNvSpPr>
          <p:nvPr/>
        </p:nvSpPr>
        <p:spPr bwMode="auto">
          <a:xfrm>
            <a:off x="468313" y="1916113"/>
            <a:ext cx="80629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charset="-128"/>
              </a:defRPr>
            </a:lvl1pPr>
            <a:lvl2pPr marL="742950" indent="-285750" eaLnBrk="0" hangingPunct="0">
              <a:spcBef>
                <a:spcPct val="20000"/>
              </a:spcBef>
              <a:buChar char="–"/>
              <a:defRPr sz="2800">
                <a:solidFill>
                  <a:schemeClr val="tx1"/>
                </a:solidFill>
                <a:latin typeface="Arial" pitchFamily="34" charset="0"/>
                <a:ea typeface="ＭＳ Ｐゴシック" charset="-128"/>
              </a:defRPr>
            </a:lvl2pPr>
            <a:lvl3pPr marL="1143000" indent="-228600" eaLnBrk="0" hangingPunct="0">
              <a:spcBef>
                <a:spcPct val="20000"/>
              </a:spcBef>
              <a:buChar char="•"/>
              <a:defRPr sz="2400">
                <a:solidFill>
                  <a:schemeClr val="tx1"/>
                </a:solidFill>
                <a:latin typeface="Arial" pitchFamily="34" charset="0"/>
                <a:ea typeface="ＭＳ Ｐゴシック" charset="-128"/>
              </a:defRPr>
            </a:lvl3pPr>
            <a:lvl4pPr marL="1600200" indent="-228600" eaLnBrk="0" hangingPunct="0">
              <a:spcBef>
                <a:spcPct val="20000"/>
              </a:spcBef>
              <a:buChar char="–"/>
              <a:defRPr sz="2000">
                <a:solidFill>
                  <a:schemeClr val="tx1"/>
                </a:solidFill>
                <a:latin typeface="Arial" pitchFamily="34" charset="0"/>
                <a:ea typeface="ＭＳ Ｐゴシック" charset="-128"/>
              </a:defRPr>
            </a:lvl4pPr>
            <a:lvl5pPr marL="2057400" indent="-228600" eaLnBrk="0" hangingPunct="0">
              <a:spcBef>
                <a:spcPct val="20000"/>
              </a:spcBef>
              <a:buChar char="»"/>
              <a:defRPr sz="2000">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charset="-128"/>
              </a:defRPr>
            </a:lvl9pPr>
          </a:lstStyle>
          <a:p>
            <a:pPr eaLnBrk="1" hangingPunct="1">
              <a:lnSpc>
                <a:spcPct val="110000"/>
              </a:lnSpc>
              <a:spcBef>
                <a:spcPct val="0"/>
              </a:spcBef>
              <a:buFontTx/>
              <a:buNone/>
            </a:pPr>
            <a:r>
              <a:rPr lang="pt-BR" altLang="pt-BR" sz="1600">
                <a:solidFill>
                  <a:srgbClr val="F2F2F2"/>
                </a:solidFill>
                <a:latin typeface="Aril" charset="0"/>
              </a:rPr>
              <a:t>O EVA é um conjunto de elementos tecnológicos disponíveis na internet. </a:t>
            </a:r>
            <a:br>
              <a:rPr lang="pt-BR" altLang="pt-BR" sz="1600">
                <a:solidFill>
                  <a:srgbClr val="F2F2F2"/>
                </a:solidFill>
                <a:latin typeface="Aril" charset="0"/>
              </a:rPr>
            </a:br>
            <a:r>
              <a:rPr lang="pt-BR" altLang="pt-BR" sz="1600">
                <a:solidFill>
                  <a:srgbClr val="F2F2F2"/>
                </a:solidFill>
                <a:latin typeface="Aril" charset="0"/>
              </a:rPr>
              <a:t>É um local virtual onde são disponibilizadas ferramentas destinadas a permitir acesso a um curso ou disciplina, bem como permitir a interação entre a comunidade envolvida no processo de ensino-aprendizagem (estudantes, professores e tutores).</a:t>
            </a:r>
          </a:p>
        </p:txBody>
      </p:sp>
      <p:pic>
        <p:nvPicPr>
          <p:cNvPr id="25607" name="Picture 2"/>
          <p:cNvPicPr>
            <a:picLocks noChangeAspect="1" noChangeArrowheads="1"/>
          </p:cNvPicPr>
          <p:nvPr/>
        </p:nvPicPr>
        <p:blipFill>
          <a:blip r:embed="rId2">
            <a:extLst>
              <a:ext uri="{28A0092B-C50C-407E-A947-70E740481C1C}">
                <a14:useLocalDpi xmlns:a14="http://schemas.microsoft.com/office/drawing/2010/main" val="0"/>
              </a:ext>
            </a:extLst>
          </a:blip>
          <a:srcRect b="34970"/>
          <a:stretch>
            <a:fillRect/>
          </a:stretch>
        </p:blipFill>
        <p:spPr bwMode="auto">
          <a:xfrm>
            <a:off x="1042988" y="3213100"/>
            <a:ext cx="7058025"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5367</TotalTime>
  <Words>787</Words>
  <Application>Microsoft Macintosh PowerPoint</Application>
  <PresentationFormat>On-screen Show (4:3)</PresentationFormat>
  <Paragraphs>107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Design padrão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Unisul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milene.kindermann</dc:creator>
  <cp:lastModifiedBy>Márcia Loch</cp:lastModifiedBy>
  <cp:revision>162</cp:revision>
  <dcterms:created xsi:type="dcterms:W3CDTF">2011-11-04T18:40:06Z</dcterms:created>
  <dcterms:modified xsi:type="dcterms:W3CDTF">2014-10-05T22:38:57Z</dcterms:modified>
</cp:coreProperties>
</file>