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sldIdLst>
    <p:sldId id="357" r:id="rId3"/>
    <p:sldId id="492" r:id="rId4"/>
    <p:sldId id="449" r:id="rId5"/>
    <p:sldId id="504" r:id="rId6"/>
    <p:sldId id="512" r:id="rId7"/>
    <p:sldId id="450" r:id="rId8"/>
    <p:sldId id="491" r:id="rId9"/>
    <p:sldId id="513" r:id="rId10"/>
    <p:sldId id="494" r:id="rId11"/>
    <p:sldId id="428" r:id="rId12"/>
    <p:sldId id="484" r:id="rId13"/>
    <p:sldId id="448" r:id="rId14"/>
    <p:sldId id="471" r:id="rId15"/>
    <p:sldId id="486" r:id="rId16"/>
    <p:sldId id="487" r:id="rId17"/>
    <p:sldId id="488" r:id="rId18"/>
    <p:sldId id="451" r:id="rId19"/>
    <p:sldId id="498" r:id="rId20"/>
    <p:sldId id="499" r:id="rId21"/>
    <p:sldId id="501" r:id="rId22"/>
    <p:sldId id="502" r:id="rId23"/>
    <p:sldId id="489" r:id="rId24"/>
    <p:sldId id="503" r:id="rId25"/>
    <p:sldId id="506" r:id="rId26"/>
    <p:sldId id="507" r:id="rId27"/>
    <p:sldId id="508" r:id="rId28"/>
    <p:sldId id="509" r:id="rId29"/>
    <p:sldId id="510" r:id="rId30"/>
    <p:sldId id="511" r:id="rId31"/>
    <p:sldId id="505" r:id="rId32"/>
  </p:sldIdLst>
  <p:sldSz cx="9144000" cy="6858000" type="screen4x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7300B"/>
    <a:srgbClr val="003366"/>
    <a:srgbClr val="002850"/>
    <a:srgbClr val="A04208"/>
    <a:srgbClr val="E1AF65"/>
    <a:srgbClr val="E0E0E0"/>
    <a:srgbClr val="D9D9D9"/>
    <a:srgbClr val="F27416"/>
    <a:srgbClr val="F2F2F2"/>
    <a:srgbClr val="26262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9" autoAdjust="0"/>
    <p:restoredTop sz="85842" autoAdjust="0"/>
  </p:normalViewPr>
  <p:slideViewPr>
    <p:cSldViewPr>
      <p:cViewPr>
        <p:scale>
          <a:sx n="60" d="100"/>
          <a:sy n="60" d="100"/>
        </p:scale>
        <p:origin x="-15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3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49209A-DDBF-4D2C-B316-D06062FEDEB8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EF4823B-A325-4EEB-8CB9-D65EFA546986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Docente-Docente</a:t>
          </a:r>
          <a:endParaRPr lang="pt-B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7566AD-2F5F-449D-9436-E5DBEB02C102}" type="parTrans" cxnId="{B3081BF9-3307-423B-BF9E-A78709BECA64}">
      <dgm:prSet/>
      <dgm:spPr/>
      <dgm:t>
        <a:bodyPr/>
        <a:lstStyle/>
        <a:p>
          <a:endParaRPr lang="pt-B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CC11A-C857-4CD8-9381-9690A6B36D81}" type="sibTrans" cxnId="{B3081BF9-3307-423B-BF9E-A78709BECA64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28F298-E96D-45C7-9397-918B973F4A8D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Docente-Discente</a:t>
          </a:r>
          <a:endParaRPr lang="pt-B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CAFA34-C5C0-4AE5-ADCA-CBBD97905445}" type="parTrans" cxnId="{7D15EEDD-D9C6-442E-861F-E63610F3DFA0}">
      <dgm:prSet/>
      <dgm:spPr/>
      <dgm:t>
        <a:bodyPr/>
        <a:lstStyle/>
        <a:p>
          <a:endParaRPr lang="pt-B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0731B1-A6AB-4234-AAC6-2ADDDABC4FC9}" type="sibTrans" cxnId="{7D15EEDD-D9C6-442E-861F-E63610F3DFA0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EC235-2959-4CE4-8CF6-4BECE3ED9510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Docente-Comunidade</a:t>
          </a:r>
          <a:endParaRPr lang="pt-B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7ED210-5EBD-4A99-A00E-EC6CD8AA92D0}" type="parTrans" cxnId="{CBE7DB8C-5F6D-4DF6-9C2F-CA73BB2C7442}">
      <dgm:prSet/>
      <dgm:spPr/>
      <dgm:t>
        <a:bodyPr/>
        <a:lstStyle/>
        <a:p>
          <a:endParaRPr lang="pt-B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EC0C36-1DD3-4AD0-941D-733C3534A767}" type="sibTrans" cxnId="{CBE7DB8C-5F6D-4DF6-9C2F-CA73BB2C7442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AEC9D0-8DEE-44FB-89B3-062833E63CA3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Docente-Gestor(a)</a:t>
          </a:r>
          <a:endParaRPr lang="pt-B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ADFFB2-A2BB-4D07-A08D-B3C9BB1A52B0}" type="parTrans" cxnId="{B109E9B7-13BA-43C9-ABA5-AF43C9452D90}">
      <dgm:prSet/>
      <dgm:spPr/>
      <dgm:t>
        <a:bodyPr/>
        <a:lstStyle/>
        <a:p>
          <a:endParaRPr lang="pt-B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BA089C-D7F2-4726-BA01-43335F0A2C29}" type="sibTrans" cxnId="{B109E9B7-13BA-43C9-ABA5-AF43C9452D90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A82E85-BFBD-463D-902A-D78A4520EE88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Gestor (a)- Comunidade</a:t>
          </a:r>
          <a:endParaRPr lang="pt-B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ACFAE5-FE11-4A8B-A258-7C76970DA26B}" type="parTrans" cxnId="{4CEDD976-8398-474F-B49F-9C48D3B32C1A}">
      <dgm:prSet/>
      <dgm:spPr/>
      <dgm:t>
        <a:bodyPr/>
        <a:lstStyle/>
        <a:p>
          <a:endParaRPr lang="pt-B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56AF28-161A-48E9-B5DB-B9A3713DEED2}" type="sibTrans" cxnId="{4CEDD976-8398-474F-B49F-9C48D3B32C1A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pt-B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8B3018-404A-432C-A8FA-94FAAD915842}" type="pres">
      <dgm:prSet presAssocID="{6A49209A-DDBF-4D2C-B316-D06062FEDE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0830321-02BE-4716-9329-6578E25F08A3}" type="pres">
      <dgm:prSet presAssocID="{3EF4823B-A325-4EEB-8CB9-D65EFA54698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74B0CF-6C20-43D7-BB5C-E190FA2B7BBD}" type="pres">
      <dgm:prSet presAssocID="{3EF4823B-A325-4EEB-8CB9-D65EFA546986}" presName="spNode" presStyleCnt="0"/>
      <dgm:spPr/>
    </dgm:pt>
    <dgm:pt modelId="{C8FFC578-58E6-4E13-A7F6-4C88EA6DA5F0}" type="pres">
      <dgm:prSet presAssocID="{0D9CC11A-C857-4CD8-9381-9690A6B36D81}" presName="sibTrans" presStyleLbl="sibTrans1D1" presStyleIdx="0" presStyleCnt="5"/>
      <dgm:spPr/>
      <dgm:t>
        <a:bodyPr/>
        <a:lstStyle/>
        <a:p>
          <a:endParaRPr lang="pt-BR"/>
        </a:p>
      </dgm:t>
    </dgm:pt>
    <dgm:pt modelId="{B0B1A538-A716-4B3F-88C0-79263696D9C2}" type="pres">
      <dgm:prSet presAssocID="{7828F298-E96D-45C7-9397-918B973F4A8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1A4E54-BB1B-434A-82A3-C0D8D9B837DD}" type="pres">
      <dgm:prSet presAssocID="{7828F298-E96D-45C7-9397-918B973F4A8D}" presName="spNode" presStyleCnt="0"/>
      <dgm:spPr/>
    </dgm:pt>
    <dgm:pt modelId="{1BEF15AB-B465-4B08-8CAB-5671A77A7DA4}" type="pres">
      <dgm:prSet presAssocID="{AF0731B1-A6AB-4234-AAC6-2ADDDABC4FC9}" presName="sibTrans" presStyleLbl="sibTrans1D1" presStyleIdx="1" presStyleCnt="5"/>
      <dgm:spPr/>
      <dgm:t>
        <a:bodyPr/>
        <a:lstStyle/>
        <a:p>
          <a:endParaRPr lang="pt-BR"/>
        </a:p>
      </dgm:t>
    </dgm:pt>
    <dgm:pt modelId="{46B66822-8885-4DF1-B515-56DF9AE0E691}" type="pres">
      <dgm:prSet presAssocID="{285EC235-2959-4CE4-8CF6-4BECE3ED951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C037A3-C315-4081-BA7C-EA6A23AFEDCC}" type="pres">
      <dgm:prSet presAssocID="{285EC235-2959-4CE4-8CF6-4BECE3ED9510}" presName="spNode" presStyleCnt="0"/>
      <dgm:spPr/>
    </dgm:pt>
    <dgm:pt modelId="{033041D8-B1C6-4DA2-9A2F-6B35DDB64EE2}" type="pres">
      <dgm:prSet presAssocID="{25EC0C36-1DD3-4AD0-941D-733C3534A767}" presName="sibTrans" presStyleLbl="sibTrans1D1" presStyleIdx="2" presStyleCnt="5"/>
      <dgm:spPr/>
      <dgm:t>
        <a:bodyPr/>
        <a:lstStyle/>
        <a:p>
          <a:endParaRPr lang="pt-BR"/>
        </a:p>
      </dgm:t>
    </dgm:pt>
    <dgm:pt modelId="{5E3AFD91-CD6D-446E-B1E4-90FCB7367AB3}" type="pres">
      <dgm:prSet presAssocID="{92AEC9D0-8DEE-44FB-89B3-062833E63CA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FD02CE-94E1-4827-A930-345533E97438}" type="pres">
      <dgm:prSet presAssocID="{92AEC9D0-8DEE-44FB-89B3-062833E63CA3}" presName="spNode" presStyleCnt="0"/>
      <dgm:spPr/>
    </dgm:pt>
    <dgm:pt modelId="{0384756C-8E61-4FE8-BA21-8F653687350D}" type="pres">
      <dgm:prSet presAssocID="{DFBA089C-D7F2-4726-BA01-43335F0A2C29}" presName="sibTrans" presStyleLbl="sibTrans1D1" presStyleIdx="3" presStyleCnt="5"/>
      <dgm:spPr/>
      <dgm:t>
        <a:bodyPr/>
        <a:lstStyle/>
        <a:p>
          <a:endParaRPr lang="pt-BR"/>
        </a:p>
      </dgm:t>
    </dgm:pt>
    <dgm:pt modelId="{9AA67898-3401-4095-92A2-26B7FF0FAAFE}" type="pres">
      <dgm:prSet presAssocID="{EDA82E85-BFBD-463D-902A-D78A4520EE8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FF27BD8-20F6-49E1-8AE7-3F5FB29D6742}" type="pres">
      <dgm:prSet presAssocID="{EDA82E85-BFBD-463D-902A-D78A4520EE88}" presName="spNode" presStyleCnt="0"/>
      <dgm:spPr/>
    </dgm:pt>
    <dgm:pt modelId="{FE10C132-9180-4A85-A82E-959D62262A94}" type="pres">
      <dgm:prSet presAssocID="{6356AF28-161A-48E9-B5DB-B9A3713DEED2}" presName="sibTrans" presStyleLbl="sibTrans1D1" presStyleIdx="4" presStyleCnt="5"/>
      <dgm:spPr/>
      <dgm:t>
        <a:bodyPr/>
        <a:lstStyle/>
        <a:p>
          <a:endParaRPr lang="pt-BR"/>
        </a:p>
      </dgm:t>
    </dgm:pt>
  </dgm:ptLst>
  <dgm:cxnLst>
    <dgm:cxn modelId="{1B8ACB62-2D30-4712-A910-36CD0A6CA11B}" type="presOf" srcId="{0D9CC11A-C857-4CD8-9381-9690A6B36D81}" destId="{C8FFC578-58E6-4E13-A7F6-4C88EA6DA5F0}" srcOrd="0" destOrd="0" presId="urn:microsoft.com/office/officeart/2005/8/layout/cycle6"/>
    <dgm:cxn modelId="{B3081BF9-3307-423B-BF9E-A78709BECA64}" srcId="{6A49209A-DDBF-4D2C-B316-D06062FEDEB8}" destId="{3EF4823B-A325-4EEB-8CB9-D65EFA546986}" srcOrd="0" destOrd="0" parTransId="{D87566AD-2F5F-449D-9436-E5DBEB02C102}" sibTransId="{0D9CC11A-C857-4CD8-9381-9690A6B36D81}"/>
    <dgm:cxn modelId="{3518F622-89A2-4B36-8F57-10BE49382E26}" type="presOf" srcId="{92AEC9D0-8DEE-44FB-89B3-062833E63CA3}" destId="{5E3AFD91-CD6D-446E-B1E4-90FCB7367AB3}" srcOrd="0" destOrd="0" presId="urn:microsoft.com/office/officeart/2005/8/layout/cycle6"/>
    <dgm:cxn modelId="{8B62846A-46C8-4E1F-8130-CA07D3FE0AD7}" type="presOf" srcId="{3EF4823B-A325-4EEB-8CB9-D65EFA546986}" destId="{C0830321-02BE-4716-9329-6578E25F08A3}" srcOrd="0" destOrd="0" presId="urn:microsoft.com/office/officeart/2005/8/layout/cycle6"/>
    <dgm:cxn modelId="{B109E9B7-13BA-43C9-ABA5-AF43C9452D90}" srcId="{6A49209A-DDBF-4D2C-B316-D06062FEDEB8}" destId="{92AEC9D0-8DEE-44FB-89B3-062833E63CA3}" srcOrd="3" destOrd="0" parTransId="{01ADFFB2-A2BB-4D07-A08D-B3C9BB1A52B0}" sibTransId="{DFBA089C-D7F2-4726-BA01-43335F0A2C29}"/>
    <dgm:cxn modelId="{7D15EEDD-D9C6-442E-861F-E63610F3DFA0}" srcId="{6A49209A-DDBF-4D2C-B316-D06062FEDEB8}" destId="{7828F298-E96D-45C7-9397-918B973F4A8D}" srcOrd="1" destOrd="0" parTransId="{B3CAFA34-C5C0-4AE5-ADCA-CBBD97905445}" sibTransId="{AF0731B1-A6AB-4234-AAC6-2ADDDABC4FC9}"/>
    <dgm:cxn modelId="{CBE7DB8C-5F6D-4DF6-9C2F-CA73BB2C7442}" srcId="{6A49209A-DDBF-4D2C-B316-D06062FEDEB8}" destId="{285EC235-2959-4CE4-8CF6-4BECE3ED9510}" srcOrd="2" destOrd="0" parTransId="{E47ED210-5EBD-4A99-A00E-EC6CD8AA92D0}" sibTransId="{25EC0C36-1DD3-4AD0-941D-733C3534A767}"/>
    <dgm:cxn modelId="{4CEDD976-8398-474F-B49F-9C48D3B32C1A}" srcId="{6A49209A-DDBF-4D2C-B316-D06062FEDEB8}" destId="{EDA82E85-BFBD-463D-902A-D78A4520EE88}" srcOrd="4" destOrd="0" parTransId="{38ACFAE5-FE11-4A8B-A258-7C76970DA26B}" sibTransId="{6356AF28-161A-48E9-B5DB-B9A3713DEED2}"/>
    <dgm:cxn modelId="{9A7E02EB-C5C7-4D4E-B8F0-2DFC50D892E1}" type="presOf" srcId="{285EC235-2959-4CE4-8CF6-4BECE3ED9510}" destId="{46B66822-8885-4DF1-B515-56DF9AE0E691}" srcOrd="0" destOrd="0" presId="urn:microsoft.com/office/officeart/2005/8/layout/cycle6"/>
    <dgm:cxn modelId="{C54E8D2F-D2A5-4F49-A602-57333B562A3D}" type="presOf" srcId="{DFBA089C-D7F2-4726-BA01-43335F0A2C29}" destId="{0384756C-8E61-4FE8-BA21-8F653687350D}" srcOrd="0" destOrd="0" presId="urn:microsoft.com/office/officeart/2005/8/layout/cycle6"/>
    <dgm:cxn modelId="{54D5358E-AE1F-456B-9280-43A28604ADC2}" type="presOf" srcId="{EDA82E85-BFBD-463D-902A-D78A4520EE88}" destId="{9AA67898-3401-4095-92A2-26B7FF0FAAFE}" srcOrd="0" destOrd="0" presId="urn:microsoft.com/office/officeart/2005/8/layout/cycle6"/>
    <dgm:cxn modelId="{580D5DCD-F4B1-41CF-9C52-FD8843BEB8F8}" type="presOf" srcId="{6356AF28-161A-48E9-B5DB-B9A3713DEED2}" destId="{FE10C132-9180-4A85-A82E-959D62262A94}" srcOrd="0" destOrd="0" presId="urn:microsoft.com/office/officeart/2005/8/layout/cycle6"/>
    <dgm:cxn modelId="{69F1C02F-DD5D-43A4-8EE3-8665E1E59F4A}" type="presOf" srcId="{AF0731B1-A6AB-4234-AAC6-2ADDDABC4FC9}" destId="{1BEF15AB-B465-4B08-8CAB-5671A77A7DA4}" srcOrd="0" destOrd="0" presId="urn:microsoft.com/office/officeart/2005/8/layout/cycle6"/>
    <dgm:cxn modelId="{4842F299-F73D-4D28-991E-525379AC7A54}" type="presOf" srcId="{6A49209A-DDBF-4D2C-B316-D06062FEDEB8}" destId="{388B3018-404A-432C-A8FA-94FAAD915842}" srcOrd="0" destOrd="0" presId="urn:microsoft.com/office/officeart/2005/8/layout/cycle6"/>
    <dgm:cxn modelId="{4289D791-4296-4722-B2D9-169F21A9B593}" type="presOf" srcId="{25EC0C36-1DD3-4AD0-941D-733C3534A767}" destId="{033041D8-B1C6-4DA2-9A2F-6B35DDB64EE2}" srcOrd="0" destOrd="0" presId="urn:microsoft.com/office/officeart/2005/8/layout/cycle6"/>
    <dgm:cxn modelId="{6A168231-13BC-47EB-851B-AFF1462CB030}" type="presOf" srcId="{7828F298-E96D-45C7-9397-918B973F4A8D}" destId="{B0B1A538-A716-4B3F-88C0-79263696D9C2}" srcOrd="0" destOrd="0" presId="urn:microsoft.com/office/officeart/2005/8/layout/cycle6"/>
    <dgm:cxn modelId="{AAF3D1E7-2DDB-4265-9A96-43A72BD687B2}" type="presParOf" srcId="{388B3018-404A-432C-A8FA-94FAAD915842}" destId="{C0830321-02BE-4716-9329-6578E25F08A3}" srcOrd="0" destOrd="0" presId="urn:microsoft.com/office/officeart/2005/8/layout/cycle6"/>
    <dgm:cxn modelId="{2DF14C79-3841-421D-910D-967BFD718F55}" type="presParOf" srcId="{388B3018-404A-432C-A8FA-94FAAD915842}" destId="{0274B0CF-6C20-43D7-BB5C-E190FA2B7BBD}" srcOrd="1" destOrd="0" presId="urn:microsoft.com/office/officeart/2005/8/layout/cycle6"/>
    <dgm:cxn modelId="{8BC9ED8C-854D-4A5B-ADFA-65C8A26D2D28}" type="presParOf" srcId="{388B3018-404A-432C-A8FA-94FAAD915842}" destId="{C8FFC578-58E6-4E13-A7F6-4C88EA6DA5F0}" srcOrd="2" destOrd="0" presId="urn:microsoft.com/office/officeart/2005/8/layout/cycle6"/>
    <dgm:cxn modelId="{72022828-2B8D-4662-8CFA-CD57DC38F4DD}" type="presParOf" srcId="{388B3018-404A-432C-A8FA-94FAAD915842}" destId="{B0B1A538-A716-4B3F-88C0-79263696D9C2}" srcOrd="3" destOrd="0" presId="urn:microsoft.com/office/officeart/2005/8/layout/cycle6"/>
    <dgm:cxn modelId="{F6CF7BF3-14C8-42BB-A4A6-02FE573E5D09}" type="presParOf" srcId="{388B3018-404A-432C-A8FA-94FAAD915842}" destId="{BE1A4E54-BB1B-434A-82A3-C0D8D9B837DD}" srcOrd="4" destOrd="0" presId="urn:microsoft.com/office/officeart/2005/8/layout/cycle6"/>
    <dgm:cxn modelId="{ACFC2EA2-2383-4EAF-8032-7EFA460A8534}" type="presParOf" srcId="{388B3018-404A-432C-A8FA-94FAAD915842}" destId="{1BEF15AB-B465-4B08-8CAB-5671A77A7DA4}" srcOrd="5" destOrd="0" presId="urn:microsoft.com/office/officeart/2005/8/layout/cycle6"/>
    <dgm:cxn modelId="{822D1F06-00C0-4BBA-A3E4-C73232BCA0F6}" type="presParOf" srcId="{388B3018-404A-432C-A8FA-94FAAD915842}" destId="{46B66822-8885-4DF1-B515-56DF9AE0E691}" srcOrd="6" destOrd="0" presId="urn:microsoft.com/office/officeart/2005/8/layout/cycle6"/>
    <dgm:cxn modelId="{03800B8F-9EE0-44C5-9AA0-CBD5D0DB1982}" type="presParOf" srcId="{388B3018-404A-432C-A8FA-94FAAD915842}" destId="{C8C037A3-C315-4081-BA7C-EA6A23AFEDCC}" srcOrd="7" destOrd="0" presId="urn:microsoft.com/office/officeart/2005/8/layout/cycle6"/>
    <dgm:cxn modelId="{D4D603AD-E6B8-4DE1-98E9-28FB4BDA3716}" type="presParOf" srcId="{388B3018-404A-432C-A8FA-94FAAD915842}" destId="{033041D8-B1C6-4DA2-9A2F-6B35DDB64EE2}" srcOrd="8" destOrd="0" presId="urn:microsoft.com/office/officeart/2005/8/layout/cycle6"/>
    <dgm:cxn modelId="{C6EB575A-854A-44D5-8253-EFD815F95696}" type="presParOf" srcId="{388B3018-404A-432C-A8FA-94FAAD915842}" destId="{5E3AFD91-CD6D-446E-B1E4-90FCB7367AB3}" srcOrd="9" destOrd="0" presId="urn:microsoft.com/office/officeart/2005/8/layout/cycle6"/>
    <dgm:cxn modelId="{E18086AC-BBD3-4033-A620-7217383309EE}" type="presParOf" srcId="{388B3018-404A-432C-A8FA-94FAAD915842}" destId="{99FD02CE-94E1-4827-A930-345533E97438}" srcOrd="10" destOrd="0" presId="urn:microsoft.com/office/officeart/2005/8/layout/cycle6"/>
    <dgm:cxn modelId="{E20E6A8D-5A58-45C5-8270-E88AB0765D70}" type="presParOf" srcId="{388B3018-404A-432C-A8FA-94FAAD915842}" destId="{0384756C-8E61-4FE8-BA21-8F653687350D}" srcOrd="11" destOrd="0" presId="urn:microsoft.com/office/officeart/2005/8/layout/cycle6"/>
    <dgm:cxn modelId="{30C6DB09-C389-4301-A000-ACB4EF1A406E}" type="presParOf" srcId="{388B3018-404A-432C-A8FA-94FAAD915842}" destId="{9AA67898-3401-4095-92A2-26B7FF0FAAFE}" srcOrd="12" destOrd="0" presId="urn:microsoft.com/office/officeart/2005/8/layout/cycle6"/>
    <dgm:cxn modelId="{F3A72C85-7D5D-4BA6-8C2D-2FD1FF328C2B}" type="presParOf" srcId="{388B3018-404A-432C-A8FA-94FAAD915842}" destId="{2FF27BD8-20F6-49E1-8AE7-3F5FB29D6742}" srcOrd="13" destOrd="0" presId="urn:microsoft.com/office/officeart/2005/8/layout/cycle6"/>
    <dgm:cxn modelId="{F75A650D-20B1-41C0-B5EB-66A10B9D5E29}" type="presParOf" srcId="{388B3018-404A-432C-A8FA-94FAAD915842}" destId="{FE10C132-9180-4A85-A82E-959D62262A9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76312D-1519-4EE1-ADBC-0894065D22D8}" type="doc">
      <dgm:prSet loTypeId="urn:microsoft.com/office/officeart/2005/8/layout/cycle1" loCatId="cycle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CBC07411-B612-420F-84E8-14E85F3C17E2}">
      <dgm:prSet phldrT="[Texto]"/>
      <dgm:spPr/>
      <dgm:t>
        <a:bodyPr/>
        <a:lstStyle/>
        <a:p>
          <a:r>
            <a:rPr lang="pt-BR" dirty="0" smtClean="0"/>
            <a:t>Técnica</a:t>
          </a:r>
          <a:endParaRPr lang="pt-BR" dirty="0"/>
        </a:p>
      </dgm:t>
    </dgm:pt>
    <dgm:pt modelId="{D3EC3E9C-47E7-4391-BB1F-36C84F76F96E}" type="parTrans" cxnId="{A5558061-D8E4-416D-AEF5-77670E1A8854}">
      <dgm:prSet/>
      <dgm:spPr/>
      <dgm:t>
        <a:bodyPr/>
        <a:lstStyle/>
        <a:p>
          <a:endParaRPr lang="pt-BR"/>
        </a:p>
      </dgm:t>
    </dgm:pt>
    <dgm:pt modelId="{FF910D05-479B-4888-8B67-97ADECB64120}" type="sibTrans" cxnId="{A5558061-D8E4-416D-AEF5-77670E1A8854}">
      <dgm:prSet/>
      <dgm:spPr>
        <a:solidFill>
          <a:schemeClr val="tx1"/>
        </a:solidFill>
      </dgm:spPr>
      <dgm:t>
        <a:bodyPr/>
        <a:lstStyle/>
        <a:p>
          <a:endParaRPr lang="pt-BR"/>
        </a:p>
      </dgm:t>
    </dgm:pt>
    <dgm:pt modelId="{3491CDBB-E2E0-4C05-96A4-73921CBC8427}">
      <dgm:prSet phldrT="[Texto]"/>
      <dgm:spPr/>
      <dgm:t>
        <a:bodyPr/>
        <a:lstStyle/>
        <a:p>
          <a:r>
            <a:rPr lang="pt-BR" dirty="0" smtClean="0"/>
            <a:t>Social</a:t>
          </a:r>
          <a:endParaRPr lang="pt-BR" dirty="0"/>
        </a:p>
      </dgm:t>
    </dgm:pt>
    <dgm:pt modelId="{33BED1BD-A225-4D1B-8FB5-ACDEA611DC23}" type="parTrans" cxnId="{EBAF0C7B-1AB3-4A36-B268-BA60BE3448A6}">
      <dgm:prSet/>
      <dgm:spPr/>
      <dgm:t>
        <a:bodyPr/>
        <a:lstStyle/>
        <a:p>
          <a:endParaRPr lang="pt-BR"/>
        </a:p>
      </dgm:t>
    </dgm:pt>
    <dgm:pt modelId="{6A912E63-7BD4-41E6-B082-D1E2E695FF75}" type="sibTrans" cxnId="{EBAF0C7B-1AB3-4A36-B268-BA60BE3448A6}">
      <dgm:prSet/>
      <dgm:spPr>
        <a:solidFill>
          <a:schemeClr val="tx1"/>
        </a:solidFill>
      </dgm:spPr>
      <dgm:t>
        <a:bodyPr/>
        <a:lstStyle/>
        <a:p>
          <a:endParaRPr lang="pt-BR"/>
        </a:p>
      </dgm:t>
    </dgm:pt>
    <dgm:pt modelId="{2BCE3347-CB5C-4392-A866-98C48C652D38}">
      <dgm:prSet phldrT="[Texto]"/>
      <dgm:spPr/>
      <dgm:t>
        <a:bodyPr/>
        <a:lstStyle/>
        <a:p>
          <a:r>
            <a:rPr lang="pt-BR" dirty="0" smtClean="0"/>
            <a:t>Pedagógica</a:t>
          </a:r>
          <a:endParaRPr lang="pt-BR" dirty="0"/>
        </a:p>
      </dgm:t>
    </dgm:pt>
    <dgm:pt modelId="{F42493EF-0954-408C-AF9E-BDACC6277904}" type="parTrans" cxnId="{E565A08F-13AB-4731-B337-730F254FF722}">
      <dgm:prSet/>
      <dgm:spPr/>
      <dgm:t>
        <a:bodyPr/>
        <a:lstStyle/>
        <a:p>
          <a:endParaRPr lang="pt-BR"/>
        </a:p>
      </dgm:t>
    </dgm:pt>
    <dgm:pt modelId="{AB709374-4B4D-4D5E-A740-B2650521811F}" type="sibTrans" cxnId="{E565A08F-13AB-4731-B337-730F254FF722}">
      <dgm:prSet/>
      <dgm:spPr>
        <a:solidFill>
          <a:schemeClr val="tx1"/>
        </a:solidFill>
      </dgm:spPr>
      <dgm:t>
        <a:bodyPr/>
        <a:lstStyle/>
        <a:p>
          <a:endParaRPr lang="pt-BR"/>
        </a:p>
      </dgm:t>
    </dgm:pt>
    <dgm:pt modelId="{17805A31-DE9C-4FEA-A0FB-5B66C5CCF24E}">
      <dgm:prSet phldrT="[Texto]"/>
      <dgm:spPr/>
      <dgm:t>
        <a:bodyPr/>
        <a:lstStyle/>
        <a:p>
          <a:r>
            <a:rPr lang="pt-BR" dirty="0" smtClean="0"/>
            <a:t>Gerencial</a:t>
          </a:r>
          <a:endParaRPr lang="pt-BR" dirty="0"/>
        </a:p>
      </dgm:t>
    </dgm:pt>
    <dgm:pt modelId="{F1662281-CD80-42EC-85EF-298B73C96954}" type="parTrans" cxnId="{DDA29D18-CAEF-4D1F-98F5-8CA1B60F2A8E}">
      <dgm:prSet/>
      <dgm:spPr/>
      <dgm:t>
        <a:bodyPr/>
        <a:lstStyle/>
        <a:p>
          <a:endParaRPr lang="pt-BR"/>
        </a:p>
      </dgm:t>
    </dgm:pt>
    <dgm:pt modelId="{BBFADEEB-3501-494D-8873-620369CADAF6}" type="sibTrans" cxnId="{DDA29D18-CAEF-4D1F-98F5-8CA1B60F2A8E}">
      <dgm:prSet/>
      <dgm:spPr>
        <a:solidFill>
          <a:schemeClr val="tx1"/>
        </a:solidFill>
      </dgm:spPr>
      <dgm:t>
        <a:bodyPr/>
        <a:lstStyle/>
        <a:p>
          <a:endParaRPr lang="pt-BR"/>
        </a:p>
      </dgm:t>
    </dgm:pt>
    <dgm:pt modelId="{B1D0D6D7-AAB6-48BD-9C23-5ADF149BE65D}" type="pres">
      <dgm:prSet presAssocID="{8976312D-1519-4EE1-ADBC-0894065D22D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A1618E0-29DC-4E41-BDA9-5114A66146C9}" type="pres">
      <dgm:prSet presAssocID="{CBC07411-B612-420F-84E8-14E85F3C17E2}" presName="dummy" presStyleCnt="0"/>
      <dgm:spPr/>
    </dgm:pt>
    <dgm:pt modelId="{024A267E-1EB6-4FB6-89C5-1B2174A61999}" type="pres">
      <dgm:prSet presAssocID="{CBC07411-B612-420F-84E8-14E85F3C17E2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812B2E-54B3-487E-B4DD-F46AF53FAD45}" type="pres">
      <dgm:prSet presAssocID="{FF910D05-479B-4888-8B67-97ADECB64120}" presName="sibTrans" presStyleLbl="node1" presStyleIdx="0" presStyleCnt="4"/>
      <dgm:spPr/>
      <dgm:t>
        <a:bodyPr/>
        <a:lstStyle/>
        <a:p>
          <a:endParaRPr lang="pt-BR"/>
        </a:p>
      </dgm:t>
    </dgm:pt>
    <dgm:pt modelId="{7289ABC2-DC2A-4904-8CA9-07FBDDC42AAA}" type="pres">
      <dgm:prSet presAssocID="{3491CDBB-E2E0-4C05-96A4-73921CBC8427}" presName="dummy" presStyleCnt="0"/>
      <dgm:spPr/>
    </dgm:pt>
    <dgm:pt modelId="{980692FD-A562-402E-9ACD-9D6487E3BBA1}" type="pres">
      <dgm:prSet presAssocID="{3491CDBB-E2E0-4C05-96A4-73921CBC8427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C774BB7-D8CD-4EFD-AE02-1D0FC7E14D36}" type="pres">
      <dgm:prSet presAssocID="{6A912E63-7BD4-41E6-B082-D1E2E695FF75}" presName="sibTrans" presStyleLbl="node1" presStyleIdx="1" presStyleCnt="4" custLinFactNeighborX="4180" custLinFactNeighborY="-3408"/>
      <dgm:spPr/>
      <dgm:t>
        <a:bodyPr/>
        <a:lstStyle/>
        <a:p>
          <a:endParaRPr lang="pt-BR"/>
        </a:p>
      </dgm:t>
    </dgm:pt>
    <dgm:pt modelId="{1DB9A9D8-9BCD-4C00-91C3-57FCFAB4757C}" type="pres">
      <dgm:prSet presAssocID="{2BCE3347-CB5C-4392-A866-98C48C652D38}" presName="dummy" presStyleCnt="0"/>
      <dgm:spPr/>
    </dgm:pt>
    <dgm:pt modelId="{E7C90A4F-53EA-400C-80E6-E2952D6235AF}" type="pres">
      <dgm:prSet presAssocID="{2BCE3347-CB5C-4392-A866-98C48C652D38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4881A0-703E-4E85-839D-35B8991A1ABB}" type="pres">
      <dgm:prSet presAssocID="{AB709374-4B4D-4D5E-A740-B2650521811F}" presName="sibTrans" presStyleLbl="node1" presStyleIdx="2" presStyleCnt="4" custLinFactNeighborX="-1548" custLinFactNeighborY="-3408"/>
      <dgm:spPr/>
      <dgm:t>
        <a:bodyPr/>
        <a:lstStyle/>
        <a:p>
          <a:endParaRPr lang="pt-BR"/>
        </a:p>
      </dgm:t>
    </dgm:pt>
    <dgm:pt modelId="{0187C620-7FD8-4D9A-92F0-34CBE84D2BE9}" type="pres">
      <dgm:prSet presAssocID="{17805A31-DE9C-4FEA-A0FB-5B66C5CCF24E}" presName="dummy" presStyleCnt="0"/>
      <dgm:spPr/>
    </dgm:pt>
    <dgm:pt modelId="{C3CAE19E-1A14-4B13-B9B0-8B7D30BE53DB}" type="pres">
      <dgm:prSet presAssocID="{17805A31-DE9C-4FEA-A0FB-5B66C5CCF24E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5FBDD0-FC40-4AC2-9211-9F0FACBDB918}" type="pres">
      <dgm:prSet presAssocID="{BBFADEEB-3501-494D-8873-620369CADAF6}" presName="sibTrans" presStyleLbl="node1" presStyleIdx="3" presStyleCnt="4"/>
      <dgm:spPr/>
      <dgm:t>
        <a:bodyPr/>
        <a:lstStyle/>
        <a:p>
          <a:endParaRPr lang="pt-BR"/>
        </a:p>
      </dgm:t>
    </dgm:pt>
  </dgm:ptLst>
  <dgm:cxnLst>
    <dgm:cxn modelId="{E565A08F-13AB-4731-B337-730F254FF722}" srcId="{8976312D-1519-4EE1-ADBC-0894065D22D8}" destId="{2BCE3347-CB5C-4392-A866-98C48C652D38}" srcOrd="2" destOrd="0" parTransId="{F42493EF-0954-408C-AF9E-BDACC6277904}" sibTransId="{AB709374-4B4D-4D5E-A740-B2650521811F}"/>
    <dgm:cxn modelId="{DDA29D18-CAEF-4D1F-98F5-8CA1B60F2A8E}" srcId="{8976312D-1519-4EE1-ADBC-0894065D22D8}" destId="{17805A31-DE9C-4FEA-A0FB-5B66C5CCF24E}" srcOrd="3" destOrd="0" parTransId="{F1662281-CD80-42EC-85EF-298B73C96954}" sibTransId="{BBFADEEB-3501-494D-8873-620369CADAF6}"/>
    <dgm:cxn modelId="{A5558061-D8E4-416D-AEF5-77670E1A8854}" srcId="{8976312D-1519-4EE1-ADBC-0894065D22D8}" destId="{CBC07411-B612-420F-84E8-14E85F3C17E2}" srcOrd="0" destOrd="0" parTransId="{D3EC3E9C-47E7-4391-BB1F-36C84F76F96E}" sibTransId="{FF910D05-479B-4888-8B67-97ADECB64120}"/>
    <dgm:cxn modelId="{2C1E5C6E-0B60-4774-91BA-247B4C4971D3}" type="presOf" srcId="{17805A31-DE9C-4FEA-A0FB-5B66C5CCF24E}" destId="{C3CAE19E-1A14-4B13-B9B0-8B7D30BE53DB}" srcOrd="0" destOrd="0" presId="urn:microsoft.com/office/officeart/2005/8/layout/cycle1"/>
    <dgm:cxn modelId="{EBAF0C7B-1AB3-4A36-B268-BA60BE3448A6}" srcId="{8976312D-1519-4EE1-ADBC-0894065D22D8}" destId="{3491CDBB-E2E0-4C05-96A4-73921CBC8427}" srcOrd="1" destOrd="0" parTransId="{33BED1BD-A225-4D1B-8FB5-ACDEA611DC23}" sibTransId="{6A912E63-7BD4-41E6-B082-D1E2E695FF75}"/>
    <dgm:cxn modelId="{7DC97883-F01C-4146-8F75-285B3CF7A111}" type="presOf" srcId="{3491CDBB-E2E0-4C05-96A4-73921CBC8427}" destId="{980692FD-A562-402E-9ACD-9D6487E3BBA1}" srcOrd="0" destOrd="0" presId="urn:microsoft.com/office/officeart/2005/8/layout/cycle1"/>
    <dgm:cxn modelId="{E34686B9-B575-4967-BFE5-0674C31B57B6}" type="presOf" srcId="{8976312D-1519-4EE1-ADBC-0894065D22D8}" destId="{B1D0D6D7-AAB6-48BD-9C23-5ADF149BE65D}" srcOrd="0" destOrd="0" presId="urn:microsoft.com/office/officeart/2005/8/layout/cycle1"/>
    <dgm:cxn modelId="{4F843A6C-0C03-4026-8E74-EA0E85EAEFA2}" type="presOf" srcId="{AB709374-4B4D-4D5E-A740-B2650521811F}" destId="{884881A0-703E-4E85-839D-35B8991A1ABB}" srcOrd="0" destOrd="0" presId="urn:microsoft.com/office/officeart/2005/8/layout/cycle1"/>
    <dgm:cxn modelId="{C721F078-B4F6-4F8E-89FE-C59F7F311ABF}" type="presOf" srcId="{6A912E63-7BD4-41E6-B082-D1E2E695FF75}" destId="{AC774BB7-D8CD-4EFD-AE02-1D0FC7E14D36}" srcOrd="0" destOrd="0" presId="urn:microsoft.com/office/officeart/2005/8/layout/cycle1"/>
    <dgm:cxn modelId="{06857894-EC77-474E-B5C8-2AE62E4AC156}" type="presOf" srcId="{2BCE3347-CB5C-4392-A866-98C48C652D38}" destId="{E7C90A4F-53EA-400C-80E6-E2952D6235AF}" srcOrd="0" destOrd="0" presId="urn:microsoft.com/office/officeart/2005/8/layout/cycle1"/>
    <dgm:cxn modelId="{1F590AFA-B71F-436C-824B-CE3DA6CFC1D9}" type="presOf" srcId="{CBC07411-B612-420F-84E8-14E85F3C17E2}" destId="{024A267E-1EB6-4FB6-89C5-1B2174A61999}" srcOrd="0" destOrd="0" presId="urn:microsoft.com/office/officeart/2005/8/layout/cycle1"/>
    <dgm:cxn modelId="{6B1576D3-68CF-45FB-8125-75B063B3B6A1}" type="presOf" srcId="{FF910D05-479B-4888-8B67-97ADECB64120}" destId="{B3812B2E-54B3-487E-B4DD-F46AF53FAD45}" srcOrd="0" destOrd="0" presId="urn:microsoft.com/office/officeart/2005/8/layout/cycle1"/>
    <dgm:cxn modelId="{FE8F7991-4B9D-4121-94D7-33CF824E4B86}" type="presOf" srcId="{BBFADEEB-3501-494D-8873-620369CADAF6}" destId="{C05FBDD0-FC40-4AC2-9211-9F0FACBDB918}" srcOrd="0" destOrd="0" presId="urn:microsoft.com/office/officeart/2005/8/layout/cycle1"/>
    <dgm:cxn modelId="{9EAA45E4-D549-48B8-92B5-D44F06AAFCB7}" type="presParOf" srcId="{B1D0D6D7-AAB6-48BD-9C23-5ADF149BE65D}" destId="{FA1618E0-29DC-4E41-BDA9-5114A66146C9}" srcOrd="0" destOrd="0" presId="urn:microsoft.com/office/officeart/2005/8/layout/cycle1"/>
    <dgm:cxn modelId="{565A6215-54A6-4C83-A915-EEF08303F419}" type="presParOf" srcId="{B1D0D6D7-AAB6-48BD-9C23-5ADF149BE65D}" destId="{024A267E-1EB6-4FB6-89C5-1B2174A61999}" srcOrd="1" destOrd="0" presId="urn:microsoft.com/office/officeart/2005/8/layout/cycle1"/>
    <dgm:cxn modelId="{CFAB9E9A-9C17-45D8-B7B6-6F22707F3C34}" type="presParOf" srcId="{B1D0D6D7-AAB6-48BD-9C23-5ADF149BE65D}" destId="{B3812B2E-54B3-487E-B4DD-F46AF53FAD45}" srcOrd="2" destOrd="0" presId="urn:microsoft.com/office/officeart/2005/8/layout/cycle1"/>
    <dgm:cxn modelId="{DCFBAE6C-2000-441F-95D1-53A84953E773}" type="presParOf" srcId="{B1D0D6D7-AAB6-48BD-9C23-5ADF149BE65D}" destId="{7289ABC2-DC2A-4904-8CA9-07FBDDC42AAA}" srcOrd="3" destOrd="0" presId="urn:microsoft.com/office/officeart/2005/8/layout/cycle1"/>
    <dgm:cxn modelId="{1B720FC8-5658-46C6-8C42-16D651EFAB05}" type="presParOf" srcId="{B1D0D6D7-AAB6-48BD-9C23-5ADF149BE65D}" destId="{980692FD-A562-402E-9ACD-9D6487E3BBA1}" srcOrd="4" destOrd="0" presId="urn:microsoft.com/office/officeart/2005/8/layout/cycle1"/>
    <dgm:cxn modelId="{2E31362A-255B-4EE2-A29A-F88AA1CE8498}" type="presParOf" srcId="{B1D0D6D7-AAB6-48BD-9C23-5ADF149BE65D}" destId="{AC774BB7-D8CD-4EFD-AE02-1D0FC7E14D36}" srcOrd="5" destOrd="0" presId="urn:microsoft.com/office/officeart/2005/8/layout/cycle1"/>
    <dgm:cxn modelId="{80ADF3F4-A619-450F-9AC4-DE4C0F3AED34}" type="presParOf" srcId="{B1D0D6D7-AAB6-48BD-9C23-5ADF149BE65D}" destId="{1DB9A9D8-9BCD-4C00-91C3-57FCFAB4757C}" srcOrd="6" destOrd="0" presId="urn:microsoft.com/office/officeart/2005/8/layout/cycle1"/>
    <dgm:cxn modelId="{29000C10-90C7-422F-9B2D-A8EA9D8FB1CA}" type="presParOf" srcId="{B1D0D6D7-AAB6-48BD-9C23-5ADF149BE65D}" destId="{E7C90A4F-53EA-400C-80E6-E2952D6235AF}" srcOrd="7" destOrd="0" presId="urn:microsoft.com/office/officeart/2005/8/layout/cycle1"/>
    <dgm:cxn modelId="{C097635D-2CC9-4C32-9B7C-54DF975E6C09}" type="presParOf" srcId="{B1D0D6D7-AAB6-48BD-9C23-5ADF149BE65D}" destId="{884881A0-703E-4E85-839D-35B8991A1ABB}" srcOrd="8" destOrd="0" presId="urn:microsoft.com/office/officeart/2005/8/layout/cycle1"/>
    <dgm:cxn modelId="{2F1B7802-1FE7-469E-A352-41C79A4FFDC6}" type="presParOf" srcId="{B1D0D6D7-AAB6-48BD-9C23-5ADF149BE65D}" destId="{0187C620-7FD8-4D9A-92F0-34CBE84D2BE9}" srcOrd="9" destOrd="0" presId="urn:microsoft.com/office/officeart/2005/8/layout/cycle1"/>
    <dgm:cxn modelId="{6405F625-BB70-43CA-A329-337E70296D28}" type="presParOf" srcId="{B1D0D6D7-AAB6-48BD-9C23-5ADF149BE65D}" destId="{C3CAE19E-1A14-4B13-B9B0-8B7D30BE53DB}" srcOrd="10" destOrd="0" presId="urn:microsoft.com/office/officeart/2005/8/layout/cycle1"/>
    <dgm:cxn modelId="{CC4A8B0B-EB26-4031-AAF9-AD0DC776BB7E}" type="presParOf" srcId="{B1D0D6D7-AAB6-48BD-9C23-5ADF149BE65D}" destId="{C05FBDD0-FC40-4AC2-9211-9F0FACBDB918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4CB3EA-09DE-4726-A4DF-A710294C921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F6C08CE-BB5E-4474-ABCD-C2519BBEEE97}">
      <dgm:prSet phldrT="[Texto]" phldr="1"/>
      <dgm:spPr>
        <a:solidFill>
          <a:schemeClr val="tx1"/>
        </a:solidFill>
      </dgm:spPr>
      <dgm:t>
        <a:bodyPr/>
        <a:lstStyle/>
        <a:p>
          <a:endParaRPr lang="pt-BR" dirty="0"/>
        </a:p>
      </dgm:t>
    </dgm:pt>
    <dgm:pt modelId="{8DF178A8-F52A-447F-9059-9B341E60C0F3}" type="parTrans" cxnId="{0E44B12E-FC02-41A5-BCDF-AC6811BF814B}">
      <dgm:prSet/>
      <dgm:spPr/>
      <dgm:t>
        <a:bodyPr/>
        <a:lstStyle/>
        <a:p>
          <a:endParaRPr lang="pt-BR"/>
        </a:p>
      </dgm:t>
    </dgm:pt>
    <dgm:pt modelId="{B7A1113C-EC36-4780-BC28-DD5F8F2CA524}" type="sibTrans" cxnId="{0E44B12E-FC02-41A5-BCDF-AC6811BF814B}">
      <dgm:prSet/>
      <dgm:spPr/>
      <dgm:t>
        <a:bodyPr/>
        <a:lstStyle/>
        <a:p>
          <a:endParaRPr lang="pt-BR"/>
        </a:p>
      </dgm:t>
    </dgm:pt>
    <dgm:pt modelId="{FA09F9C4-7571-4F28-B58C-24A0010CCFAB}">
      <dgm:prSet phldrT="[Texto]"/>
      <dgm:spPr/>
      <dgm:t>
        <a:bodyPr/>
        <a:lstStyle/>
        <a:p>
          <a:r>
            <a:rPr lang="pt-BR" b="1" dirty="0" smtClean="0">
              <a:latin typeface="+mj-lt"/>
            </a:rPr>
            <a:t>Estranhamento e aproveitamento na prática profissional:</a:t>
          </a:r>
          <a:endParaRPr lang="pt-BR" dirty="0"/>
        </a:p>
      </dgm:t>
    </dgm:pt>
    <dgm:pt modelId="{D43F65B2-0234-4E8D-A8D0-2A7725F3BF46}" type="parTrans" cxnId="{04D5FD76-0D16-42ED-9B94-6DF2997D4CC7}">
      <dgm:prSet/>
      <dgm:spPr/>
      <dgm:t>
        <a:bodyPr/>
        <a:lstStyle/>
        <a:p>
          <a:endParaRPr lang="pt-BR"/>
        </a:p>
      </dgm:t>
    </dgm:pt>
    <dgm:pt modelId="{32C7B8B9-6735-4FAF-8E6F-7109C0A2EE2D}" type="sibTrans" cxnId="{04D5FD76-0D16-42ED-9B94-6DF2997D4CC7}">
      <dgm:prSet/>
      <dgm:spPr/>
      <dgm:t>
        <a:bodyPr/>
        <a:lstStyle/>
        <a:p>
          <a:endParaRPr lang="pt-BR"/>
        </a:p>
      </dgm:t>
    </dgm:pt>
    <dgm:pt modelId="{86F8229F-8CB3-43B7-923B-D2AD95ED2362}">
      <dgm:prSet phldrT="[Texto]" phldr="1"/>
      <dgm:spPr>
        <a:solidFill>
          <a:schemeClr val="tx1"/>
        </a:solidFill>
      </dgm:spPr>
      <dgm:t>
        <a:bodyPr/>
        <a:lstStyle/>
        <a:p>
          <a:endParaRPr lang="pt-BR" dirty="0"/>
        </a:p>
      </dgm:t>
    </dgm:pt>
    <dgm:pt modelId="{814A343D-F993-4E6C-8BB4-9492585F1D56}" type="parTrans" cxnId="{79A2612A-9901-43DA-82EA-810B5FD6CC0A}">
      <dgm:prSet/>
      <dgm:spPr/>
      <dgm:t>
        <a:bodyPr/>
        <a:lstStyle/>
        <a:p>
          <a:endParaRPr lang="pt-BR"/>
        </a:p>
      </dgm:t>
    </dgm:pt>
    <dgm:pt modelId="{ABB52E51-CFAE-4A98-A7AB-70C7D9D245B6}" type="sibTrans" cxnId="{79A2612A-9901-43DA-82EA-810B5FD6CC0A}">
      <dgm:prSet/>
      <dgm:spPr/>
      <dgm:t>
        <a:bodyPr/>
        <a:lstStyle/>
        <a:p>
          <a:endParaRPr lang="pt-BR"/>
        </a:p>
      </dgm:t>
    </dgm:pt>
    <dgm:pt modelId="{19EF95A9-746E-4736-BE78-0739E737B5D8}">
      <dgm:prSet phldrT="[Texto]"/>
      <dgm:spPr/>
      <dgm:t>
        <a:bodyPr/>
        <a:lstStyle/>
        <a:p>
          <a:r>
            <a:rPr lang="pt-BR" b="1" dirty="0" smtClean="0">
              <a:latin typeface="+mj-lt"/>
            </a:rPr>
            <a:t>O FÓRUM e o WIKI como pontos positivos nas experiências: </a:t>
          </a:r>
          <a:endParaRPr lang="pt-BR" dirty="0"/>
        </a:p>
      </dgm:t>
    </dgm:pt>
    <dgm:pt modelId="{C6F43763-6A4C-4BF4-ACD8-787DD5E490CF}" type="parTrans" cxnId="{09FF337B-D64B-47BD-ABAF-D7FB27C8C612}">
      <dgm:prSet/>
      <dgm:spPr/>
      <dgm:t>
        <a:bodyPr/>
        <a:lstStyle/>
        <a:p>
          <a:endParaRPr lang="pt-BR"/>
        </a:p>
      </dgm:t>
    </dgm:pt>
    <dgm:pt modelId="{5B52BA52-143C-42ED-BF0E-A953EC420263}" type="sibTrans" cxnId="{09FF337B-D64B-47BD-ABAF-D7FB27C8C612}">
      <dgm:prSet/>
      <dgm:spPr/>
      <dgm:t>
        <a:bodyPr/>
        <a:lstStyle/>
        <a:p>
          <a:endParaRPr lang="pt-BR"/>
        </a:p>
      </dgm:t>
    </dgm:pt>
    <dgm:pt modelId="{A0557B76-7DBA-427A-AC9B-9563C9042D32}">
      <dgm:prSet phldrT="[Texto]" phldr="1"/>
      <dgm:spPr>
        <a:solidFill>
          <a:schemeClr val="tx1"/>
        </a:solidFill>
      </dgm:spPr>
      <dgm:t>
        <a:bodyPr/>
        <a:lstStyle/>
        <a:p>
          <a:endParaRPr lang="pt-BR" dirty="0"/>
        </a:p>
      </dgm:t>
    </dgm:pt>
    <dgm:pt modelId="{EFA3AF30-27FF-41E4-B64D-58A3DBAD61CC}" type="parTrans" cxnId="{C59AFD51-C06A-4218-87BF-6CEDF36C6A21}">
      <dgm:prSet/>
      <dgm:spPr/>
      <dgm:t>
        <a:bodyPr/>
        <a:lstStyle/>
        <a:p>
          <a:endParaRPr lang="pt-BR"/>
        </a:p>
      </dgm:t>
    </dgm:pt>
    <dgm:pt modelId="{D7072C13-51DC-4E1C-843A-9E5140A5808E}" type="sibTrans" cxnId="{C59AFD51-C06A-4218-87BF-6CEDF36C6A21}">
      <dgm:prSet/>
      <dgm:spPr/>
      <dgm:t>
        <a:bodyPr/>
        <a:lstStyle/>
        <a:p>
          <a:endParaRPr lang="pt-BR"/>
        </a:p>
      </dgm:t>
    </dgm:pt>
    <dgm:pt modelId="{81D50659-D4E1-4ED7-88E3-49CA47464F7E}">
      <dgm:prSet phldrT="[Texto]"/>
      <dgm:spPr/>
      <dgm:t>
        <a:bodyPr/>
        <a:lstStyle/>
        <a:p>
          <a:r>
            <a:rPr lang="pt-BR" b="1" dirty="0" smtClean="0">
              <a:latin typeface="+mj-lt"/>
            </a:rPr>
            <a:t>Compreensão do papel social e operacional do docente como coparticipante da gestão democrática:</a:t>
          </a:r>
          <a:endParaRPr lang="pt-BR" dirty="0"/>
        </a:p>
      </dgm:t>
    </dgm:pt>
    <dgm:pt modelId="{F43AF3B4-5ADD-41C1-A6FC-233B9104C0F5}" type="parTrans" cxnId="{7FE76B90-C537-444B-A41E-1FA5156B9B99}">
      <dgm:prSet/>
      <dgm:spPr/>
      <dgm:t>
        <a:bodyPr/>
        <a:lstStyle/>
        <a:p>
          <a:endParaRPr lang="pt-BR"/>
        </a:p>
      </dgm:t>
    </dgm:pt>
    <dgm:pt modelId="{4A4B59AE-ABD1-474E-A541-D803AC6912D6}" type="sibTrans" cxnId="{7FE76B90-C537-444B-A41E-1FA5156B9B99}">
      <dgm:prSet/>
      <dgm:spPr/>
      <dgm:t>
        <a:bodyPr/>
        <a:lstStyle/>
        <a:p>
          <a:endParaRPr lang="pt-BR"/>
        </a:p>
      </dgm:t>
    </dgm:pt>
    <dgm:pt modelId="{1A5ADB0F-BF8A-45E8-96F4-FBC15073635F}" type="pres">
      <dgm:prSet presAssocID="{514CB3EA-09DE-4726-A4DF-A710294C921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52E3588-BFF0-4248-8430-BECF9C19FE1D}" type="pres">
      <dgm:prSet presAssocID="{6F6C08CE-BB5E-4474-ABCD-C2519BBEEE97}" presName="composite" presStyleCnt="0"/>
      <dgm:spPr/>
    </dgm:pt>
    <dgm:pt modelId="{BB7821CC-343B-4537-A727-C7D83403EB31}" type="pres">
      <dgm:prSet presAssocID="{6F6C08CE-BB5E-4474-ABCD-C2519BBEEE9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106009-D645-4B26-8E98-D9E23726524E}" type="pres">
      <dgm:prSet presAssocID="{6F6C08CE-BB5E-4474-ABCD-C2519BBEEE97}" presName="descendantText" presStyleLbl="alignAcc1" presStyleIdx="0" presStyleCnt="3" custLinFactNeighborX="311" custLinFactNeighborY="336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4A357C-7A86-4815-AE30-ECA36442AED7}" type="pres">
      <dgm:prSet presAssocID="{B7A1113C-EC36-4780-BC28-DD5F8F2CA524}" presName="sp" presStyleCnt="0"/>
      <dgm:spPr/>
    </dgm:pt>
    <dgm:pt modelId="{58445233-1C9B-4652-85FE-308A9203A2F7}" type="pres">
      <dgm:prSet presAssocID="{86F8229F-8CB3-43B7-923B-D2AD95ED2362}" presName="composite" presStyleCnt="0"/>
      <dgm:spPr/>
    </dgm:pt>
    <dgm:pt modelId="{E92B60F9-C99D-4204-9871-7E252FA360FE}" type="pres">
      <dgm:prSet presAssocID="{86F8229F-8CB3-43B7-923B-D2AD95ED236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7235E2-7B72-425D-AEA6-21403F658758}" type="pres">
      <dgm:prSet presAssocID="{86F8229F-8CB3-43B7-923B-D2AD95ED236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61C1CF-4A99-4B08-BC2C-BAAB2C2F04BC}" type="pres">
      <dgm:prSet presAssocID="{ABB52E51-CFAE-4A98-A7AB-70C7D9D245B6}" presName="sp" presStyleCnt="0"/>
      <dgm:spPr/>
    </dgm:pt>
    <dgm:pt modelId="{C79B48BB-3AB7-4D3D-8A33-3E7D4A4DA9A8}" type="pres">
      <dgm:prSet presAssocID="{A0557B76-7DBA-427A-AC9B-9563C9042D32}" presName="composite" presStyleCnt="0"/>
      <dgm:spPr/>
    </dgm:pt>
    <dgm:pt modelId="{F79A75F3-D2D0-4354-A556-00E065BDA19C}" type="pres">
      <dgm:prSet presAssocID="{A0557B76-7DBA-427A-AC9B-9563C9042D3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83A86F3-E700-4A54-9359-53EE702B2F2E}" type="pres">
      <dgm:prSet presAssocID="{A0557B76-7DBA-427A-AC9B-9563C9042D3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59AFD51-C06A-4218-87BF-6CEDF36C6A21}" srcId="{514CB3EA-09DE-4726-A4DF-A710294C921F}" destId="{A0557B76-7DBA-427A-AC9B-9563C9042D32}" srcOrd="2" destOrd="0" parTransId="{EFA3AF30-27FF-41E4-B64D-58A3DBAD61CC}" sibTransId="{D7072C13-51DC-4E1C-843A-9E5140A5808E}"/>
    <dgm:cxn modelId="{59CFB671-E337-4F1F-8ACA-641B4F951FEA}" type="presOf" srcId="{81D50659-D4E1-4ED7-88E3-49CA47464F7E}" destId="{F83A86F3-E700-4A54-9359-53EE702B2F2E}" srcOrd="0" destOrd="0" presId="urn:microsoft.com/office/officeart/2005/8/layout/chevron2"/>
    <dgm:cxn modelId="{0E44B12E-FC02-41A5-BCDF-AC6811BF814B}" srcId="{514CB3EA-09DE-4726-A4DF-A710294C921F}" destId="{6F6C08CE-BB5E-4474-ABCD-C2519BBEEE97}" srcOrd="0" destOrd="0" parTransId="{8DF178A8-F52A-447F-9059-9B341E60C0F3}" sibTransId="{B7A1113C-EC36-4780-BC28-DD5F8F2CA524}"/>
    <dgm:cxn modelId="{04D5FD76-0D16-42ED-9B94-6DF2997D4CC7}" srcId="{6F6C08CE-BB5E-4474-ABCD-C2519BBEEE97}" destId="{FA09F9C4-7571-4F28-B58C-24A0010CCFAB}" srcOrd="0" destOrd="0" parTransId="{D43F65B2-0234-4E8D-A8D0-2A7725F3BF46}" sibTransId="{32C7B8B9-6735-4FAF-8E6F-7109C0A2EE2D}"/>
    <dgm:cxn modelId="{D13F357A-7B20-4F00-A565-70369403C0C2}" type="presOf" srcId="{6F6C08CE-BB5E-4474-ABCD-C2519BBEEE97}" destId="{BB7821CC-343B-4537-A727-C7D83403EB31}" srcOrd="0" destOrd="0" presId="urn:microsoft.com/office/officeart/2005/8/layout/chevron2"/>
    <dgm:cxn modelId="{820EF7A0-4A38-416A-9D06-D060A0437377}" type="presOf" srcId="{19EF95A9-746E-4736-BE78-0739E737B5D8}" destId="{7F7235E2-7B72-425D-AEA6-21403F658758}" srcOrd="0" destOrd="0" presId="urn:microsoft.com/office/officeart/2005/8/layout/chevron2"/>
    <dgm:cxn modelId="{FA4FE20A-2EF1-41CF-9212-090D27D45F5A}" type="presOf" srcId="{514CB3EA-09DE-4726-A4DF-A710294C921F}" destId="{1A5ADB0F-BF8A-45E8-96F4-FBC15073635F}" srcOrd="0" destOrd="0" presId="urn:microsoft.com/office/officeart/2005/8/layout/chevron2"/>
    <dgm:cxn modelId="{66D6601F-A495-43AD-AA01-289DFD33D800}" type="presOf" srcId="{86F8229F-8CB3-43B7-923B-D2AD95ED2362}" destId="{E92B60F9-C99D-4204-9871-7E252FA360FE}" srcOrd="0" destOrd="0" presId="urn:microsoft.com/office/officeart/2005/8/layout/chevron2"/>
    <dgm:cxn modelId="{09FF337B-D64B-47BD-ABAF-D7FB27C8C612}" srcId="{86F8229F-8CB3-43B7-923B-D2AD95ED2362}" destId="{19EF95A9-746E-4736-BE78-0739E737B5D8}" srcOrd="0" destOrd="0" parTransId="{C6F43763-6A4C-4BF4-ACD8-787DD5E490CF}" sibTransId="{5B52BA52-143C-42ED-BF0E-A953EC420263}"/>
    <dgm:cxn modelId="{A2901283-E6D0-437B-A3DB-E6A17CE1CE61}" type="presOf" srcId="{A0557B76-7DBA-427A-AC9B-9563C9042D32}" destId="{F79A75F3-D2D0-4354-A556-00E065BDA19C}" srcOrd="0" destOrd="0" presId="urn:microsoft.com/office/officeart/2005/8/layout/chevron2"/>
    <dgm:cxn modelId="{7FE76B90-C537-444B-A41E-1FA5156B9B99}" srcId="{A0557B76-7DBA-427A-AC9B-9563C9042D32}" destId="{81D50659-D4E1-4ED7-88E3-49CA47464F7E}" srcOrd="0" destOrd="0" parTransId="{F43AF3B4-5ADD-41C1-A6FC-233B9104C0F5}" sibTransId="{4A4B59AE-ABD1-474E-A541-D803AC6912D6}"/>
    <dgm:cxn modelId="{F730A8D5-5355-4F61-930C-6E42A3EEC331}" type="presOf" srcId="{FA09F9C4-7571-4F28-B58C-24A0010CCFAB}" destId="{1F106009-D645-4B26-8E98-D9E23726524E}" srcOrd="0" destOrd="0" presId="urn:microsoft.com/office/officeart/2005/8/layout/chevron2"/>
    <dgm:cxn modelId="{79A2612A-9901-43DA-82EA-810B5FD6CC0A}" srcId="{514CB3EA-09DE-4726-A4DF-A710294C921F}" destId="{86F8229F-8CB3-43B7-923B-D2AD95ED2362}" srcOrd="1" destOrd="0" parTransId="{814A343D-F993-4E6C-8BB4-9492585F1D56}" sibTransId="{ABB52E51-CFAE-4A98-A7AB-70C7D9D245B6}"/>
    <dgm:cxn modelId="{F17CF7E6-DCC8-467D-8760-05BF3C3D717D}" type="presParOf" srcId="{1A5ADB0F-BF8A-45E8-96F4-FBC15073635F}" destId="{252E3588-BFF0-4248-8430-BECF9C19FE1D}" srcOrd="0" destOrd="0" presId="urn:microsoft.com/office/officeart/2005/8/layout/chevron2"/>
    <dgm:cxn modelId="{47D96742-548C-47D5-86D1-D04D0C8C89B7}" type="presParOf" srcId="{252E3588-BFF0-4248-8430-BECF9C19FE1D}" destId="{BB7821CC-343B-4537-A727-C7D83403EB31}" srcOrd="0" destOrd="0" presId="urn:microsoft.com/office/officeart/2005/8/layout/chevron2"/>
    <dgm:cxn modelId="{7DA3E8D9-7654-48ED-BBC0-905DED30982F}" type="presParOf" srcId="{252E3588-BFF0-4248-8430-BECF9C19FE1D}" destId="{1F106009-D645-4B26-8E98-D9E23726524E}" srcOrd="1" destOrd="0" presId="urn:microsoft.com/office/officeart/2005/8/layout/chevron2"/>
    <dgm:cxn modelId="{09C576BE-3C01-45BB-9ACC-DC322449B15D}" type="presParOf" srcId="{1A5ADB0F-BF8A-45E8-96F4-FBC15073635F}" destId="{EC4A357C-7A86-4815-AE30-ECA36442AED7}" srcOrd="1" destOrd="0" presId="urn:microsoft.com/office/officeart/2005/8/layout/chevron2"/>
    <dgm:cxn modelId="{75A79338-8916-4FDD-91B1-F2AD2B27593D}" type="presParOf" srcId="{1A5ADB0F-BF8A-45E8-96F4-FBC15073635F}" destId="{58445233-1C9B-4652-85FE-308A9203A2F7}" srcOrd="2" destOrd="0" presId="urn:microsoft.com/office/officeart/2005/8/layout/chevron2"/>
    <dgm:cxn modelId="{9971E239-E763-4244-A45E-DEFAFDFDCB9A}" type="presParOf" srcId="{58445233-1C9B-4652-85FE-308A9203A2F7}" destId="{E92B60F9-C99D-4204-9871-7E252FA360FE}" srcOrd="0" destOrd="0" presId="urn:microsoft.com/office/officeart/2005/8/layout/chevron2"/>
    <dgm:cxn modelId="{2D7D4DFE-85E4-4F0A-8646-CF121991E814}" type="presParOf" srcId="{58445233-1C9B-4652-85FE-308A9203A2F7}" destId="{7F7235E2-7B72-425D-AEA6-21403F658758}" srcOrd="1" destOrd="0" presId="urn:microsoft.com/office/officeart/2005/8/layout/chevron2"/>
    <dgm:cxn modelId="{E9D78917-AD38-4F7C-85CB-D36836568059}" type="presParOf" srcId="{1A5ADB0F-BF8A-45E8-96F4-FBC15073635F}" destId="{B061C1CF-4A99-4B08-BC2C-BAAB2C2F04BC}" srcOrd="3" destOrd="0" presId="urn:microsoft.com/office/officeart/2005/8/layout/chevron2"/>
    <dgm:cxn modelId="{6B62E710-4F07-4210-80C8-C2BEA042E92C}" type="presParOf" srcId="{1A5ADB0F-BF8A-45E8-96F4-FBC15073635F}" destId="{C79B48BB-3AB7-4D3D-8A33-3E7D4A4DA9A8}" srcOrd="4" destOrd="0" presId="urn:microsoft.com/office/officeart/2005/8/layout/chevron2"/>
    <dgm:cxn modelId="{D48D3A23-3B9A-49C2-AC51-9C7B8F57A0B9}" type="presParOf" srcId="{C79B48BB-3AB7-4D3D-8A33-3E7D4A4DA9A8}" destId="{F79A75F3-D2D0-4354-A556-00E065BDA19C}" srcOrd="0" destOrd="0" presId="urn:microsoft.com/office/officeart/2005/8/layout/chevron2"/>
    <dgm:cxn modelId="{44B53244-4D69-4E74-AC5B-CE154AF34258}" type="presParOf" srcId="{C79B48BB-3AB7-4D3D-8A33-3E7D4A4DA9A8}" destId="{F83A86F3-E700-4A54-9359-53EE702B2F2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9041" tIns="49520" rIns="99041" bIns="495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6" y="0"/>
            <a:ext cx="3076363" cy="511731"/>
          </a:xfrm>
          <a:prstGeom prst="rect">
            <a:avLst/>
          </a:prstGeom>
        </p:spPr>
        <p:txBody>
          <a:bodyPr vert="horz" lIns="99041" tIns="49520" rIns="99041" bIns="49520" rtlCol="0"/>
          <a:lstStyle>
            <a:lvl1pPr algn="r">
              <a:defRPr sz="1200"/>
            </a:lvl1pPr>
          </a:lstStyle>
          <a:p>
            <a:fld id="{49D87011-AFA0-4529-841A-67879C0258C3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1" tIns="49520" rIns="99041" bIns="495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1" tIns="49520" rIns="99041" bIns="495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9041" tIns="49520" rIns="99041" bIns="495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6" y="9721106"/>
            <a:ext cx="3076363" cy="511731"/>
          </a:xfrm>
          <a:prstGeom prst="rect">
            <a:avLst/>
          </a:prstGeom>
        </p:spPr>
        <p:txBody>
          <a:bodyPr vert="horz" lIns="99041" tIns="49520" rIns="99041" bIns="49520" rtlCol="0" anchor="b"/>
          <a:lstStyle>
            <a:lvl1pPr algn="r">
              <a:defRPr sz="1200"/>
            </a:lvl1pPr>
          </a:lstStyle>
          <a:p>
            <a:fld id="{C0A9EF56-3E36-4819-B8B2-70D63943E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51332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cinza_pequen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19760" y="0"/>
            <a:ext cx="5224272" cy="2474976"/>
          </a:xfrm>
          <a:prstGeom prst="rect">
            <a:avLst/>
          </a:prstGeom>
        </p:spPr>
      </p:pic>
      <p:pic>
        <p:nvPicPr>
          <p:cNvPr id="14" name="Imagem 13" descr="Foto.jp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808080" cy="2474976"/>
          </a:xfrm>
          <a:prstGeom prst="rect">
            <a:avLst/>
          </a:prstGeom>
        </p:spPr>
      </p:pic>
      <p:pic>
        <p:nvPicPr>
          <p:cNvPr id="15" name="Imagem 14" descr="titulo_grosso.jpg"/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2573502"/>
            <a:ext cx="8159496" cy="2273808"/>
          </a:xfrm>
          <a:prstGeom prst="rect">
            <a:avLst/>
          </a:prstGeom>
        </p:spPr>
      </p:pic>
      <p:pic>
        <p:nvPicPr>
          <p:cNvPr id="16" name="Imagem 15" descr="verde_grande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4967712"/>
            <a:ext cx="9144000" cy="1890288"/>
          </a:xfrm>
          <a:prstGeom prst="rect">
            <a:avLst/>
          </a:prstGeom>
        </p:spPr>
      </p:pic>
      <p:pic>
        <p:nvPicPr>
          <p:cNvPr id="17" name="Imagem 16" descr="la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290592" y="2576400"/>
            <a:ext cx="853440" cy="2267712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058" y="5214950"/>
            <a:ext cx="8686784" cy="642942"/>
          </a:xfrm>
        </p:spPr>
        <p:txBody>
          <a:bodyPr/>
          <a:lstStyle>
            <a:lvl1pPr marL="0" indent="0" algn="r">
              <a:buNone/>
              <a:defRPr sz="30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-Bold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18" name="Título 17"/>
          <p:cNvSpPr>
            <a:spLocks noGrp="1"/>
          </p:cNvSpPr>
          <p:nvPr>
            <p:ph type="title"/>
          </p:nvPr>
        </p:nvSpPr>
        <p:spPr>
          <a:xfrm>
            <a:off x="258424" y="2799706"/>
            <a:ext cx="7786742" cy="1143000"/>
          </a:xfrm>
        </p:spPr>
        <p:txBody>
          <a:bodyPr/>
          <a:lstStyle>
            <a:lvl1pPr algn="l">
              <a:defRPr sz="40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-Regular" pitchFamily="2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A925F-86E4-418C-A9E7-C0F706137803}" type="datetimeFigureOut">
              <a:rPr lang="pt-BR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DD642-00C8-493B-AF14-D4D4BAF6D6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54F41-F40F-487A-894B-DCD671C8143B}" type="datetimeFigureOut">
              <a:rPr lang="pt-BR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93D7E-7D5B-4B7A-A925-76DEBA1B6F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A19E5-34B5-4570-BE8D-2F33E1E8EFE0}" type="datetimeFigureOut">
              <a:rPr lang="pt-BR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35E9C-065E-4DFA-B14D-2120B0082A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D0485-E88E-433C-A4A5-11DAE20FBC5D}" type="datetimeFigureOut">
              <a:rPr lang="pt-BR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CC8AF-85CD-4590-A229-BBC47F2321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3DA310-9C57-4AB9-A8AB-E5796E1354E9}" type="datetimeFigureOut">
              <a:rPr lang="pt-BR" smtClean="0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84C7F0-D050-4F17-AF7A-C70FA21E33F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_cinz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142"/>
            <a:ext cx="9144000" cy="6855715"/>
          </a:xfrm>
          <a:prstGeom prst="rect">
            <a:avLst/>
          </a:prstGeom>
        </p:spPr>
      </p:pic>
      <p:sp>
        <p:nvSpPr>
          <p:cNvPr id="12" name="Retângulo 11"/>
          <p:cNvSpPr/>
          <p:nvPr userDrawn="1"/>
        </p:nvSpPr>
        <p:spPr>
          <a:xfrm>
            <a:off x="0" y="1714488"/>
            <a:ext cx="9144000" cy="214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titulo_meio.jp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30526" y="1785926"/>
            <a:ext cx="8245706" cy="1981477"/>
          </a:xfrm>
          <a:prstGeom prst="rect">
            <a:avLst/>
          </a:prstGeom>
        </p:spPr>
      </p:pic>
      <p:pic>
        <p:nvPicPr>
          <p:cNvPr id="10" name="Imagem 9" descr="laranja_mei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286630" y="1785926"/>
            <a:ext cx="857370" cy="19719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71472" y="2285992"/>
            <a:ext cx="7143800" cy="1000132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pic>
        <p:nvPicPr>
          <p:cNvPr id="11" name="Imagem 10" descr="verde_mei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6741797"/>
            <a:ext cx="9144000" cy="1330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1357298"/>
            <a:ext cx="8043890" cy="4525963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0AD30-8E21-46D4-9E59-4E13F42BB49A}" type="datetimeFigureOut">
              <a:rPr lang="pt-BR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40B0-6777-4598-A562-6EEBD39EA2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35FDD-0AA1-4D12-999E-414A61592F43}" type="datetimeFigureOut">
              <a:rPr lang="pt-BR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60546-0272-4A8E-9A46-A411BB4780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9F045-1970-4799-8422-D61854B8F982}" type="datetimeFigureOut">
              <a:rPr lang="pt-BR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63E2B-737B-4DFF-95E9-A3D2131A7CA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5C526-55BE-4A16-ACCB-63B0AF730784}" type="datetimeFigureOut">
              <a:rPr lang="pt-BR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8E881-ECD4-4C76-A08A-F1A82363EC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1833C-7D5C-41A0-ADB0-06F28D3C09C7}" type="datetimeFigureOut">
              <a:rPr lang="pt-BR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D5B0-FF9B-458F-B26C-562DFA051E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undo_cinz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142"/>
            <a:ext cx="9144000" cy="6855715"/>
          </a:xfrm>
          <a:prstGeom prst="rect">
            <a:avLst/>
          </a:prstGeom>
        </p:spPr>
      </p:pic>
      <p:pic>
        <p:nvPicPr>
          <p:cNvPr id="6" name="Imagem 5" descr="verde_fin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71472" y="6798361"/>
            <a:ext cx="8572560" cy="5966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undo_cinza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2285"/>
            <a:ext cx="9144000" cy="6855715"/>
          </a:xfrm>
          <a:prstGeom prst="rect">
            <a:avLst/>
          </a:prstGeom>
        </p:spPr>
      </p:pic>
      <p:pic>
        <p:nvPicPr>
          <p:cNvPr id="8" name="Imagem 7" descr="titulo_fino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642910" y="285728"/>
            <a:ext cx="8153400" cy="487680"/>
          </a:xfrm>
          <a:prstGeom prst="rect">
            <a:avLst/>
          </a:prstGeom>
        </p:spPr>
      </p:pic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928662" y="274638"/>
            <a:ext cx="7758138" cy="5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14390" y="1260491"/>
            <a:ext cx="80438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3DA310-9C57-4AB9-A8AB-E5796E1354E9}" type="datetimeFigureOut">
              <a:rPr lang="pt-BR"/>
              <a:pPr>
                <a:defRPr/>
              </a:pPr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84C7F0-D050-4F17-AF7A-C70FA21E33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9" name="Imagem 8" descr="verde_fino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571472" y="6798362"/>
            <a:ext cx="8572528" cy="59662"/>
          </a:xfrm>
          <a:prstGeom prst="rect">
            <a:avLst/>
          </a:prstGeom>
        </p:spPr>
      </p:pic>
      <p:sp>
        <p:nvSpPr>
          <p:cNvPr id="10" name="Retângulo 9"/>
          <p:cNvSpPr/>
          <p:nvPr userDrawn="1"/>
        </p:nvSpPr>
        <p:spPr>
          <a:xfrm>
            <a:off x="8916038" y="285728"/>
            <a:ext cx="214314" cy="500066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Dax-Regular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27416"/>
        </a:buClr>
        <a:buFont typeface="Wingdings" pitchFamily="2" charset="2"/>
        <a:buChar char="§"/>
        <a:defRPr sz="32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27416"/>
        </a:buClr>
        <a:buFont typeface="Arial" pitchFamily="34" charset="0"/>
        <a:buChar char="•"/>
        <a:defRPr sz="28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27416"/>
        </a:buClr>
        <a:buFont typeface="Courier New" pitchFamily="49" charset="0"/>
        <a:buChar char="o"/>
        <a:defRPr sz="24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27416"/>
        </a:buClr>
        <a:buFont typeface="Arial" charset="0"/>
        <a:buChar char="–"/>
        <a:defRPr sz="2000"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27416"/>
        </a:buClr>
        <a:buFont typeface="Arial" charset="0"/>
        <a:buChar char="»"/>
        <a:defRPr sz="20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61219-A829-47A6-B5D8-C4439D6D9935}" type="datetimeFigureOut">
              <a:rPr lang="pt-BR" smtClean="0"/>
              <a:pPr/>
              <a:t>09/10/2014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49DD-CDB7-4ADF-AA27-3AEFD8A83B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ederj.edu.br/extensao/cursos-por-area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5548460"/>
            <a:ext cx="9144000" cy="12241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971600" y="1556792"/>
            <a:ext cx="7416824" cy="1655762"/>
          </a:xfrm>
        </p:spPr>
        <p:txBody>
          <a:bodyPr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  <a:latin typeface="+mj-lt"/>
              </a:rPr>
              <a:t>ATITUDES INTERPESSOAIS NO ÂMBITO ESCOLAR: </a:t>
            </a:r>
            <a:br>
              <a:rPr lang="pt-BR" sz="2400" b="1" dirty="0" smtClean="0">
                <a:solidFill>
                  <a:schemeClr val="tx1"/>
                </a:solidFill>
                <a:latin typeface="+mj-lt"/>
              </a:rPr>
            </a:br>
            <a:r>
              <a:rPr lang="pt-BR" sz="2400" b="1" dirty="0" smtClean="0">
                <a:solidFill>
                  <a:schemeClr val="tx1"/>
                </a:solidFill>
                <a:latin typeface="+mj-lt"/>
              </a:rPr>
              <a:t>apontamentos de uma experiência de formação  continuada para professores em </a:t>
            </a:r>
            <a:r>
              <a:rPr lang="pt-BR" sz="2400" b="1" dirty="0" err="1" smtClean="0">
                <a:solidFill>
                  <a:schemeClr val="tx1"/>
                </a:solidFill>
                <a:latin typeface="+mj-lt"/>
              </a:rPr>
              <a:t>EaD</a:t>
            </a:r>
            <a:endParaRPr lang="pt-BR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403648" y="2996952"/>
            <a:ext cx="7200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haroni" pitchFamily="2" charset="-79"/>
              </a:rPr>
              <a:t> LUCIANO LUZ GONZAGA</a:t>
            </a:r>
          </a:p>
          <a:p>
            <a:pPr algn="r">
              <a:lnSpc>
                <a:spcPct val="150000"/>
              </a:lnSpc>
            </a:pPr>
            <a:endParaRPr lang="pt-BR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haroni" pitchFamily="2" charset="-79"/>
            </a:endParaRPr>
          </a:p>
          <a:p>
            <a:pPr algn="r">
              <a:lnSpc>
                <a:spcPct val="150000"/>
              </a:lnSpc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haroni" pitchFamily="2" charset="-79"/>
              </a:rPr>
              <a:t>Doutorando em Educação- </a:t>
            </a:r>
            <a:r>
              <a:rPr lang="pt-B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haroni" pitchFamily="2" charset="-79"/>
              </a:rPr>
              <a:t>IBqM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haroni" pitchFamily="2" charset="-79"/>
              </a:rPr>
              <a:t>/UFRJ</a:t>
            </a:r>
          </a:p>
          <a:p>
            <a:pPr algn="r">
              <a:lnSpc>
                <a:spcPct val="150000"/>
              </a:lnSpc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haroni" pitchFamily="2" charset="-79"/>
              </a:rPr>
              <a:t>Fundação CECIERJ/Consórcio CEDERJ- Área de Cognição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haroni" pitchFamily="2" charset="-79"/>
              </a:rPr>
              <a:t>Laboratório Em Formação: Estudos em práxis pedagógica e Representações Sociais- </a:t>
            </a:r>
            <a:r>
              <a:rPr lang="pt-B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haroni" pitchFamily="2" charset="-79"/>
              </a:rPr>
              <a:t>IBqM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haroni" pitchFamily="2" charset="-79"/>
              </a:rPr>
              <a:t>/UFRJ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haroni" pitchFamily="2" charset="-79"/>
            </a:endParaRPr>
          </a:p>
        </p:txBody>
      </p:sp>
      <p:pic>
        <p:nvPicPr>
          <p:cNvPr id="57350" name="Picture 6" descr="http://www.cederj.edu.br/videoaulas/images/logogoverno_sect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5877272"/>
            <a:ext cx="1394999" cy="540000"/>
          </a:xfrm>
          <a:prstGeom prst="rect">
            <a:avLst/>
          </a:prstGeom>
          <a:noFill/>
        </p:spPr>
      </p:pic>
      <p:pic>
        <p:nvPicPr>
          <p:cNvPr id="57352" name="Picture 8" descr="http://4.bp.blogspot.com/-gwULMliiMp4/T4mL0RaR2bI/AAAAAAAADMU/PuuCACBgXVE/s1600/cederj_log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877272"/>
            <a:ext cx="1512168" cy="612008"/>
          </a:xfrm>
          <a:prstGeom prst="rect">
            <a:avLst/>
          </a:prstGeom>
          <a:noFill/>
        </p:spPr>
      </p:pic>
      <p:sp>
        <p:nvSpPr>
          <p:cNvPr id="30722" name="AutoShape 2" descr="data:image/jpeg;base64,/9j/4AAQSkZJRgABAQAAAQABAAD/2wCEAAkGBxQSEhQUEhQWFBQXFxwXGBUXFxwYGRweFxwdHRwcHhccHCggHB0mHBwbITEhJSkrLi4uHB8zODMsNygtLisBCgoKDg0OGxAQGyskICUtLDQsLCwsMDAsLywwLCwsLDQsLCwsLCwsLSwsLCwsLCwsLCwsNCwsLCwsLCwsLCwsLP/AABEIAI8BXwMBIgACEQEDEQH/xAAcAAACAgMBAQAAAAAAAAAAAAAABgUHAwQIAgH/xABMEAACAQMCAwUDCgIHBAgHAAABAgMABBESIQUxQQYTIlFhcYGRBxQVIzJCU5Oh0lKxJDNicsHR8BYlQ+EXRFSCsrPC8TQ1Y3OSotP/xAAbAQACAwEBAQAAAAAAAAAAAAAABAECAwUGB//EADQRAAIBAgQDBgUDBAMAAAAAAAABAgMRBBIhMUFRYRMUcYGR8AUiobHRMlLBgsLh8QYjQv/aAAwDAQACEQMRAD8A83dhJGqO66VkBZD5gHn/ACrVp8+VEgfN1G2Ne3p4aQ671Co6kFJnkcVSVKq4LgFWH8ljDROOupT+n/KkOxtGmkWNBlmOB0pj7LXjWN40MwwHIRvQ/dYHy3/WqYpZqbit9zXAyyVYze21y0qKKhuNTpPZXXcyBh3Uq6kbOGVWBGR1BGK4qPUm1xXjMFsIzPIIxI4jTOd2bkNq36ojjF/3vB+D75IuNJ3yfqyy/wCVOnC76SftFcAO3dW9t3enUdOSUP2eWcs2/wDZrR07L1K5iw6rTsfxma845fMJXNrAndLHqPd5DBc6eWrKuc86de1fFfmlncT/AIcTMPVsYUe9iBVJ8Lu5LHgmY9RuuJTlFI+1pHhJHqdwPV81iXJXjvHYOKcUInlVeHWKtIQTjvmQgHA+9k7Afwg/xVgtOLn+kceu13yYeHwNyyMgEDyUZ389Z8qhn7E2EBEF5xJYrvA1IkeqKMkbK7+e46ivN7LJY31pDxXM9vaJmBYguh1x9Ww5ahkDOd9viASym44fbokZLcZ4owYt9+KNjkf3SSfdufuCrak41FY28S3lwHlWNQzffdgN20Dfc0h9h4NXzjjnEm0GXKQc/q4z4QV9Tsq+mT96vvD4eclnbYHM3182feqnb31SUrbDFGip6y298f8AZJ8U+UCdpI44LdollIVJJRgtkgZVeWMkederh49bgwy3zx7SyM7BQeoVRsACD8KWOLNrIkinnvbqJg5kVPqECHJwMctumK3bDtDa9/8AOE+cCV21NbIMqZDzIYb6SSSRjqaxzXerOl2KUU4R9L79eNrEwxWBEvbIsqatMkTHOPQ+Y/zBqb7TcWtrNF4i0WuZ1WJCDhiG8enPIAAE5xnaoKeNo7b5rjNxcShzGPuA4wD5HamLtR2SF3ZJb6tLx6TG53GpRjf0IJHvrajv0FK7j8rk+L9CuIIb3jtw0ymOJYQFB30qGJOnqWPmdulZezPEFEz2N1sGlCNpbADoSAVPUE7EezyrXvDd8Et2h1Ksly2Q6HIVYxg4JA8TZHsA9dpX5M+xLO63l0CADriQ82PPW3XGdx586cbSXQmTSi3w4Dv81nKrDaL81hQ4MjDLt/dU55+bYJqY4vZ99BJFndkK59cf51mtbkPnAxg1k70atPWlY1otKSfgc+osycWih5IypKkYIJBHqOdeadflA7PFHNzGMo39YB90/wAXsP8AP21AdneDC7do+8EbhcqCM6vMc+m1eghXjKnnPI1cNOFXs7a8CJqR4Rawyllll7ljjQxGUz1DeXTesvGuzs9rvIuU/jXdf+XvrY4RwyK6QRq3dXI5Bt0kH+Dez4USqRcLp6c0RCjJVMslryfEkI+zV/b+O3fUOeYn2P8A3Tsf1ratu3FzCwW6hz0JwUb4HY+7FRUN1e8ObBDKmfst4oz7D09xFN3B+2lvcFUlXu3JAGrdSfRunvpOopNXlFSXNbnRoOKeWMnB8nsNUb5AI6jO/rXqiiuad0KKKKACiiigAooooAKKKxT3KIMu6oOWWIA/WgDLRXxWBGQQQeor7QAUUUUAFFFFAFWdupTPfd2u5ULGB6tv/wCr9K0eO2KpeLAg2Xu4z6kgZJ9STUj2aT5xxNpOYDvJ7gcL/MVjul1cXx/9df0x/lXXi8rUeUTzc4506n7p28j7fIIeLKFAVRLGABsMMqj/ABNMHyi8F1xi4QeOP7WOq+fu5+zNRPbldPEYG5ZEZJ9jkfyAqx3QMCCMgjBB65papUcezmuQ9QoKfa0nzIfshxI3Fqjt9oeBvavX3jBpEa7HB+IXEExIsL0NKj4JEbsDrG3rtjyKetWZw7h8cCaIlCLknA8z7aQfl0gBsI26rOuD/eVgaXi05tLZnRhGUaaUt0VAnGtMNtDp1LbztMCTjVqK4GMbfZ/WrP8AkbnXTxC/uHVdcg1uxwqgAuxyemX/AEFU1UxwR7i4C8PibCXE6sVx95RjJP8ACoGoj+yD0pqpBOJCepa/yidoYeIcIvDaOziJotbaHRcCRScFlGrYb4pZ4nayTcJ4Ve2S941jjvIwMkFCpYlRucMgzjo2auGz4FDHai0CAwiPuyp+8CMNnzJyST61UT9neKcCnd+Hq11auclAC+w5B4wdWoDbWnPr5Vz5WvobIWeO8Xsb8yCysZ2vrqQMxdwyo2ct3QVjnUeZYAAEnbGKaeKdl/nl5w7hxbX8ytVF3IOmdOEz5nTgejZr3H2z4rckx2fCxbyvs03dMMeup1VR78+w09fJ5waKys2kMqzSSM0txcA6gzgkN4juQuCPietQWsyY45bTC3EdmkOoaVCy/YVR1AxuRgYFV/xSzxP3dz844ldAA9ygMcCZ3GSOnqNvOn6w7SwyQRznMaSMVQONzuQCAM7HGamcVWULm9OrKjo178fwIEPZq6mTF1Mlnb/9nt8LsejPy/nWG/VbaX5lwq3HzkqC87DOhW66z1x7h0BO1TXFpfnlwLdT9VGdUjdDjpn9Pj5Vj4rxsSuIIHWNeTTE4GB0U/6zScsRCN/Rc2+gzF1G1fxtwXK/M1eB8LFtlIWM1y28tw24XPPGeVMMPEXd1SLDBcd5IeR88VBWjKylIvq7VPtzNsXP+un/ALVuR4kUZPc2ynboXP8AjWUasns/f45spUjd3l798EMdxbJIBrRXxuNShsH31q2Vw3duW+6SPh0rfWoSe/ijMiEs2piTgcsjetsZVVK05SstePG2grTi5aJXN7hjARZ9ua+8PQnLt15eyoyG7iZBGGYDOdWP8K2ZLkviOIeEbZ/10pKlioZY6p5Volxl74msqcrvhf7G8sqy6lIyuMHPIg1VvHuGNYXaGPOnUHjPv3X3cvYRVrW0ARcfE1pcW4JHcNE0mcxNqAB2PLY+mQK72DrTpr/s47nLxuGVZfJunozfkjDqQwBBG4IyD7qQO0fYZlJktMkDfu8+If3D/hVhUVanVlTd4lq+GhWjaXqV72d7YHPcXo1DOnWw3HTDqf5/HzpjbsfaGQSCPBB1YBIUkf2eVbt9wG3mcSSRKzjryzjlnHP31JVadVXvDTmZ0cPJLLVtK2z4hRRRWA4FFFFABRRSh8ofbP6PjUIuqeTdAwOgBSNRYgjodgKErlZyUVdm92m7ZW1gyJOXLuMhUXUQucaj0x+u3Klvj/yn2rW8q2zyCYoRG3dkDUf73ln9OtVZ2o7RyX8gkmWMOq6copGRknfJPnUdbWcjhmRGZVGWKqSAD1OBsK0UEc6eLk21HYlrDtfexMStzIcggh2LDxdd+RGcgjlio64SaRQ7F5FOSWJLAEcyTk6T7cfyrEsw0qAqggkluZbOnAPoMcvU161PIxC9fEVUaUHmdIwoHrVxXM3uzd4Vx24tpInSVvqyAoLkppyMrjOApxg4qyeHfK+mdNzblcZy0TahkZ5KcbcvvHnVTSjCgEcidxjB6c+u488VjSNjyBO2dhnbz9lQ0mXhWnDZnSXZTtRDxCNnh1LpOlkfAYdRsCdj5+2pyuYOA8ZltJRLC2lgCPQ52wy/eG+celX72R7RfOLGO5uDHETkMdWldmKg5blnA2z1rOUbHQoYjtFZ7jFRXiGVXAZWDKeRByD7xXuqjRB9nezMdo0jKxYvtvjYc8f86VVsZBxjOlsd4Xzg406eef0py4j2gt4BCZX09+wWPYnJbGOQ2G43PnUpWyryi3J63Vhapg4uMUtEncWu1XZg3ckLq4XRs2RzGQdvXn8anOI3HdxM3UDb2nYVi4fxNZSy4KuvNT6VHdqp9kTz8R93KuXjMeu6OpB3tdLxG6GFSrbavcycMuylu0khLbnGT7sfGovi/CH4nZTRSMFLEGNsbBlOeXl0+Ne78ljFAv3QAf7x5n3VtcRlyVtoeQ2Y+z/WTXIoYydOSd21BJJfum/wOTpKS8dfBFPSfJNxENgLEw/iEox+oz+lWT8nPYBeHgzTFXuWGNQ+yi9QpPU9T7va7W0WhVXOcADPspU+UjjRgt+6jJ72YEDHMIB42+G3vz0r1UatSoknpc5lRxpRcuRp8R43czkvHcRWdtqKxySY1S42LAH7ua2LHj89u8aXjJLFKcR3Ef2ST54peltnmeOaGCO5h7mONA7DRDpA1h0yMHnv7961b0L80uo4d4Wu0S3GcjJ3bSfKtcq2Of20k81/f2sWtxGTTFI3kjH4A1UkPGVPDbazSRVaV375icaE1knPlny6imr5UeNmC2WBT45gQT5IuNXxyB8aqCk5Ox7D4dhM9PPLnp5XHxeLRtIt1ICLW2Hd2kHIyONs48uRJ6bCnReK3KWBluVVJnPhVRjSG+znP3gMmk/sJYW0Qjur2ZAx2gjkcbAH7WCfPOOg5+x+7S23zi1PdkNydcHIOPIjntms62bspZd7GGJyKqoW0T3/AB/LF8WjKkNsp0vP45X6454+Ga1Ybe1lbukEiMdkkY5BPqvTNb8JF3HEUkEdzCMDJxkD/X86+ywujpLeSKzIfq4Y8FmbpsB54rkOCdmldaeFv4ZKk1e7s9fX+URsN0p8FyfDDssKjGphtv8A4mmXhNg8xEtwAoH9XEOSjpkVi4RwQIWubnGveTTzCdST5mvV12zgQJIoeW3YHVcRDvEjPk6jxL7cU7hMLNq8/T7X/AricRBO0ffO35GKRsAnyGfhSTZQ97KFJxqJJP601QXcdzCWgkV1ZSAykEbj0/lUDBZSwapCv2Bt13O2dugFc/41SnOrTvFuCu378C2EmlGVnq9jHxixELqFJwRnfnTLw227tADuTuTSfPM0rZYlmOw/yApsu7eR4lVWCNgaj7twMUt8JlB1atWlB2X6UaYlSUYxk/E3waKhnRLKJpWLPjGcepA2FStvMrqGQhlIyCK9LSlOUE5qz5biMo21W3MyUvdtO1KcPiVyhkkdtMcY21H29AP8RTDS/wBrRZRrHcXwX6psxk6shsg+FV+0fCDyPKtUYzvl0dhbXtNxlt14aoB5Atv+rA/pW1wDtxM10tpfWptpZB4CDlSd9vfg7gnfavD/ACtWH3RM/sj/AM2FQ8N9LxfiVpNFBJFb2xLGRxjO4OM8tyAAATzJq1hfPZrLK5N9qO3jw3JtLO2NzMoBfngZGcYAycAjJ2G9aH+13GBueG7emrP86y9hRni/FWPMMoB9NTftHwqxKjRF4qU9c1hV7Hds0vY5S0Zhlh/rIzvjnuNgeYIwRkEVtcG7Td+8StC0YmiM0TF0bKrpzkKfCcOp+NLPZtP9+cTQeENGp28yI9/LOWJqcsuxEcIl7uV8yRtGfBCv2xzzHEp2O/PFDsEJTa9RB+Vri8huUMFyTEFA0xOQquNzkrsSduu2KiL/ALSi/tIoLqQrcRMTHKQNDA4ADtzBwT4uW29Q0vDri0uVhaJmYOCsTKSsmkkA6PvAjO+ORrH2oJ+dSZh+btkEwjkhwNgBy88etXSOfOcm23x4GrfWDRSmIlWYEDKkFTnyPIirJ7LjiEkXzmFreUMGjlhcKmVTbAKddj5czzpDvku5FiZxJIFXEbDxnH2uYyT7TyxjpT5wKxurqFTcWDS4A0sZVg1AcjgjUD7MUMtRXzaXKzvrV43IdDGc50EEEA7gYO/KtuCRUjbTpkLx4YMu6kn7p1c9gffTX2v7GXbN34thDGEAZO/VwoXqHZsnPPl50omFoQGfUCR9XsQDhsE6sjlvyzvzqbmcoOMjRJxz5jan75MuGWciTyXLNrGV0DONBG5yBknO2Aegpb4BwFrnLh4kRCNYkmEbHJ3ClgQDjzpzs5LSzTSBtu5LSrMOXLwaVOemciobL0YWeZ7CLxdbb5x/RhJ3GV2f7f8AaHL4VudsZ52kHeI0UGNMEYGlNCHAwoOM9T1ya1eK93KXmgjKRhhnU64yeQCgDGfIV8s+PPHbyW+mN1dtYLrqZGIwzIejEYGfSpM21qi6fkn4XJb2CiQFS7mQAnowGNumQM4pyrl+z47cxY7u4mQDcASMF2/s5x+ldI8BneS2heT7bRqW9pA8qzkrHRw1VSWVLYqztDP38/BI+vdQuR/eKfsNXFVDdjLk3PFLQvsI1VFHpDEQPiRq99Wnx7tvb2sogxJNOSB3US6mGeQO4GfTnV5xeiOpXg7qK5GLvwl2WJwAxz7xWnxK772Qt05Aego4mPrXz5539d61q+b4rETTnR4ZmzpUqcdJ8bI2La7KFm5sQQD5E9fhU7we1ECGSUgM3n0H+ZpZqds+FPNh5mOnoOuP8Ka+FTqOfyxzSW3JX3bMsTGKWrsnvzJO04sshcgEIgyXPL4UgXFy9wzSrtNeEwwZ/wCHbr9uT0zv+uKsyGBUXSoAHlSF2gspVuHUMpuLs9zDp/4Vuu7t6E/+1e4winGNqjvI8/jdbOOws3/CIpAzwAqGkW3tkX/ildnkb09RTdLwHu5uHWyKTHFqmd8bFlxuT5lunrWXsnw8STGfSVhtwbe2UjH2dnkx5k9fbTmDTE6utjGhhk05MXO2nZVb+NcNolTOhuY35qR5HA9lVtH8nd8X06EA/jLjT7sb/pV2k1qScThU6WlQHy1DNKycVuzuYfG1qUcsNUKvZz5OreABpwJ5P7Q+rHsXr7T+lOMEKooVFCqBgKowAPIAcqyUVcXq1p1XebuQnEuzEEzFsFGPMpgZ9xBFZOFdnYYG1DLP/E25HsAGBUvml3st2jN0J2dVRY2wDnbBzzJ8sc6yWGp5s6irk9pUcbX0Pnbe11RLIBc6428LWzYdQebaCcONhlcGkKLxMZkJkcfaurId1cL/APfszs/rgVb0UgYAqQQdwQcg++lntnw+yVBPchonDBVnhDCRSc43jBONuu1NU520E6lO+pW9tKxla6W47lQ4hWS1gKvcPjUSYMhcgHfIx6U/8F7XZ7kTMssczd2lwqmPxj7kkRzof2HBpHsbeKPwQXNreRCUTIsszW0qSD72eoOBkdcdK20t+9aKzjdJ55LsXdy8W8UQBzpDVvOMZbmEJOOxaxtkXJVUVuhwOdJL8V4vakmWGO6j/ijG+PYN/wD9aYe2PC4Z4P6RK0MaHWXVtPpv586rq4sLNN4eLOuOWQ5/8OKQUYx0irHcwsIyXza/0t/VDfF20tbmNkmV0DDSwxnHw3BHspdtOMtaSEW8hkizyYEA+7ofUUn8Su2EuoTi42H1mCMjyIYA5/1mtyzvBIPJvKpUjqwwUIR6Ph71Ln4FxlLqPUuzDZl6g/5etInywW8jy2JWGSeNGZ3RVLA4aPY4BxkZG/rWT5PWPzogcjGc+4jFOnGePR2zJGVkkkkBKxxIXYhcZOOQAyNz51dM8/j6EYScE9BLj+UGVQAvCZwByABA+HdVv8I7ezTTRxNw6eJXYKXbVhc9T9WNvfU1D2sjLrHJDcQMwYp3sWkNoGogMCRnAJwaG7XQ6YTHHNK0sYlWOOMswQ8mbfC77c6nyE0mv/X0E/i0F7w3iM91b25uYbgAsq5yDtz0gkEEE5wRhqzf9I94dhwqbPtf/wDlTfw/tPFJL3LxzQSFS6rNHo1BftFTkg4zuM5rBD2tSQBora6kjP2ZFh8LDzGWBI9cUeRGW36ZWIP5OeEXPf3V9dp3Uk+AsZ2IHPlzA2UDO+1P1Lr9sIcR6EmkaQyKI0j8atFjWrKxBBGaz2vaaNpUieKeBpMhO9j0qxAyQGBIzjJwfKodzSGWKsmTBiXVqwNWMZxvjyzSz2k7BWt7L3sodZNIXUjY5cjggjNNNFRcvKEZKzRA2Vvb8KtMNIwhTJ1SHJ33wP8AACqs7c9vTe6FtGniALBlzp1ggYJC7/xDBP8AyuDtBwWK8haGYEoSDscEFTkEGlXs98mUFpMs3eySFMkA+EemdPPboedWTXEXrQm7RjsVjJwvid3CrMtxLEmyhiSNhjIU8/aKx9rbCaCOzjuAVdYmwC2ohS5wPQAbY9KtjgfykW087QMrQEEhWkKgMQcY9CfL0pZ4/wAKc8dt1udM0UxYojEsAmlvCQRgYO+BVri8qMct4u99CL7G8TngsJpLSFZDE2ZDIFJUYyXQjDYwMFTnzGN6d+wXblL/ABBIhE4TLeEaGAwCR5c+Rphm7OQfNpreJFhSVWVu7AX7Qxn20tdhvk9NhcNM0wk8BRQFIxk8yc+QH61F0zeNOpBxS1XEapuz9q8fdtbxaP4Qige7A2pJ4p8kUDyBoZWiQsNUeNQx10k7g+3NWRRVU2jeVKEt0K9x2AsXaJjFgxgKoDEA6eWVGxpoFFFRcsoqOyOYuE8Se2uEnjxrjYkA8jkEYPuNWP8AJBwszSz303ibUVVj1Zt3b4ED3mq64PwqS7nEMK6mY7noo6sx6AVf9nBDwuxAJxHCuWbGSxJ3OBzJY8vWmaj4Lc6eLqKMbcX9jF2i4cxbvFGRjxAc9utL9QZ7UcVhh+eFop7Vm2JVQBk4A0jDLvtvnB86ao+JrctFpW0DuEd43mKyqHAY+ALucHbfyrzPxH/jrqzdWlJK+64XF8N8RUVlkjJwSw718keBdz6+QpvrSu7qG1hMjkJEgyT/AJeZJpIuvlViB+rt3YebMF/Tenfh+Bjg6WXdvdmko1cVK8I6IsSvBhUsHKjUAQGxuAeYz5Ut9lu2sN6SgBil5hGI8Q/snr7KZzXQuK1KUoSyzVmVx2n4o0szAEhEJUActuZ+NRcF06bo7L7GIovIisjqwwwY5+NYq8jVqzlUcm9bnoqVOCgkloSlpcPcMEmuCiYzliceznj40z8L4NZDBV1lYdS4O/8AdG1I8JAYErqA3Izjb2jlUxaw2Mn2mliPrgj44/nTWFq/uSb6v2hbE0+TaXRe2WKKKXOBcFSOQSRXBdQD4QRg5HXBpjrv0pynG7VvO5xqkVF2TuInBbotxa88RIVCCM7DTo6fGoPgLY4Vet5uo/8AD/nX3svJ/vHi8n8KSf8AiP7a0eCXn+453fbNwq5/Lpy38Ddv7R14JxqK0sbQy6vrMgaRnmScn0puqr+O/wDwvClHVQfjo/zq0azkuItVit+dyB7TW1jFC813DEUUbkxqWJ6AbZJJ2xVX2nyodw5FvZQRwZ+wPC59Sw2z7jWb5beKO1zHb7iONBJjzZyRn3AYHtNVtVorTU5GIrtTtHSx0X2c7VWnE4ygxqx44JMZx545MvqPTOKx8ftuG2cYeeCFQThQIwSx54AxXPcUhUhlJVgchgSCD5gjcVZvB7Xjk0MU0VwkkbKGUOyMfeGQ7+/NVcRjDY2WzT8jLd8Kl4kVFrZJawKciV10FtvQbj0APtr7/wBF10CCJos/94Y/SmrsrecV77u76CPusH61WUEEchgMc59gpxrNxOvD4nVtaGi5P/IudkOzRtAxkcSSsMEqMAAdN68cdjlivYbqOB50EMkLrGV1qWZGU4ZgCPCRsfKmao6741HGxXdtK6mKlcKCSBnLAk7HYAmpWgnWlKq7yepFNxe4nPdpYzRoVfXJMUXHhOkIFdizFsDpS6vDLhI7NZYbp4UtVRo7aURusoO+vEikjTsMHHOnEdoY98o40/a+ydOdOCcMc51jlmsX+1EOQNMm/PAU4Hh3OGOB4x+tTcxdO+7FSz4RI95btHb3cUSpOrNcy95gumAQO8cr/jt5V44Vw54YY4pbbifeRoEbuZwYyVGMp9cMKcbDAxTd/tRFpD6ZNJ5HC8hvk+LYe2vQ7SxHICvkZ28IOBnJ3cbeE+tGYhUUK1rZS28lrMLOfSHuWeMOs0v1oUKzszgZbGSAxxUrdTTXlxaYtZ4Uhm715Ju7UYCOoACuxJJap274ykZwQ7eDvDpA2Xc5OSOWk7c6xNx5AwUpICWYDOj7hAY514xkii5Kp20uS1FQkPaaJskJJspc5UDCjfV9rl7N/SvSdpIySAkhPQEKuR4vECzAY8B655VBqTNFQ7do4t8K58WnI0/a56cas9OeMeteZe0sSkhlkGNmOkYUjUMEg4z4Ty25UAL3Hfkwt7i4M4d4yzapFG4bJycdVzUR2mEUHG+HL90KBu5Y5YsF5nI3x7atFTnlvVVfKIqjjNgXDEHu9gcb94QP1wfdVk7itaEYK6XFFrUUUVUaCiiigAooooAwWtnHEMRoiDyVQo/SsPGuGpcwSQyglHXBxz8wR6gjNbtGam+tweu5UN12DWWxEthczSp4nMUhwGK5BAQAaZMjG4qasmRoBMttHe2rBUKCNfnEIVQpVhzkII8wfbTzYW0UI7qIKm7PoB3y7EscE53YmsNlwSGKeSeNSjygawCQhI+9o5avWtXVvuYKlZ6Cd8o1ukXDIkgUpF3iYU5yAQzYOrcb42NVTVs/K1eAxw2yZaWSQMFHPAyB8WIA9hqqrmBo3ZHUq6nDKeYIpaW56z4UrULeJ8hlZGDKSrKchhzBHWr37GceF5bK5I7xfDIPJh19h51U3YDQb6FZAGVtS4O43U08WnY26srky2MsfdscNHLqG2eWwOcb4Ox/WiJj8TdObyS0aV0+fQnO1PZ/vvrI/wCsA3H8Q/zpU4PaRPKYpy6E7AjAwfI5FWdS92p4H3yh4l+tBHXGR6+znXPxWCTl2sVd8VzOfh8U1Hs5PTg+RE3nZWaEh7d9eOnJv8jWtHeQMdN3B3b9XQFfeVH/ADp/XlWC9sY5RiRAw9efuPMVaWBS1p6dHqiqxbf6/VaMXbfgUEI+dJK5SMGTbByFBJGwyfZUj2V7RxX8PexBlAYqVbGQRg9CRyINSMFiiR90q4TBGOfPnz9tVh8j8phuby0Y/Z3A9Y2KMfgVp6hRjCDsrGcm6qlJu9vsQvCOOxQScX7xsPKJUjGCdTanGMjlzHOtH6WiHBfmwf643Osp10jr5Y2FY+zXAVvbqdpn7uCIvLM/XGonAPTO+/pUoOJ8Ddu6+azxpyFxqOR/aI1k49x9lOaDTUU9E3szY4nxaOWTg8UEivoWNZAN8EmMYPkdjVz1RS9mjZ8WtIw3eRvIkkUn8S5zvjbIx09D1q9ayqW0sK4iyy2Kk+XLhZ1QXIHhwYnPkc6lz7ct8KqvQcZwcZxnpnyz510/2g4Ul3bywPydcA+R5qw9QcGqw+SS31Ne2NzGHQYLIwyAwJRvjgfCiMtDjV6F6viVbT7wC0vIUFzwqYzx7d7B95WxurxZwfRl3Ir52r7Ntwi6SeNO9tGJGl9xhgQ0Tn1XOG/xFZX4NNaaeI8IkaS3YZKc2QdUkT7yg+8frUt3MYU3Bu/DluPfZT5RYLoiKcfN7jOnQ32SfIMeR/snB9tOtV3wG84dxoq0sKrdx4dlyVJ0nmGXGtM9DuKsSs2dGlJtau4VD8VjmDE28ULYQtlxuW6KCOXtPnUxUff8NMkiuJXTTpwqnY4bUcjrkeH2VBqRiz3YLhbeML49Ixjk3gP2t8rv7fKsiy3AAxEoyHziMc/DpGO8Gx8W/p8di64O7u7CYqGOcANkbKMZ7zGPCTsAd/jji4CwTBnct4tLjUMal0jbXvg+KpuQervvQV0QIchWI0gjUT4/FqGMDcHBzWNDOYGYwR97qXw6ABzGT9o6iAT5V6j7PldQWeQDKlMk+DBBYDBAOrfptmvn0CxwGnYAcxHqXO2ObyP13/1moJAXNzneIEZAPgAOnAJIPeHfOoaf1rzNLctnEKZydAZARgk4Zm1+E4xkAH9dpq2jKoqlixCgFjzJAxk+3nWSgBfe4uxlTEhbSwXSmUbBIGXLjQMadsHOT7vsXzrKpLFG4DKCwUEMNW5+0NOlTkbHJzU/RQB47hc50rnzwM19MYOQQN+e1eqKAPiKAMAADyGwqqflP/8AmvDvbH/5wq16qj5Uh/vPh59Y/wDzatHcwxP6PQteiiiqm4UUUUAFFFFAGtcX8aOiOwVn+yD1x68qg+K6oL2KYZKS4jcdAeQ/wPuNSvGuFLcJg7Mu6MOamoL6RNwklpOO6mx9r7p0759OWaXqt7PyMpvg/I9cd+qv7aQff8B+OP8A1D4U11XXE+LRs9p4jJ3ONbcg268s7n7NPfELzu4XlG+lCw9dtqijNNyZFOSvIUOD8Ne44pcXMykJAe7iDDAJA5jPPAyc/wBqlaWy76fjGQCUDMMjkVfIx7lIqzezVxJJAskpyzEkbYwM7ClzgPA5VuOJtKhVJshD/EDqO3uI99bReZJnVoYq6cttFb1QhNCVs7W8jGHilMbkddLa0J93h+FXfZ3AkjRxyZQw94zVa9huEm64XcwHwkynSTyDKFP8xT92bsHt7WGGRgzoukkctuWM+Q2qyL46cZaX1Tfo9SSoooqTmmJbhS5QMC6gEr1APKtU8UX5wIACW06mYcl8gf8AXlUFa34jub6RvugYHnjYD+VRkN66RsRvc3J6c1U8vZnp6Vz54y1vF+idvqNxw1/p6tX+g7Wd/HKXEbatB0t7f8aqyc/M+0QJ2Scj4TLj/wAwCm/hl13DR21uokfOZn6D+Lf05VHfKt2Ze4jS4gBM0PML9ornO3qp3HvpzC1s618wjFQnbg0KcTx2F5f2l4GW3ugQJFGSAxJVhjmPER13FRfaM2SW0VpZE3MrS62n0YY5GlUXYHfI2G23maY7HtpY3sSxcUixIuwlCkg+uV8SHzHKs0PFeCWB722UzzD7P2mIP95/Cvt505quBqnJPVO/0ZtcUh0X3BYG3kij8XuUD+an4VYXErwQxtIQW09F5mqy+T62nv79+JTjCLkR+WcaQq+YUE7+Z9tPHa3hks6x90wBVs4Jxz5HPmP8aXrtxjpuJ4luKst0g4Z2shmYJ4kY7AEZBPtFZeAcCht3nli1FriQu7Nz6+EbDABJ+NLl1FObqHv0VCOTLsHIGcBuWrPIVN8MZiQqXD6xgvFMoLY6jofeMilqVWT0kKQk2/m4EzxCxjnjaKVQ6OMMp/1z9ar/ALK9mLzh1+Uh+ssZclmLDw7bZXOdYOBkDBH6WRRTSZpKmpNPiiMs+z9tFM08cKJKwwzqMZzuduQz1PWpOiioLJJbBVR/LFdyreWyRzPEGjwSrso3fGTgjlVuUq9ruzcV1IjSW3fEIQG7xkA3zjY+05qU7MzrQc42RTPez7/06TaXu/61+W3i+3y3/Q1kiM7av6e4wxGe9bfHl48+vsqy4/k/tCFzZEZVifrn2IGw+11O2aD8ntrt/Qui5+vk5knON+QAH/5Cr5kKd2qe2VfHPOVVjeyAHGR3zZGcdNe+5x05GsgebQzm/kAG4HesWIx5a+fTHpVjJ2Btz/1DGwxm4fmcA9dsZJ9gNfV7A2xIHzEjPPM8mBv556DejMg7rU9srdJJy2Pn0gGkHUZWxuTz+s5frvyr7G051f06QaW0/wBa2+wOft9M/oefKrGPYO2wf6AdWRgd+5GD1Jzsa+HsFb/9g5HDfXyfFTnfnn3Y50ZkHdantlY3V5OmnF675BO0z7YxscMcHfr5Gs8ks65zfS42APesSSTjkJDtyOfI1Z4+T601gfMjp21N377ZxnG++5PwrWPYKAZP0fy8rl89PX1/Q0ZkR3Wpz+pX8AmcAjiLjcDeVgeQP4nr+hrUtbuZmYNfSIByJlkIO+P4vf7Ks6TsFbD/AKiTtnaaT93s+PpXk9g7fOPo8+0TuRy9vPpRmRPdantlaW9zO0pT59IAM4cyvggYwftdc+fQ16+ZtN42vNRVsKXYlvD1BL7DO+ffVov8nloFz8zyckYE0nLIAI39ScelYZewNtqwthkYBybhxuQMjn0JPwozIjutTj9xM7B3s/0rbRvcSSKWb/isysO7cjbUR671fNJPZvshbw3CyC0MLpqKv3rOM408ieoJ6U7VSTuNUKcoRtIKKKKg3CiiigDxPGWUgEqSNmHMetJ/bC9ljSNG063DBpFHNRtgZ3Gc7iqQk4rPk/Xzcz/xX/dXu041MrhmkeQDmruzDHXmdjWVaDlB5dxOdfMrJFt8M7NCa2MqyePxeHG3h6HyJ5++tns12hdmW3mAkR/ACeYyNgfMdKRZ79WhLpIVAw+zFclfukA9eWPWoPiXaQuumINGerZw3uI5e2kaUZXWRW5mMZ2tlXidHxxhQFUAADAA5CvVct/Stx+PN+a/7qPpWf8AHm/Nf91dOwx3lcjpq/u0t4nkbZVGcAbk+QHUk7e+l2z7Q3Rk+sgjCYyYklDXCj+Ip126DeqSt7uZlOqaUk7qGkY8uu555616+cMGL6nBwSWJIPLo3POetZueonVxzz6cDpCyvEmQPGwZT1H8j5H0rxxO9EMTSNyUcvM9B8a5qnv5UwFlkXbLaXYZJ6nB3PrWzwbjjpIO+lkdCMHU7MB5HBNRUlJU2472HsNiY1JRz6J7jzcSl2Z23ZiSffWxwxJGkCRfbbw58h136bda0o3DAEEEHkRuK1OI3scQBdypByArEMfcpGR7dq8tTUpVFe/luesqSjGm3p57FucE4Qlsmld2P2m6k/5VI1zfxTtVLKNKF0HRhIwb9CBUX9Kz/jzfmv8Aur1NBWgllt0PL18Qs7s83Uv7jnYOyumLvFoc83jOgn1I5E+pFaVh8mFhG2oo8uOkj5HwUAH31R30rP8Ajzfmv+6j6Vn/AB5vzX/dW+Z8yqx0kra+p1FDEqKFUBVAwABgAeQA5VrcVsu+iaMnGrk3kQcg+4iuZvpWf8eb81/3UfSs/wCPN+a/7qq1fRmbxKfA6Y4jw9Zo9D56EMOYYcmHrXmzsThDPoklTOJAuDj/AAOOdc0/Ss/4835r/uo+lZ/x5vzX/dUZFe5Hbq97HUlFct/Ss/4835r/ALqPpWf8eb81/wB1ST3nodSUVy39Kz/jzfmv+6j6Vn/Hm/Nf91Ad56HUlFct/Ss/4835r/uo+lZ/x5vzX/dQHeeh1JRXLf0rP+PN+a/7qPpWf8eb81/3UB3nodSUVy39Kz/jzfmv+6j6Vn/Hm/Nf91Ad56HUlFct/Ss/4835r/uo+lZ/x5vzX/dQHeeh1JRXLf0rP+PN+a/7qPpWf8eb81/3UB3nodSUVy39Kz/jzfmv+6j6Vn/Hm/Nf91Ad56HUlFct/Ss/4835r/uo+lZ/x5vzX/dQHeeh1JRXLf0rP+PN+a/7qPpWf8eb81/3UB3nodSUVy39Kz/jzfmv+6j6Vn/Hm/Nf91BPeeh1JRXLf0rP+PN+a/7qPpWf8eb81/3UEd56GrJ9o+0/zrzXuT7R9prxUip9r5X2igD5X1cZGeXWvlFAEln3Aj4KOQ99YruY4CnqckeQ6Csa3OwyMnOTnrjkKwO2SSeZrJQ11FYUfm1PVxJqYmsdFFaDKVlZGaG6dAQrsoPQEisTMSck5Pma+UVCik72LuUmrNhUlwFYi799pC9zJp1bePSdGPXPKo2irFUO8Ntw1e8UOMORHqaRXKgTEF1OnbUmDnoN60msLAFMvux8arOpEeIdZAfThwZPAG9cb4pVooL5ug4w8M4c8i/W6EyQ2qdckFYmBB0gbF5FwefdnrtWaw4ZaRNGzMhV41IaSRMPl1EjBWQhDGNWBzfG3qkV9LZ91AZlyG2LhXDyIh35OqMlnaRFUNgfaXOtcHIxjJ9cbxK2lv8AMjJrJudRGgMoxhgB4CQxBXJyAd/KoeigjN0GyazsDzk8RCnKSIoGkWwK6cY1Nrm3JG8Zz1r7LwuxVv61XXVJqKzqCNKZRQpU6tR2LDIB23pSooDN0HODhtowjm1LpDxLIS6BUzGjBSpTDln1qxP2dJJrxc2Ng2tzIA5eMGOOSIKmVi1BSdIdcmQagMeHJ65UNW2M7eVfKCc3QlOO2sUbkQsrrqYArIH2wpG2NuZGckHfHKtzhPB4pIO8cuG8XhUZyEKE425lSyj19hpfoxQVvqNn+z0GE8UmWIBH8OsKwJOnko1Bj57dDWGfs/HrQJrZCCzZOk/YyqZI8JLqwJOw1oOdLOKMUE3XIcm4BAQE8SjWfGGywyY1K405K4WVgxwBlfM1h+hYwkhSNtRBRQ7DwsdC8hkEbu2rOBgb0p4oxQGZchl+hY1jDMkjMEDaVbdyUyVxpJTEhC4O5Csa2J+zaxywDSdOvLlmyGQMArYx4S2H23wCuaUsV9didycnzO9AXXIZ5+CR5yI5OZeQKdQRVVCyrhfEWdigPL4Vk+hkd9ToQDoY6XA2cZchNOQY8aQnNsilPFGKAzLkN1l2bjdlUK5IwGy2kH+rDNnT4QC0hA3zprD9Cw4chJiVVSBkAkuCfvY+x4VIGTknbalhTjONs7HG1fMUBmXIbP8AZ2LJHiAygBLA8xlhtkas7at0G++RivVtwZFzqRTG5RCuQzoTp1sH2bQu4BA358hSjijFAZlyGq44ZlZCYo1bukUlRnS5mBJRQfFpiOCRnJHPnUZ2kt40aJYhhREMnSykkljltQGWxjPlyqIxRigGwooooKhRRRQ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2" descr="Exibindo selo_c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724" name="AutoShape 4" descr="Exibindo selo_c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726" name="AutoShape 6" descr="Visualizar foto na mensag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28" name="Picture 8" descr="https://gm1.ggpht.com/C5EhBaY_HWz6Dfa7yI2QtMiIjvu3jLOjmOdqEWSP2Tn0fY7iZ6rEjZ0V3p_oJOfZ9xSMVQMwSqwyZ5vMGWui3J43jhiUmA9B-WeduUa-aTnR21KGZ2YROYiFZd0GQOyUEinHzRIln1nOKeJtkU3bQY25McI9n5kmPEQA-Dabke4NQa-ZKTLVxiGyQEe03sz_knT3Sr__SNgKzbTLuBeIs7v7FjJJMX2vHUQR2kcnUI7nCWM6zzFTXZ145KZ4gJcBeBNKszPXUShqvS2Hk6Foa-3gJ27Xw5jeOR7GNS787Sir05RHKvOhrkKCM7X_cenIB0KXxPfE8PQU5Y_lLEPcsjcarcirn7x2fpuBHRnYBs4SAw0_PXTP48XsQb07Zl7YgwOVRA6md6ff8Z1B3ze0glM8Ii7eSGxrrTFY2Nmpg_JefRtXuTbvkHtYVuwq0t5eM2nLqxm1X8GI0vMitS3sqMpjT9aDdOxv6lSrJVIVXk4J9n217t4nz1SkxnL9Lupj1UOZR1o6ro4yhYvtDhELEuSrqYky8Fk7SJDnYWCeM6hN_ndrR5neyTh4zkv43hauoZotkmRIbA=w1600-l75-f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5949280"/>
            <a:ext cx="1322329" cy="559446"/>
          </a:xfrm>
          <a:prstGeom prst="rect">
            <a:avLst/>
          </a:prstGeom>
          <a:noFill/>
        </p:spPr>
      </p:pic>
      <p:pic>
        <p:nvPicPr>
          <p:cNvPr id="30730" name="Picture 10" descr="http://www2.bioqmed.ufrj.br/prosdocimi/logo_ibqm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5949280"/>
            <a:ext cx="1367705" cy="612008"/>
          </a:xfrm>
          <a:prstGeom prst="rect">
            <a:avLst/>
          </a:prstGeom>
          <a:noFill/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384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774254" y="332656"/>
            <a:ext cx="19975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MOTIVAÇÃO</a:t>
            </a:r>
            <a:endParaRPr lang="pt-BR" sz="20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683568" y="1981442"/>
            <a:ext cx="79208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000" dirty="0" smtClean="0">
                <a:latin typeface="+mj-lt"/>
                <a:ea typeface="Calibri" pitchFamily="34" charset="0"/>
                <a:cs typeface="Arial" pitchFamily="34" charset="0"/>
              </a:rPr>
              <a:t>A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o longo dos anos tem sido alvo de intensa pesquisa em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recorrentes situações de conflito e de violência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nas escolas ocasionando, assim, a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evasão de alunos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,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abandono do magistério</a:t>
            </a:r>
            <a:r>
              <a:rPr lang="pt-BR" sz="2000" dirty="0" smtClean="0"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ou, até mesmo, a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incapacidade em estabelecer uma gestão participativa.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11560" y="4149080"/>
            <a:ext cx="5040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pt-BR" sz="1200" dirty="0" smtClean="0">
                <a:latin typeface="+mj-lt"/>
                <a:ea typeface="Calibri" pitchFamily="34" charset="0"/>
                <a:cs typeface="Arial" pitchFamily="34" charset="0"/>
              </a:rPr>
              <a:t>(DESSEN e POLONIA, 2007; FRICK, </a:t>
            </a:r>
            <a:r>
              <a:rPr lang="pt-BR" sz="1200" dirty="0" smtClean="0">
                <a:solidFill>
                  <a:srgbClr val="222222"/>
                </a:solidFill>
                <a:latin typeface="+mj-lt"/>
                <a:ea typeface="Calibri" pitchFamily="34" charset="0"/>
                <a:cs typeface="Arial" pitchFamily="34" charset="0"/>
              </a:rPr>
              <a:t>DE STEFANO MENIN</a:t>
            </a:r>
            <a:r>
              <a:rPr lang="pt-BR" sz="1200" dirty="0" smtClean="0">
                <a:latin typeface="+mj-lt"/>
                <a:ea typeface="Calibri" pitchFamily="34" charset="0"/>
                <a:cs typeface="Arial" pitchFamily="34" charset="0"/>
              </a:rPr>
              <a:t> e TOGNETTA, 2013).</a:t>
            </a:r>
            <a:endParaRPr lang="pt-BR" sz="1200" dirty="0" smtClean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97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+mn-lt"/>
              </a:rPr>
              <a:t>NÃO É </a:t>
            </a:r>
            <a:r>
              <a:rPr lang="pt-BR" sz="2000" b="1" cap="small" dirty="0" smtClean="0">
                <a:latin typeface="+mn-lt"/>
              </a:rPr>
              <a:t>RARO</a:t>
            </a:r>
            <a:r>
              <a:rPr lang="pt-BR" sz="2000" b="1" dirty="0" smtClean="0">
                <a:latin typeface="+mn-lt"/>
              </a:rPr>
              <a:t> ENCONTRARMOS NA MÍDIA....</a:t>
            </a:r>
            <a:endParaRPr lang="pt-BR" sz="2000" b="1" dirty="0">
              <a:latin typeface="+mn-lt"/>
            </a:endParaRPr>
          </a:p>
        </p:txBody>
      </p:sp>
      <p:pic>
        <p:nvPicPr>
          <p:cNvPr id="3" name="Imagem 2"/>
          <p:cNvPicPr/>
          <p:nvPr/>
        </p:nvPicPr>
        <p:blipFill>
          <a:blip r:embed="rId2" cstate="print"/>
          <a:srcRect l="12698" t="10345" r="39330" b="38871"/>
          <a:stretch>
            <a:fillRect/>
          </a:stretch>
        </p:blipFill>
        <p:spPr bwMode="auto">
          <a:xfrm>
            <a:off x="323528" y="1052736"/>
            <a:ext cx="39604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/>
          <p:nvPr/>
        </p:nvPicPr>
        <p:blipFill>
          <a:blip r:embed="rId3" cstate="print"/>
          <a:srcRect l="13580" t="9718" r="28748" b="7210"/>
          <a:stretch>
            <a:fillRect/>
          </a:stretch>
        </p:blipFill>
        <p:spPr bwMode="auto">
          <a:xfrm>
            <a:off x="4644008" y="1052736"/>
            <a:ext cx="3960440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/>
          <p:nvPr/>
        </p:nvPicPr>
        <p:blipFill>
          <a:blip r:embed="rId4" cstate="print"/>
          <a:srcRect l="12522" t="9404" r="26631" b="5016"/>
          <a:stretch>
            <a:fillRect/>
          </a:stretch>
        </p:blipFill>
        <p:spPr bwMode="auto">
          <a:xfrm>
            <a:off x="395536" y="3717032"/>
            <a:ext cx="3744416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/>
          <p:nvPr/>
        </p:nvPicPr>
        <p:blipFill>
          <a:blip r:embed="rId5" cstate="print"/>
          <a:srcRect l="5115" t="14107" r="44092" b="7523"/>
          <a:stretch>
            <a:fillRect/>
          </a:stretch>
        </p:blipFill>
        <p:spPr bwMode="auto">
          <a:xfrm>
            <a:off x="4716016" y="3789040"/>
            <a:ext cx="403244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774254" y="332656"/>
            <a:ext cx="19975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DESSA FORMA...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043608" y="1556792"/>
            <a:ext cx="70567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 smtClean="0">
                <a:latin typeface="+mn-lt"/>
              </a:rPr>
              <a:t>O curso “</a:t>
            </a:r>
            <a:r>
              <a:rPr lang="pt-BR" sz="2000" cap="small" dirty="0" smtClean="0">
                <a:latin typeface="+mn-lt"/>
              </a:rPr>
              <a:t>Ação Docente na Organização Escolar</a:t>
            </a:r>
            <a:r>
              <a:rPr lang="pt-BR" sz="2000" dirty="0" smtClean="0">
                <a:latin typeface="+mn-lt"/>
              </a:rPr>
              <a:t>” propôs, a partir do diagnóstico de professores de diferentes escolas públicas do Estado do Rio de Janeiro, </a:t>
            </a:r>
            <a:r>
              <a:rPr lang="pt-BR" sz="2000" b="1" dirty="0" smtClean="0">
                <a:latin typeface="+mn-lt"/>
              </a:rPr>
              <a:t>construir um olhar coletivo de reflexão e ação </a:t>
            </a:r>
            <a:r>
              <a:rPr lang="pt-BR" sz="2000" dirty="0" smtClean="0">
                <a:latin typeface="+mn-lt"/>
              </a:rPr>
              <a:t>sobre os conflitos interpessoais </a:t>
            </a:r>
            <a:r>
              <a:rPr lang="pt-BR" sz="2000" b="1" dirty="0" smtClean="0">
                <a:latin typeface="+mn-lt"/>
              </a:rPr>
              <a:t>na busca de soluções </a:t>
            </a:r>
            <a:r>
              <a:rPr lang="pt-BR" sz="2000" dirty="0" smtClean="0">
                <a:latin typeface="+mn-lt"/>
              </a:rPr>
              <a:t>que possam transpor esses obstáculos.</a:t>
            </a:r>
            <a:endParaRPr lang="pt-BR" sz="20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979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774254" y="332656"/>
            <a:ext cx="61740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+mn-lt"/>
              </a:rPr>
              <a:t>ANÁLISE DOS PROTOCOLOS: </a:t>
            </a:r>
            <a:r>
              <a:rPr lang="pt-BR" sz="2000" b="1" cap="small" dirty="0" smtClean="0">
                <a:solidFill>
                  <a:schemeClr val="bg1"/>
                </a:solidFill>
                <a:latin typeface="+mn-lt"/>
              </a:rPr>
              <a:t>RELAÇÕES INTERPESSOAIS</a:t>
            </a:r>
            <a:endParaRPr lang="pt-BR" sz="2000" b="1" cap="sm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4135120" cy="22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755576" y="3645024"/>
            <a:ext cx="471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 smtClean="0">
                <a:latin typeface="+mj-lt"/>
              </a:rPr>
              <a:t>Porcentagem das categorias de respostas obtidas sobre a</a:t>
            </a:r>
            <a:r>
              <a:rPr lang="pt-BR" sz="1200" b="1" dirty="0" smtClean="0">
                <a:latin typeface="+mj-lt"/>
              </a:rPr>
              <a:t> </a:t>
            </a:r>
            <a:r>
              <a:rPr lang="pt-BR" sz="1200" dirty="0" smtClean="0">
                <a:latin typeface="+mj-lt"/>
              </a:rPr>
              <a:t>relação </a:t>
            </a:r>
            <a:r>
              <a:rPr lang="pt-BR" sz="1200" b="1" dirty="0" smtClean="0">
                <a:latin typeface="+mj-lt"/>
              </a:rPr>
              <a:t>docente-docente</a:t>
            </a:r>
            <a:r>
              <a:rPr lang="pt-BR" sz="1200" dirty="0" smtClean="0">
                <a:latin typeface="+mj-lt"/>
              </a:rPr>
              <a:t> segundo os professores-cursistas </a:t>
            </a:r>
            <a:endParaRPr lang="pt-BR" sz="1200" dirty="0">
              <a:latin typeface="+mj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580112" y="1628800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 smtClean="0">
                <a:latin typeface="+mj-lt"/>
              </a:rPr>
              <a:t>Um sentimento movido pelo encorajamento e cumplicidade entre os pares.</a:t>
            </a:r>
            <a:endParaRPr lang="pt-BR" sz="1600" dirty="0">
              <a:latin typeface="+mj-lt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763688" y="4361331"/>
            <a:ext cx="70567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“a relação entre os professores deve caminhar paralela ao planejamento,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participação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ativa de todos 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os envolvidos, compreensão e ajustamento em todos os sentidos da equipe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numa parceria constante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, onde todos procuram facilitar o trabalho uns dos outros [...]”                                 (</a:t>
            </a:r>
            <a:r>
              <a:rPr kumimoji="0" lang="pt-BR" sz="1600" b="0" i="0" u="none" strike="noStrike" cap="small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N.C.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, São Francisco de Itabapoana, RJ).</a:t>
            </a:r>
            <a:endParaRPr kumimoji="0" lang="pt-BR" sz="16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11760" y="8367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+mj-lt"/>
              </a:rPr>
              <a:t>Relação entre professores</a:t>
            </a:r>
            <a:endParaRPr lang="pt-BR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27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774254" y="332656"/>
            <a:ext cx="61740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+mn-lt"/>
              </a:rPr>
              <a:t>ANÁLISE DOS PROTOCOLOS: </a:t>
            </a:r>
            <a:r>
              <a:rPr lang="pt-BR" sz="2000" b="1" cap="small" dirty="0" smtClean="0">
                <a:solidFill>
                  <a:schemeClr val="bg1"/>
                </a:solidFill>
                <a:latin typeface="+mn-lt"/>
              </a:rPr>
              <a:t>RELAÇÕES INTERPESSOAIS</a:t>
            </a:r>
            <a:endParaRPr lang="pt-BR" sz="2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5576" y="3645024"/>
            <a:ext cx="471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 smtClean="0">
                <a:latin typeface="+mn-lt"/>
              </a:rPr>
              <a:t>Porcentagem das categorias de respostas obtidas sobre a</a:t>
            </a:r>
            <a:r>
              <a:rPr lang="pt-BR" sz="1200" b="1" dirty="0" smtClean="0">
                <a:latin typeface="+mn-lt"/>
              </a:rPr>
              <a:t> </a:t>
            </a:r>
            <a:r>
              <a:rPr lang="pt-BR" sz="1200" dirty="0" smtClean="0">
                <a:latin typeface="+mn-lt"/>
              </a:rPr>
              <a:t>relação </a:t>
            </a:r>
            <a:r>
              <a:rPr lang="pt-BR" sz="1200" b="1" dirty="0" smtClean="0">
                <a:latin typeface="+mn-lt"/>
              </a:rPr>
              <a:t>docente-discente</a:t>
            </a:r>
            <a:r>
              <a:rPr lang="pt-BR" sz="1200" dirty="0" smtClean="0">
                <a:latin typeface="+mn-lt"/>
              </a:rPr>
              <a:t> segundo os professores-cursistas</a:t>
            </a:r>
            <a:endParaRPr lang="pt-BR" sz="1200" dirty="0">
              <a:latin typeface="+mn-lt"/>
            </a:endParaRPr>
          </a:p>
        </p:txBody>
      </p:sp>
      <p:pic>
        <p:nvPicPr>
          <p:cNvPr id="8" name="Imagem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4135120" cy="22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5148064" y="1196752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 smtClean="0">
                <a:latin typeface="+mn-lt"/>
              </a:rPr>
              <a:t>A sala de aula tem deixado de ser um ambiente agradável, comprometido com o diálogo, a amizade e o respeito e, na maioria das vezes, tem se tornado verdadeiros palcos de guerra </a:t>
            </a:r>
            <a:r>
              <a:rPr lang="pt-BR" sz="1200" dirty="0" smtClean="0">
                <a:latin typeface="+mn-lt"/>
              </a:rPr>
              <a:t>(ABRAMOVAY, 2005</a:t>
            </a:r>
            <a:r>
              <a:rPr lang="pt-BR" sz="1600" dirty="0" smtClean="0">
                <a:latin typeface="+mn-lt"/>
              </a:rPr>
              <a:t>). </a:t>
            </a:r>
            <a:endParaRPr lang="pt-BR" sz="1600" dirty="0">
              <a:latin typeface="+mn-lt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555776" y="4173412"/>
            <a:ext cx="60486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“[...] hoje em dia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os alunos não têm limites e o medo que temos de passar por um constrangimento é muito grande 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[...]. Um dia mesmo,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um colega levou um tapa de um aluno 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pelo simples motivo de impedi-lo que usasse o celular em sala de aula, enquanto ele explicava o conteúdo” 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600" cap="small" dirty="0" smtClean="0">
                <a:latin typeface="+mn-lt"/>
                <a:ea typeface="Calibri" pitchFamily="34" charset="0"/>
                <a:cs typeface="Arial" pitchFamily="34" charset="0"/>
              </a:rPr>
              <a:t>                                                       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(</a:t>
            </a:r>
            <a:r>
              <a:rPr kumimoji="0" lang="pt-BR" sz="1600" b="0" i="0" u="none" strike="noStrike" cap="small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R.M.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G, Nova Iguaçu, RJ).</a:t>
            </a:r>
            <a:endParaRPr kumimoji="0" lang="pt-BR" sz="16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907704" y="83671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Relação entre professores e alunos</a:t>
            </a:r>
            <a:endParaRPr lang="pt-BR" b="1" dirty="0"/>
          </a:p>
        </p:txBody>
      </p:sp>
    </p:spTree>
    <p:extLst>
      <p:ext uri="{BB962C8B-B14F-4D97-AF65-F5344CB8AC3E}">
        <p14:creationId xmlns="" xmlns:p14="http://schemas.microsoft.com/office/powerpoint/2010/main" val="4827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774254" y="332656"/>
            <a:ext cx="61740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+mn-lt"/>
              </a:rPr>
              <a:t>ANÁLISE DOS PROTOCOLOS: </a:t>
            </a:r>
            <a:r>
              <a:rPr lang="pt-BR" sz="2000" b="1" cap="small" dirty="0" smtClean="0">
                <a:solidFill>
                  <a:schemeClr val="bg1"/>
                </a:solidFill>
                <a:latin typeface="+mn-lt"/>
              </a:rPr>
              <a:t>RELAÇÕES INTERPESSOAIS</a:t>
            </a:r>
            <a:endParaRPr lang="pt-BR" sz="2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5576" y="3645024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 smtClean="0">
                <a:latin typeface="+mn-lt"/>
              </a:rPr>
              <a:t>Porcentagem das categorias de respostas obtidas sobre a</a:t>
            </a:r>
            <a:r>
              <a:rPr lang="pt-BR" sz="1200" b="1" dirty="0" smtClean="0">
                <a:latin typeface="+mn-lt"/>
              </a:rPr>
              <a:t> </a:t>
            </a:r>
            <a:r>
              <a:rPr lang="pt-BR" sz="1200" dirty="0" smtClean="0">
                <a:latin typeface="+mn-lt"/>
              </a:rPr>
              <a:t>relação </a:t>
            </a:r>
            <a:r>
              <a:rPr lang="pt-BR" sz="1200" b="1" dirty="0" smtClean="0">
                <a:latin typeface="+mn-lt"/>
              </a:rPr>
              <a:t>docente-responsáveis,</a:t>
            </a:r>
            <a:r>
              <a:rPr lang="pt-BR" sz="1200" dirty="0" smtClean="0">
                <a:latin typeface="+mn-lt"/>
              </a:rPr>
              <a:t> segundo os professores-cursistas </a:t>
            </a:r>
            <a:endParaRPr lang="pt-BR" sz="1200" dirty="0">
              <a:latin typeface="+mn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907704" y="83671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Relação entre professores e responsáveis</a:t>
            </a:r>
            <a:endParaRPr lang="pt-BR" b="1" dirty="0"/>
          </a:p>
        </p:txBody>
      </p:sp>
      <p:pic>
        <p:nvPicPr>
          <p:cNvPr id="11" name="Imagem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4135120" cy="22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5148064" y="1340768"/>
            <a:ext cx="3744416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 smtClean="0">
                <a:latin typeface="+mn-lt"/>
              </a:rPr>
              <a:t> Omissão dos responsáveis na formação intelectual dos seus filhos</a:t>
            </a:r>
            <a:endParaRPr lang="pt-BR" sz="1600" dirty="0">
              <a:latin typeface="+mn-lt"/>
            </a:endParaRPr>
          </a:p>
        </p:txBody>
      </p:sp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1115616" y="4145678"/>
            <a:ext cx="73083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“[...] um dos maiores responsáveis pelo fracasso escolar é a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falta de acompanhamento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dos pais na vida escolar. O professor sozinho não faz milagres! É indispensável a interação entre pais, professores, diretores e alunos.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Sem essa participação em conjunto não dá para pensar em educação nos dias atuais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” 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                                                                                       (</a:t>
            </a:r>
            <a:r>
              <a:rPr kumimoji="0" lang="pt-BR" sz="1600" b="0" i="0" u="none" strike="noStrike" cap="small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A.D.O.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São Gonçalo, RJ).</a:t>
            </a:r>
            <a:endParaRPr kumimoji="0" lang="pt-BR" sz="16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27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774254" y="332656"/>
            <a:ext cx="61740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+mn-lt"/>
              </a:rPr>
              <a:t>ANÁLISE DOS PROTOCOLOS: </a:t>
            </a:r>
            <a:r>
              <a:rPr lang="pt-BR" sz="2000" b="1" cap="small" dirty="0" smtClean="0">
                <a:solidFill>
                  <a:schemeClr val="bg1"/>
                </a:solidFill>
                <a:latin typeface="+mn-lt"/>
              </a:rPr>
              <a:t>RELAÇÕES INTERPESSOAIS</a:t>
            </a:r>
            <a:endParaRPr lang="pt-BR" sz="2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5576" y="3645024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 smtClean="0">
                <a:latin typeface="+mn-lt"/>
              </a:rPr>
              <a:t>Porcentagem das categorias de respostas obtidas sobre a</a:t>
            </a:r>
            <a:r>
              <a:rPr lang="pt-BR" sz="1200" b="1" dirty="0" smtClean="0">
                <a:latin typeface="+mn-lt"/>
              </a:rPr>
              <a:t> </a:t>
            </a:r>
            <a:r>
              <a:rPr lang="pt-BR" sz="1200" dirty="0" smtClean="0">
                <a:latin typeface="+mn-lt"/>
              </a:rPr>
              <a:t>relação </a:t>
            </a:r>
            <a:r>
              <a:rPr lang="pt-BR" sz="1200" b="1" dirty="0" smtClean="0">
                <a:latin typeface="+mn-lt"/>
              </a:rPr>
              <a:t>docente-gestão,</a:t>
            </a:r>
            <a:r>
              <a:rPr lang="pt-BR" sz="1200" dirty="0" smtClean="0">
                <a:latin typeface="+mn-lt"/>
              </a:rPr>
              <a:t> segundo os professores-cursistas </a:t>
            </a:r>
            <a:endParaRPr lang="pt-BR" sz="1200" dirty="0">
              <a:latin typeface="+mn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907704" y="83671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Relação entre professores e a gestão escolar</a:t>
            </a:r>
            <a:endParaRPr lang="pt-BR" b="1" dirty="0"/>
          </a:p>
        </p:txBody>
      </p:sp>
      <p:pic>
        <p:nvPicPr>
          <p:cNvPr id="8" name="Imagem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4135120" cy="22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467544" y="4087461"/>
            <a:ext cx="79928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"Bom, a escola onde trabalho está distante de ser uma escola ideal, com uma gestão realmente comprometida com a democracia. Lá a direção é indicada por vereadores e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a diretora parece que “come no prato” da comunidade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, pois vejo com frequência reclamação de colegas queixando-se de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abusos cometidos por pais que tiram a autoridade do professor 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e, ainda por cima,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a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diretora </a:t>
            </a:r>
            <a:r>
              <a:rPr lang="pt-BR" sz="1600" b="1" cap="small" dirty="0" smtClean="0">
                <a:latin typeface="+mn-lt"/>
                <a:ea typeface="Calibri" pitchFamily="34" charset="0"/>
                <a:cs typeface="Arial" pitchFamily="34" charset="0"/>
              </a:rPr>
              <a:t>finge</a:t>
            </a:r>
            <a:r>
              <a:rPr kumimoji="0" lang="pt-BR" sz="1600" b="1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em não querer saber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” 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                                                                                              (</a:t>
            </a:r>
            <a:r>
              <a:rPr kumimoji="0" lang="pt-BR" sz="1600" b="0" i="0" u="none" strike="noStrike" cap="small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F.S.D.</a:t>
            </a:r>
            <a:r>
              <a:rPr kumimoji="0" lang="pt-BR" sz="16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Duque de Caxias, RJ; grifos nossos).</a:t>
            </a:r>
            <a:endParaRPr kumimoji="0" lang="pt-BR" sz="16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27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71472" y="2356860"/>
            <a:ext cx="7143800" cy="100013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800" b="1" cap="all" dirty="0" smtClean="0">
                <a:latin typeface="+mj-lt"/>
              </a:rPr>
              <a:t>MEDIAÇÃO DA TUTORIA</a:t>
            </a:r>
            <a:endParaRPr lang="pt-BR" sz="2800" b="1" cap="all" dirty="0">
              <a:latin typeface="+mj-lt"/>
            </a:endParaRPr>
          </a:p>
        </p:txBody>
      </p:sp>
      <p:pic>
        <p:nvPicPr>
          <p:cNvPr id="5122" name="Picture 2" descr="http://perlbal.hi-pi.com/blog-images/887938/mn/13194890876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29000" contrast="35000"/>
          </a:blip>
          <a:srcRect/>
          <a:stretch>
            <a:fillRect/>
          </a:stretch>
        </p:blipFill>
        <p:spPr bwMode="auto">
          <a:xfrm>
            <a:off x="5292080" y="4293096"/>
            <a:ext cx="2736304" cy="21030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="" xmlns:p14="http://schemas.microsoft.com/office/powerpoint/2010/main" val="332129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MEDIAÇÃO DA TUTORIA</a:t>
            </a:r>
            <a:endParaRPr lang="pt-BR" sz="2000" b="1" dirty="0">
              <a:latin typeface="Calibri" pitchFamily="34" charset="0"/>
            </a:endParaRPr>
          </a:p>
        </p:txBody>
      </p:sp>
      <p:graphicFrame>
        <p:nvGraphicFramePr>
          <p:cNvPr id="3" name="Diagrama 2"/>
          <p:cNvGraphicFramePr/>
          <p:nvPr/>
        </p:nvGraphicFramePr>
        <p:xfrm>
          <a:off x="3851920" y="2276872"/>
          <a:ext cx="5076056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6551712" y="4797152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t-BR" sz="1200" b="0" dirty="0" smtClean="0">
                <a:solidFill>
                  <a:schemeClr val="tx1"/>
                </a:solidFill>
                <a:cs typeface="Arial" charset="0"/>
              </a:rPr>
              <a:t>(COLLINS E BERGE</a:t>
            </a:r>
            <a:r>
              <a:rPr lang="pt-BR" sz="1200" dirty="0" smtClean="0">
                <a:cs typeface="Arial" charset="0"/>
              </a:rPr>
              <a:t>, </a:t>
            </a:r>
            <a:r>
              <a:rPr lang="pt-BR" sz="1200" b="0" dirty="0" smtClean="0">
                <a:solidFill>
                  <a:schemeClr val="tx1"/>
                </a:solidFill>
                <a:cs typeface="Arial" charset="0"/>
              </a:rPr>
              <a:t>1996)</a:t>
            </a:r>
            <a:endParaRPr lang="pt-BR" sz="1200" b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026" name="AutoShape 2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8" name="AutoShape 4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0" name="AutoShape 6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1" name="Picture 7" descr="C:\Users\Luciano\Pictures\lia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980728"/>
            <a:ext cx="1295400" cy="1676400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9" y="3573016"/>
            <a:ext cx="15841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ixaDeTexto 9"/>
          <p:cNvSpPr txBox="1"/>
          <p:nvPr/>
        </p:nvSpPr>
        <p:spPr>
          <a:xfrm>
            <a:off x="1907704" y="1414517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Pedagoga; Mestre em Educação;</a:t>
            </a:r>
          </a:p>
          <a:p>
            <a:r>
              <a:rPr lang="pt-BR" dirty="0" smtClean="0"/>
              <a:t>Orientadora Pedagógica da SEMED- RIO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907704" y="451086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Bióloga, Mestre em Educação;</a:t>
            </a:r>
          </a:p>
          <a:p>
            <a:r>
              <a:rPr lang="pt-BR" dirty="0" smtClean="0"/>
              <a:t>Gestora escolar- SEEDUC-RJ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67544" y="270892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Liana Borba</a:t>
            </a:r>
            <a:endParaRPr lang="pt-BR" sz="14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51520" y="587727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Diana </a:t>
            </a:r>
            <a:r>
              <a:rPr lang="pt-BR" sz="1400" dirty="0" err="1" smtClean="0"/>
              <a:t>Sayão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MEDIAÇÃO DA TUTORIA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1026" name="AutoShape 2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8" name="AutoShape 4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0" name="AutoShape 6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1" name="Picture 7" descr="C:\Users\Luciano\Pictures\li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7040" y="3552800"/>
            <a:ext cx="1295400" cy="1676400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7308304" y="528146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Liana Borba</a:t>
            </a:r>
            <a:endParaRPr lang="pt-BR" sz="1400" dirty="0"/>
          </a:p>
        </p:txBody>
      </p:sp>
      <p:sp>
        <p:nvSpPr>
          <p:cNvPr id="14" name="Retângulo 13"/>
          <p:cNvSpPr/>
          <p:nvPr/>
        </p:nvSpPr>
        <p:spPr>
          <a:xfrm>
            <a:off x="2195736" y="1484784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Calibri" pitchFamily="34" charset="0"/>
              </a:rPr>
              <a:t>Olá tutora Liana!  a relação professor/gestor nos faz pensar mesmo em apenas cumprir nosso oficio. Este ano, por exemplo, quando chegou no mês de maio eu desanimei e só fazia o que era suficiente para meus alunos (minha meta era alfabetizá-los), mas me empenhar em participar das reuniões,em participar das festinhas promovidas pela escola, isso eu não fiz. Para mim era uma forma de protesto.</a:t>
            </a:r>
            <a:endParaRPr lang="pt-BR" dirty="0">
              <a:latin typeface="Calibri" pitchFamily="34" charset="0"/>
            </a:endParaRPr>
          </a:p>
        </p:txBody>
      </p:sp>
      <p:pic>
        <p:nvPicPr>
          <p:cNvPr id="49154" name="Picture 2" descr="http://exame3.abrilm.com.br/assets/images/2012/10/69493/size_590_Silhueta_sombra_de_uma_mulher.jpg?1350326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1918045" cy="1440159"/>
          </a:xfrm>
          <a:prstGeom prst="rect">
            <a:avLst/>
          </a:prstGeom>
          <a:noFill/>
        </p:spPr>
      </p:pic>
      <p:sp>
        <p:nvSpPr>
          <p:cNvPr id="16" name="Retângulo 15"/>
          <p:cNvSpPr/>
          <p:nvPr/>
        </p:nvSpPr>
        <p:spPr>
          <a:xfrm>
            <a:off x="251520" y="3933056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Calibri" pitchFamily="34" charset="0"/>
              </a:rPr>
              <a:t>Olá XXXXX!  Fugir do enfrentamento nem sempre é a melhor opção. Perceba quantas coisas você deixou de participar: as festinhas e reuniões com os pares, as brincadeiras na escola com os alunos... Quem está perdendo nesse embate? Busque uma conversa franca com a sua diretora, exponha seu (s) pontos (s) de vista. O trabalho educativo não pode ser solitário, deve envolver parcerias, troca de ideias, deve existir prazer no que faz.</a:t>
            </a:r>
            <a:endParaRPr lang="pt-BR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187624" y="2348880"/>
            <a:ext cx="69127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 smtClean="0">
                <a:latin typeface="+mn-lt"/>
              </a:rPr>
              <a:t>Criar mecanismos que incentivem e promovam a </a:t>
            </a:r>
            <a:r>
              <a:rPr lang="pt-BR" sz="2000" b="1" dirty="0" smtClean="0">
                <a:latin typeface="+mn-lt"/>
              </a:rPr>
              <a:t>formação continuada de profissionais </a:t>
            </a:r>
            <a:r>
              <a:rPr lang="pt-BR" sz="2000" dirty="0" smtClean="0">
                <a:latin typeface="+mn-lt"/>
              </a:rPr>
              <a:t>da educação para que participem da sociedade do conhecimento, contribuindo para a prática da coesão social, da cidadania ativa, do diálogo intercultural e da igualdade de oportunidades.</a:t>
            </a:r>
          </a:p>
        </p:txBody>
      </p:sp>
      <p:pic>
        <p:nvPicPr>
          <p:cNvPr id="12" name="Imagem 11"/>
          <p:cNvPicPr/>
          <p:nvPr/>
        </p:nvPicPr>
        <p:blipFill>
          <a:blip r:embed="rId2" cstate="print"/>
          <a:srcRect l="14627" t="13817" r="16119" b="58687"/>
          <a:stretch>
            <a:fillRect/>
          </a:stretch>
        </p:blipFill>
        <p:spPr bwMode="auto">
          <a:xfrm>
            <a:off x="0" y="0"/>
            <a:ext cx="91440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1259632" y="4869160"/>
            <a:ext cx="50405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>
                <a:latin typeface="+mj-lt"/>
              </a:rPr>
              <a:t>Disponível em: </a:t>
            </a:r>
            <a:r>
              <a:rPr lang="pt-BR" sz="1000" dirty="0" smtClean="0">
                <a:latin typeface="+mj-lt"/>
                <a:hlinkClick r:id="rId3"/>
              </a:rPr>
              <a:t>http:// cederj.edu.</a:t>
            </a:r>
            <a:r>
              <a:rPr lang="pt-BR" sz="1000" dirty="0" err="1" smtClean="0">
                <a:latin typeface="+mj-lt"/>
                <a:hlinkClick r:id="rId3"/>
              </a:rPr>
              <a:t>br</a:t>
            </a:r>
            <a:r>
              <a:rPr lang="pt-BR" sz="1000" dirty="0" smtClean="0">
                <a:latin typeface="+mj-lt"/>
                <a:hlinkClick r:id="rId3"/>
              </a:rPr>
              <a:t>/</a:t>
            </a:r>
            <a:r>
              <a:rPr lang="pt-BR" sz="1000" dirty="0" err="1" smtClean="0">
                <a:latin typeface="+mj-lt"/>
                <a:hlinkClick r:id="rId3"/>
              </a:rPr>
              <a:t>extensao</a:t>
            </a:r>
            <a:r>
              <a:rPr lang="pt-BR" sz="1000" dirty="0" smtClean="0">
                <a:latin typeface="+mj-lt"/>
                <a:hlinkClick r:id="rId3"/>
              </a:rPr>
              <a:t>/</a:t>
            </a:r>
            <a:r>
              <a:rPr lang="pt-BR" sz="1000" dirty="0" err="1" smtClean="0">
                <a:latin typeface="+mj-lt"/>
                <a:hlinkClick r:id="rId3"/>
              </a:rPr>
              <a:t>cursos-por-area</a:t>
            </a:r>
            <a:r>
              <a:rPr lang="pt-BR" sz="1000" dirty="0" smtClean="0">
                <a:latin typeface="+mj-lt"/>
                <a:hlinkClick r:id="rId3"/>
              </a:rPr>
              <a:t>/</a:t>
            </a:r>
            <a:r>
              <a:rPr lang="pt-BR" sz="1000" dirty="0" smtClean="0">
                <a:latin typeface="+mj-lt"/>
              </a:rPr>
              <a:t> Acesso em 03/10/2014</a:t>
            </a:r>
            <a:endParaRPr lang="pt-BR" sz="1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37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MEDIAÇÃO DA TUTORIA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1026" name="AutoShape 2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8" name="AutoShape 4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0" name="AutoShape 6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2195736" y="1556792"/>
            <a:ext cx="6480720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Calibri" pitchFamily="34" charset="0"/>
              </a:rPr>
              <a:t>Olá tutora Liana!  Refleti bastante no que você me disse e cheguei a conclusão que quem estava perdendo com tudo isso era eu. Pois no fundo eu gosto de estar com os colegas, de participar das reuniões e de trocar ideias para os projetos [...]. Conversei com a diretora e, acredite, até choramos juntas... Foi um alívio para mim, pois agora posso estar na escola fazendo aquilo que eu gosto.</a:t>
            </a:r>
          </a:p>
        </p:txBody>
      </p:sp>
      <p:pic>
        <p:nvPicPr>
          <p:cNvPr id="49154" name="Picture 2" descr="http://exame3.abrilm.com.br/assets/images/2012/10/69493/size_590_Silhueta_sombra_de_uma_mulher.jpg?1350326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5"/>
            <a:ext cx="1918045" cy="1440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MEDIAÇÃO DA TUTORIA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1026" name="AutoShape 2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8" name="AutoShape 4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0" name="AutoShape 6" descr="data:image/jpeg;base64,/9j/4AAQSkZJRgABAQAAAQABAAD/2wCEAAkGBxQSERQUEBQUFRQWGBcZGRgYFxQUGBQaGhoYGhgYExYYHCggGBolHBgXITEhJSorLi4uFx8zODMsNygtLisBCgoKDg0OGxAQGywkHyQsLCwsLCwsLCwsLCwsLCwsLCwsLCwsLCwsLCwsLCwsLCwsLCwsLCwsLCwsLCwsLCwsLP/AABEIALAAiAMBIgACEQEDEQH/xAAbAAABBQEBAAAAAAAAAAAAAAAFAAEDBAYCB//EADsQAAEDAgUCAwcDAgMJAAAAAAEAAhEDIQQFEjFBUWEGcYETIjKRobHwQsHRI+EUUoIHFSQzYnKy0vH/xAAZAQACAwEAAAAAAAAAAAAAAAAAAQIDBAX/xAAjEQACAgICAgIDAQAAAAAAAAAAAQIRAyESMSJBBDJhcYFR/9oADAMBAAIRAxEAPwDxJKEydMtEkkkgBKxg8G6oYYJUNJkkDqvT/D2VsYwQ26ryT4onCNgfI/CQEOq37LYUMvYBAYI8kYy/Bg7oizBjosblKT2aNJGW/wB1sFw2OduVBisC0iC0R5LYPwo6KnisFKeyDSPK898Ni7qduVkq9ItMFezYzBQshn2Sh1wL+S0Y8nplUo0YNMpsTRLHEOEKFXkBJJJIASSSSBCTpkkAOkkkAgYT8P4fXWaN7r13K8Pt2Xm/hFvvk8Bep5dRqaAWMnzMLLl3I0Q0gzhGK6G2QzDVntPvsA8pR+k0ESCoqIuSKjqaiqU0WpYMlUMe5rLOcApcSPJAfG4eQs7mGElaepWDtiD6oPmAsklTEzyDxXT01zebIIjXihwNZ0byZQVal0ViSSTpiGTpkkAIJ0ydAxJBJOw3B7oA3f8As7y4vlx2n7L0Crmug6G/z8kH8IYbRh2AD4gDHojX+CvJbc8hZHLyNPF0KjmntANDjO4sQDFue9kYyrH6jDrEIThqDaM+zaQSCD5Hex2T4In2n5wnJr0JQb7NZi8aGt3Wfq4xr3SW+qhx1YuMHa0qHF4clv8ATB1yIgt06eQJBgprZFxoJsoUHbCHIFnjCyRuDsf5VenTxDYc4S7Vtaw8xv8AJEM09+iSdwJTI0eLeJx/xDiOYKEo1neFe/EPaxpcQNUDgRf7oKr10ViTlhSbuJVvFY4PECm1oHMkn5pNu9IaSrbKSSSdSIjJ0ySBnSdouEmhdu3CQz3bw3hpptJ6D7LVUMKDvYLM+Gq0UWHsEYqYsnawWTiak/Q+b1GtGlrZcduyq5dlTnXHxKYDWQSbhXcLTqgktAITSTHy4gPF4Y06g1zG3kiYyywLXfIrvEUXOnWJnjp6yp8P/Ta0TsmJuwbWwRFzq+aoY9oNNw5grWYio14BAAssxnjIFtzb5qSRCb0YWrTZg6VbFVfjqsDKQ6m+33nsvMitf/tIzL2ldlIRpos022k7/SFkFdFezMxwkQmCcqQDJJJIAeEg1O1xC6FQpDHpBKp1UzKo0OBjUSI8k9DBVKn/AC2OcOsGPmgd6PbvBNdrqLJuHNH2RHMppGR7zenRYjwG+tQpaazYZqIY7f8A0rb46sHhp6iCs7VMtg0znL83YfhafWAtBgcwBBmBH18llsrrHDvNpa4g32tPy3WqoYqg9smkbAzA/hOkXyi63H+orV8awnoofaA8qtj8XhwCGscTa8n1VLL8GC7U4b7DojiuyDVdJr9hgPIFtlnPEuNDG6nmGg7/AMrVYghrRZYfxPhWYgGlUkNJ3HDpF+8dE4K2Z8skls8m8Q4n2uJq1Bs55gjYgWB9QJ9UMRTN8udh6zqT92mx4cOCPNDnhXlZwkkUkAJJMkgCTTxyiOGyKu+o2mKbgXERIgDuVovBeVAaKjhLnExPA/b+61tGndzrDSYncnySE50C6PhCjRa0CalQiXON4jfSEby3CgCzRJsB/Clx7wwsgkuc2/rb0SFdznBrLiwJG4/uhIplMfFuJb7IcwLdeIUuFe9oY2p+oSDw4SucRSIBBHvfpjvx3PdV8xql5YG20EAdJ2PoicU0PDkakajB0wdxIKJ08E2DploPRZ/I8wa8AGxG4WoFVuje6oR0uX+MDV8CxpmJPdLCOGoudsNu5SxeIACoBznbWaghkm2TZjjiTa5NgAqWLyt2lp7AkEb34Kmo0ZdI/T9ytBpIYZuA1o4PT+FowrVnO+TLyo888ReHW4gNLm6Tw4ceaBZ54AAp6sPqc8Dkgh/UjovXTpiHsBt5QsRVxr/fhwADi0Wmwn+ytaKY5GjxeowgkEEEbg2IPQrheuY/w3QxPv1J19bskdyN1ls48EOaC6jMD9JvPkeVBo0RzRZi06nrYN7PjY4eiSjRaep4yhoqTT27W8yEYynBgsc49Sb8Dg+agFIlsiC4Tve3ZTYHEFzSxkB0GB0MJrezPJ1pndajNUlo6RySb3Pz2RnKcCKfvD/V2Q7ww4GXE3/VPRGMwxAa2WfAfr2KZGrYMzxwe9rafwg2P/Ueqq5lhCKUH3nb9JIvCt5NTLqu9rn1V/N8OBfqQoy6LILzRkmUyx4NxP3RihWcf1FU6g/qBrusg9laDCCs1m6mX8PRG5urehU2VIFzCvVZbh3usHOiJ4ClGHJlWSfBWV8KwFu5u4xY32CMjDggkOB95Z6kHgUwIPyPKKDEvDYc3nkHoFsWkcyUrdsuYim4F5Ltm7T2WYq4FpLBbaTI6mfsiNTGuLnQ0ARG3W26j9k51ZtMC8AHsABMoEWX4RppME8TcdenRUqmRQRpni7TKP1WQ6C2wgfLyXNNgc+Zj86hMDE59lZvJnT2g+o9Ukdz0EgzcE+vM/YJIQAWhUAN1Qx2OLXAsZG4JG9+Qq+OzJlMS4gBZml4idWxVJjLMLo7u/hZscmlRvyY+T5I1eT14MEkBpN4iebo47FXixBFo2Hz5VHK8KSHPBgEzB2tYLrFDTEiDNiP3VtGZN2HvDDwQZHvAmVc8QbA9whNE6Cyq34XR+ev7IjnVQFjNJkG6jP6stxPzQJrM1Ag82VKthahgMeGiRxJgbgK9KmwtHW6B6rJG26N86StnGBwBc4Oe4kDjYHsesb3RrN6GqkLnjYdx/C7p4cNiTxYdN0+LquFMNGxI48+VuiqRyss+TBLMFLmDVxzbr3RF+Ee1gh1pOxcnZiSHtmLNH/iruLxANMSxvJ+qkUGbxMsDnvdPvAcmN/4SyLHaqjqr9V5IM8E2t5SmziajWU2w3W8na2kAyfqiOGwlSnTiQRtBvtawPqihvRew2YSSZB7Gx/PmrNGq3S4lsGFn36diC09v/Up3uc1gDHgydp6digVizcNlrWGd/4/ZJDH1He0l7bD7N77cJkWM8TxOJfVdqe6fsPILrCOLKrHN3Dmx3MqGkEQyYD/ABFAu29own0MrPZ2K0e0YKadJrQbwCQoKrg4mYEDbg/wu62La/pfYj91WrsIhp5Mz0CtOf8Akkw7nNboidcloP6esfKfRd0apLNJMlpKjwwDySfgFh+0LuoG0w5xkWAjkm+yjP6kseppnZMIhgMWGRAA7uP7BAPZ1DL3gtHA5hdU6swGwDtB/YpQx8eyWbNy0ugrWzRxe0B9jvpb+5KKOpu9jTNzN7oBRIFQBzdufzutACw02wfkSNI8vKFajI3Y9BjjWPYR9AFLmb3lrG7W7IUzF6XHSXEHnbv17LnGZgHvtLgIAk//AFMSCeEoaXarO0sA+dz9AiVct0NaRHWNp8vNQ5fQc5rXW97p8vsCp8Y46ocO34UwK1bDyABDrevyP9lUzHLmgjdsD0+R8uquFoL7Wv8Al1HmOIcA4zxHXoP3KGBmNGgOJPuxBi0gmLekpK5hDrd7sAyXE9hYA/VOlQHgbArFKroqU3DhzT9VFSanYJv6BY72dpLR6VQry6W/Lt1CtYXGGq7S3d1o/wAreVkspzHXT0ExUYfmCOEfyh4DzrbfqD8psr1s5804s1mD0MBM2bx19FZwlNur2rvjAkSLNngdFn6GJgkN+HczvwtA+uHtDTAJgkjYDhWIqk7Inn2j/ftyT9p6qrUwg1lx2aJkfnWP5V0jQwzsT9AqeGeXEincuO3A8yiwcTrCYdwE7tPW9uTH7hNiT7Q+61zW+dj/ANtkVZhwCBVAMcCQFLRxDZOkGI6SEUR0gFUoNaCWvPSDY97i3BSqV9LGy0HcyN+m4XOZUyYt32j8vKgGXzUDeB5+ZQQZoMvztjYBlukfW3TzPC6xHiOAS0tJubj8lUhlBDJDjcxufzqqeIy97ANjPYH6pjQzvEVRpk35kiPWxVc50awI25J26/S6oYzB3GqefVU6FF15JDLSOvQJDNPl1bQ1xcYBFz0HA7yks3jMZUafcM02gmJktEXn0SQ5USWPkea1DaBubLsWHkFy1p1T6BSuYSQAOfosXR2UOyWtkfFvK1eV40jTeTA+vVZurTMAAGXENFuXWC0+VYQUnBjjIBAB6wrMD7Zm+SukaQVg4wWi8TwucLiiNQF2zJ/OFYZhhBkiCYMXJ7D5qNuAIcXNtH1laDETtxesnkNAse/8LQ5NRadAAjcmN/1BY10S/UIPbz6ItlOIe3TpqWg2PmetkIrbs1VPBM1GXEb72+6tYfLxpcWkGyz1HMHiZE/b5hWKeatDHSCCeQR/ZOxaOsfSOto/LuK5oz7U2/zceaEY3Ov6g0ST7sTI4nuqlDMKhJLiCZ3PHNh6IsjSNdicextMaiNybHuUIxGa0zEajxsg2JranEklxXVLD1ajYZ7rZ32n1RY6B+YYkvcTJBLoDdzf7bKWrhnMY1zrSfh3PqePRS0sMymBpM1NW+2/MqjmmLh7p+KfSItA7/ZJtJWySV6QK8Z5s+nQNKiAGv8AdeR+nqO5PXhJc1aQqMLXcpLDH5qf2OisFL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2195736" y="1268760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Calibri" pitchFamily="34" charset="0"/>
              </a:rPr>
              <a:t>Tutora Diana e colegas.</a:t>
            </a:r>
            <a:r>
              <a:rPr lang="pt-BR" dirty="0" smtClean="0"/>
              <a:t> </a:t>
            </a:r>
            <a:r>
              <a:rPr lang="pt-BR" dirty="0" smtClean="0">
                <a:latin typeface="Calibri" pitchFamily="34" charset="0"/>
              </a:rPr>
              <a:t>Olhar os problemas é fácil. Avaliar o outro também. Difícil mesmo é fazer uma auto-avaliação: "Como desempenho meu trabalho? Sou comprometido com minhas tarefas? Faço o meu melhor? Sou assíduo e pontual? Mudo a realidade ao meu redor? Contribuo para os problemas serem solucionados ou trago mais e mais problemas?"  O que vocês acham de refletirmos sobre isso?</a:t>
            </a:r>
          </a:p>
        </p:txBody>
      </p:sp>
      <p:pic>
        <p:nvPicPr>
          <p:cNvPr id="51202" name="Picture 2" descr="http://cdn.freebievectors.com/illustrations/7/m/man-silhouette-clip-art/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412776"/>
            <a:ext cx="1675266" cy="1584176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429000"/>
            <a:ext cx="15841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tângulo 9"/>
          <p:cNvSpPr/>
          <p:nvPr/>
        </p:nvSpPr>
        <p:spPr>
          <a:xfrm>
            <a:off x="467544" y="3712964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Calibri" pitchFamily="34" charset="0"/>
              </a:rPr>
              <a:t>Olá YYYY! Suas perguntas são bem pertinentes e que devem nortear a prática pedagógica. Diria mais, nortear a vida. Os problemas nunca vão deixar de existir... Superá-los é o que torna a nossa vida mais interessante, sair da zona de conforto é fundamental para efetivas mudanças. Que este seja o nosso lema: “Vencer os desafios, transpor os obstáculos e driblar as dificuldades”. Um grande abraço!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71472" y="2356860"/>
            <a:ext cx="7143800" cy="100013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800" b="1" cap="all" dirty="0" smtClean="0">
                <a:latin typeface="+mj-lt"/>
              </a:rPr>
              <a:t>CONSIDERAÇÕES FINAIS</a:t>
            </a:r>
            <a:endParaRPr lang="pt-BR" sz="2800" b="1" cap="all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129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CONSIDERAÇÕES FINAIS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999378"/>
            <a:ext cx="8352928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 smtClean="0">
                <a:latin typeface="+mn-lt"/>
              </a:rPr>
              <a:t> Os textos permitiram a construção de uma avaliação do próprio curso, indicando as impressões que os participantes tiveram sobre a proposta pedagógica do curso, que incluíram:</a:t>
            </a:r>
            <a:endParaRPr lang="pt-BR" sz="2000" b="1" dirty="0">
              <a:latin typeface="+mn-lt"/>
            </a:endParaRPr>
          </a:p>
        </p:txBody>
      </p:sp>
      <p:pic>
        <p:nvPicPr>
          <p:cNvPr id="3074" name="Picture 2" descr="https://www.unochapeco.edu.br/static/data/portal/noticias/fotos/640x480/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908720"/>
            <a:ext cx="2425452" cy="1180387"/>
          </a:xfrm>
          <a:prstGeom prst="rect">
            <a:avLst/>
          </a:prstGeom>
          <a:noFill/>
        </p:spPr>
      </p:pic>
      <p:graphicFrame>
        <p:nvGraphicFramePr>
          <p:cNvPr id="5" name="Diagrama 4"/>
          <p:cNvGraphicFramePr/>
          <p:nvPr/>
        </p:nvGraphicFramePr>
        <p:xfrm>
          <a:off x="3240472" y="3429360"/>
          <a:ext cx="5580000" cy="32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exame3.abrilm.com.br/assets/images/2012/10/69493/size_590_Silhueta_sombra_de_uma_mulher.jpg?1350326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1763688" cy="1440159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CONSIDERAÇÕES FINAIS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91680" y="2276872"/>
            <a:ext cx="7128792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latin typeface="+mn-lt"/>
              </a:rPr>
              <a:t>“</a:t>
            </a:r>
            <a:r>
              <a:rPr lang="pt-BR" b="1" dirty="0" smtClean="0">
                <a:latin typeface="+mn-lt"/>
              </a:rPr>
              <a:t>Achei que tudo seria muito difícil, mas com o passar do tempo, na prática, tudo se descomplicou </a:t>
            </a:r>
            <a:r>
              <a:rPr lang="pt-BR" dirty="0" smtClean="0">
                <a:latin typeface="+mn-lt"/>
              </a:rPr>
              <a:t>e a generosidade da Equipe </a:t>
            </a:r>
            <a:r>
              <a:rPr lang="pt-BR" dirty="0" err="1" smtClean="0">
                <a:latin typeface="+mn-lt"/>
              </a:rPr>
              <a:t>Cederj</a:t>
            </a:r>
            <a:r>
              <a:rPr lang="pt-BR" dirty="0" smtClean="0">
                <a:latin typeface="+mn-lt"/>
              </a:rPr>
              <a:t>, dos colegas de curso e tutores, facilitaram ainda mais a adaptação a “rede tecnológica” e aos poucos este desconforto, cedeu lugar à curiosidade e o fascínio provocados pelo ambiente virtual de aprendizagem (AVA), </a:t>
            </a:r>
            <a:r>
              <a:rPr lang="pt-BR" b="1" dirty="0" smtClean="0">
                <a:latin typeface="+mn-lt"/>
              </a:rPr>
              <a:t>percebi que a aprendizagem pela Internet  pode ser eficaz e agradável”.</a:t>
            </a:r>
            <a:r>
              <a:rPr lang="pt-BR" dirty="0" smtClean="0">
                <a:latin typeface="+mn-lt"/>
              </a:rPr>
              <a:t> </a:t>
            </a:r>
            <a:r>
              <a:rPr lang="pt-BR" sz="1400" dirty="0" smtClean="0">
                <a:latin typeface="+mn-lt"/>
              </a:rPr>
              <a:t>(B.S,47 anos) </a:t>
            </a:r>
            <a:endParaRPr lang="pt-BR" sz="1400" dirty="0">
              <a:latin typeface="+mn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51720" y="1124744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latin typeface="+mj-lt"/>
              </a:rPr>
              <a:t> Estranhamento e aproveitamento na prática profissional:</a:t>
            </a:r>
            <a:endParaRPr lang="pt-BR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exame3.abrilm.com.br/assets/images/2012/10/69493/size_590_Silhueta_sombra_de_uma_mulher.jpg?1350326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5"/>
            <a:ext cx="1918045" cy="1440159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CONSIDERAÇÕES FINAIS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259632" y="90872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latin typeface="+mj-lt"/>
              </a:rPr>
              <a:t>O FÓRUM ganhou destaque na fala de alguns cursistas, como ponto positivo da experiência: </a:t>
            </a:r>
            <a:endParaRPr lang="pt-BR" sz="2000" b="1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195736" y="1916832"/>
            <a:ext cx="6174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+mn-lt"/>
              </a:rPr>
              <a:t>“[...] os fóruns </a:t>
            </a:r>
            <a:r>
              <a:rPr lang="pt-BR" b="1" dirty="0" smtClean="0">
                <a:latin typeface="+mn-lt"/>
              </a:rPr>
              <a:t>contribuíram muito para desenvolver e apreciar as ideias dos colegas com diferentes pensamentos</a:t>
            </a:r>
            <a:r>
              <a:rPr lang="pt-BR" dirty="0" smtClean="0">
                <a:latin typeface="+mn-lt"/>
              </a:rPr>
              <a:t>, pois são atividades que nos possibilitaram adquirir informações significativas, ampliando nosso conhecimento, </a:t>
            </a:r>
            <a:r>
              <a:rPr lang="pt-BR" b="1" dirty="0" smtClean="0">
                <a:latin typeface="+mn-lt"/>
              </a:rPr>
              <a:t>contribuindo para nosso crescimento pessoal e profissiona</a:t>
            </a:r>
            <a:r>
              <a:rPr lang="pt-BR" dirty="0" smtClean="0">
                <a:latin typeface="+mn-lt"/>
              </a:rPr>
              <a:t>l, através da interação, da troca de experiências e vivências, ideias e sugestões. A disciplina em si contribuiu muito para o meu aprimoramento”. (</a:t>
            </a:r>
            <a:r>
              <a:rPr lang="pt-BR" sz="1600" dirty="0" err="1" smtClean="0">
                <a:latin typeface="+mn-lt"/>
              </a:rPr>
              <a:t>C.H.L.</a:t>
            </a:r>
            <a:r>
              <a:rPr lang="pt-BR" sz="1600" dirty="0" smtClean="0">
                <a:latin typeface="+mn-lt"/>
              </a:rPr>
              <a:t>33  anos)</a:t>
            </a:r>
            <a:endParaRPr lang="pt-BR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CONSIDERAÇÕES FINAIS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259632" y="90872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latin typeface="+mj-lt"/>
              </a:rPr>
              <a:t>O WIKI ganhou destaque na fala de alguns cursistas, como ponto positivo da experiência: </a:t>
            </a:r>
            <a:endParaRPr lang="pt-BR" sz="2000" b="1" dirty="0">
              <a:latin typeface="+mj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51720" y="2708920"/>
            <a:ext cx="646246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+mn-lt"/>
              </a:rPr>
              <a:t>“Confesso que foi um grande desafio, pois </a:t>
            </a:r>
            <a:r>
              <a:rPr lang="pt-BR" b="1" dirty="0" smtClean="0">
                <a:latin typeface="+mn-lt"/>
              </a:rPr>
              <a:t>nunca havia entrado  no wiki </a:t>
            </a:r>
            <a:r>
              <a:rPr lang="pt-BR" dirty="0" smtClean="0">
                <a:latin typeface="+mn-lt"/>
              </a:rPr>
              <a:t>e não tinha o hábito de fazer leituras deste tipo, </a:t>
            </a:r>
            <a:r>
              <a:rPr lang="pt-BR" b="1" dirty="0" smtClean="0">
                <a:latin typeface="+mn-lt"/>
              </a:rPr>
              <a:t>fiquei  surpreso com a quantidade e a qualidade dos textos postados, considero importantíssima essa troca e compartilhamento de ideias</a:t>
            </a:r>
            <a:r>
              <a:rPr lang="pt-BR" dirty="0" smtClean="0">
                <a:latin typeface="+mn-lt"/>
              </a:rPr>
              <a:t>”. </a:t>
            </a:r>
            <a:r>
              <a:rPr lang="pt-BR" sz="1400" dirty="0" smtClean="0">
                <a:latin typeface="+mn-lt"/>
              </a:rPr>
              <a:t>(C. P. 44 anos)</a:t>
            </a:r>
            <a:endParaRPr lang="pt-BR" sz="1400" dirty="0">
              <a:latin typeface="+mn-lt"/>
            </a:endParaRPr>
          </a:p>
        </p:txBody>
      </p:sp>
      <p:pic>
        <p:nvPicPr>
          <p:cNvPr id="10" name="Picture 2" descr="http://cdn.freebievectors.com/illustrations/7/m/man-silhouette-clip-art/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1675266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CONSIDERAÇÕES FINAIS</a:t>
            </a:r>
            <a:endParaRPr lang="pt-BR" sz="2000" b="1" dirty="0">
              <a:latin typeface="Calibri" pitchFamily="34" charset="0"/>
            </a:endParaRPr>
          </a:p>
        </p:txBody>
      </p:sp>
      <p:pic>
        <p:nvPicPr>
          <p:cNvPr id="10" name="Picture 2" descr="http://cdn.freebievectors.com/illustrations/7/m/man-silhouette-clip-art/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1675266" cy="1584176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1403648" y="980728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atin typeface="+mj-lt"/>
              </a:rPr>
              <a:t> Compreensão do papel social e operacional do docente como coparticipante da gestão democrática:</a:t>
            </a:r>
            <a:endParaRPr lang="pt-BR" sz="2000" b="1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195736" y="1916832"/>
            <a:ext cx="65344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 smtClean="0">
                <a:latin typeface="+mn-lt"/>
              </a:rPr>
              <a:t>“É fantástico o trabalho do "ensinar a olhar" a realidade da escola e do apontar caminhos, mas não as estratégias.</a:t>
            </a:r>
            <a:r>
              <a:rPr lang="pt-BR" sz="1600" b="1" dirty="0" smtClean="0">
                <a:latin typeface="+mn-lt"/>
              </a:rPr>
              <a:t> O curso "ensina a pescar, ao invés de dar o peixe"! Mas não deixa de apontar onde estão os grandes cardumes.</a:t>
            </a:r>
            <a:r>
              <a:rPr lang="pt-BR" sz="1600" dirty="0" smtClean="0">
                <a:latin typeface="+mn-lt"/>
              </a:rPr>
              <a:t> [...] Pude perceber o quanto podemos aprender com outras pessoas, que nos mostram suas experiências, suas soluções para determinadas situações; que não podemos deixar o espírito de equipe morrer, </a:t>
            </a:r>
            <a:r>
              <a:rPr lang="pt-BR" sz="1600" b="1" dirty="0" smtClean="0">
                <a:latin typeface="+mn-lt"/>
              </a:rPr>
              <a:t>mesmo que no grupo haja muitas divergências; me fez lembrar o peso da responsabilidade de ser um professor, me fez lembrar que o grande objetivo da educação é formar seres pensantes</a:t>
            </a:r>
            <a:r>
              <a:rPr lang="pt-BR" sz="1600" dirty="0" smtClean="0">
                <a:latin typeface="+mn-lt"/>
              </a:rPr>
              <a:t>... Nossa, como isso é importante e gratificante”! </a:t>
            </a:r>
            <a:r>
              <a:rPr lang="pt-BR" sz="1200" dirty="0" smtClean="0">
                <a:latin typeface="+mn-lt"/>
              </a:rPr>
              <a:t>(</a:t>
            </a:r>
            <a:r>
              <a:rPr lang="pt-BR" sz="1200" dirty="0" err="1" smtClean="0">
                <a:latin typeface="+mn-lt"/>
              </a:rPr>
              <a:t>A.P.R.</a:t>
            </a:r>
            <a:r>
              <a:rPr lang="pt-BR" sz="1200" dirty="0" smtClean="0">
                <a:latin typeface="+mn-lt"/>
              </a:rPr>
              <a:t> 28 anos) </a:t>
            </a:r>
            <a:endParaRPr lang="pt-BR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CONCLUSÃO</a:t>
            </a:r>
            <a:endParaRPr lang="pt-BR" sz="2000" b="1" dirty="0">
              <a:latin typeface="Calibri" pitchFamily="34" charset="0"/>
            </a:endParaRPr>
          </a:p>
        </p:txBody>
      </p:sp>
      <p:pic>
        <p:nvPicPr>
          <p:cNvPr id="7" name="Imagem 6" descr="http://4.bp.blogspot.com/-6NXGHfRylYo/UaDOLU-TPxI/AAAAAAAAAAw/CUgrrUWoha0/s1600/diretor.png"/>
          <p:cNvPicPr/>
          <p:nvPr/>
        </p:nvPicPr>
        <p:blipFill>
          <a:blip r:embed="rId2" cstate="print"/>
          <a:srcRect l="47619" t="14481" b="12916"/>
          <a:stretch>
            <a:fillRect/>
          </a:stretch>
        </p:blipFill>
        <p:spPr bwMode="auto">
          <a:xfrm>
            <a:off x="5436416" y="980728"/>
            <a:ext cx="2880000" cy="180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tângulo 7"/>
          <p:cNvSpPr/>
          <p:nvPr/>
        </p:nvSpPr>
        <p:spPr>
          <a:xfrm>
            <a:off x="5364088" y="2970818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 smtClean="0">
                <a:latin typeface="+mn-lt"/>
              </a:rPr>
              <a:t>Há um abismo entre o que diz a teoria e a prática vivida no cotidiano das escolas analisadas pelos nossos professores cursistas</a:t>
            </a:r>
            <a:r>
              <a:rPr lang="pt-BR" dirty="0" smtClean="0">
                <a:latin typeface="+mn-lt"/>
              </a:rPr>
              <a:t>. </a:t>
            </a:r>
            <a:endParaRPr lang="pt-BR" dirty="0">
              <a:latin typeface="+mn-lt"/>
            </a:endParaRPr>
          </a:p>
        </p:txBody>
      </p:sp>
      <p:pic>
        <p:nvPicPr>
          <p:cNvPr id="1026" name="Picture 2" descr="http://www.sintepp.org.br/temp/wp-content/uploads/2013/04/l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3101781" cy="1800000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395536" y="2852936"/>
            <a:ext cx="45720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+mn-lt"/>
              </a:rPr>
              <a:t>“Participação de profissionais de educação, da comunidade escolar e comunidade local na definição das normas da gestão democrática.</a:t>
            </a:r>
          </a:p>
          <a:p>
            <a:pPr algn="just"/>
            <a:endParaRPr lang="pt-BR" dirty="0" smtClean="0">
              <a:latin typeface="+mn-lt"/>
            </a:endParaRPr>
          </a:p>
          <a:p>
            <a:pPr algn="r"/>
            <a:r>
              <a:rPr lang="pt-BR" sz="1400" dirty="0" smtClean="0">
                <a:latin typeface="+mn-lt"/>
              </a:rPr>
              <a:t>(Artigos 14 e 15, LDB nº 9394, 1996), </a:t>
            </a:r>
            <a:r>
              <a:rPr lang="pt-BR" dirty="0" smtClean="0">
                <a:latin typeface="+mn-lt"/>
              </a:rPr>
              <a:t> </a:t>
            </a:r>
            <a:endParaRPr lang="pt-BR" sz="1400" dirty="0">
              <a:latin typeface="+mn-lt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995936" y="1412776"/>
            <a:ext cx="10081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dirty="0" smtClean="0"/>
              <a:t>≠</a:t>
            </a:r>
            <a:endParaRPr lang="pt-BR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http://conexoesclinicas.com.br/wp-content/uploads/2014/03/corrente-quebrando.jpg"/>
          <p:cNvPicPr>
            <a:picLocks noChangeAspect="1" noChangeArrowheads="1"/>
          </p:cNvPicPr>
          <p:nvPr/>
        </p:nvPicPr>
        <p:blipFill>
          <a:blip r:embed="rId2" cstate="print">
            <a:lum bright="74000" contrast="54000"/>
          </a:blip>
          <a:srcRect/>
          <a:stretch>
            <a:fillRect/>
          </a:stretch>
        </p:blipFill>
        <p:spPr bwMode="auto">
          <a:xfrm>
            <a:off x="323528" y="836712"/>
            <a:ext cx="8568952" cy="576064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Calibri" pitchFamily="34" charset="0"/>
              </a:rPr>
              <a:t>CONCLUSÃO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683568" y="1196752"/>
            <a:ext cx="76328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Entende-se, a partir desse recorte, que as dificuldades de relacionamento entre professores e alunos, assim como professores e gestores, só 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demonstram o trabalho solitário e angustiante de profissionais da educação mergulhados em uma imensa crise, ao qual classificamos despretensiosamente de crise do afeto.</a:t>
            </a:r>
            <a:endParaRPr kumimoji="0" lang="pt-B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74254" y="332656"/>
            <a:ext cx="19975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ABRANGÊNCIA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irc_mi" descr="http://cederj.edu.br/cederj/wp-content/uploads/sites/3/2013/10/mapa_atu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908720"/>
            <a:ext cx="763284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>
          <a:xfrm>
            <a:off x="1331640" y="5949280"/>
            <a:ext cx="7488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n-lt"/>
              </a:rPr>
              <a:t>Distribuição regionalizada dos 33 polos de atendimento do Consórcio CEDERJ no Estado do Rio de Janeiro.</a:t>
            </a:r>
            <a:endParaRPr lang="pt-BR" sz="12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42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600890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4535488" y="5373216"/>
            <a:ext cx="4608512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 smtClean="0"/>
              <a:t>Contato:LUCIANO LUZ</a:t>
            </a:r>
          </a:p>
          <a:p>
            <a:pPr>
              <a:lnSpc>
                <a:spcPct val="150000"/>
              </a:lnSpc>
            </a:pPr>
            <a:r>
              <a:rPr lang="pt-BR" sz="1600" dirty="0" smtClean="0">
                <a:solidFill>
                  <a:srgbClr val="B7300B"/>
                </a:solidFill>
              </a:rPr>
              <a:t>gonzaga@bioqmed.ufrj.org.br</a:t>
            </a:r>
            <a:endParaRPr lang="pt-BR" sz="1600" dirty="0">
              <a:solidFill>
                <a:srgbClr val="B7300B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03648" y="54868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OBRIGADO!</a:t>
            </a:r>
            <a:endParaRPr lang="pt-BR" sz="2400" b="1" dirty="0"/>
          </a:p>
        </p:txBody>
      </p:sp>
      <p:sp>
        <p:nvSpPr>
          <p:cNvPr id="5" name="Retângulo 4"/>
          <p:cNvSpPr/>
          <p:nvPr/>
        </p:nvSpPr>
        <p:spPr>
          <a:xfrm>
            <a:off x="683568" y="4653136"/>
            <a:ext cx="3855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Revista </a:t>
            </a:r>
            <a:r>
              <a:rPr lang="pt-BR" dirty="0" err="1" smtClean="0"/>
              <a:t>Paidéi</a:t>
            </a:r>
            <a:r>
              <a:rPr lang="pt-BR" dirty="0" smtClean="0"/>
              <a:t>@, Vol. 4, N. 7, 2013.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547664" y="908720"/>
          <a:ext cx="3816424" cy="5913059"/>
        </p:xfrm>
        <a:graphic>
          <a:graphicData uri="http://schemas.openxmlformats.org/drawingml/2006/table">
            <a:tbl>
              <a:tblPr/>
              <a:tblGrid>
                <a:gridCol w="2035427"/>
                <a:gridCol w="1780997"/>
              </a:tblGrid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latin typeface="+mj-lt"/>
                          <a:ea typeface="Calibri"/>
                          <a:cs typeface="Times New Roman"/>
                        </a:rPr>
                        <a:t>Polos</a:t>
                      </a:r>
                      <a:endParaRPr lang="pt-B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latin typeface="+mj-lt"/>
                          <a:ea typeface="Calibri"/>
                          <a:cs typeface="Times New Roman"/>
                        </a:rPr>
                        <a:t>Quantidade (n)</a:t>
                      </a:r>
                      <a:endParaRPr lang="pt-B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Angra dos Reis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j-lt"/>
                          <a:ea typeface="Calibri"/>
                          <a:cs typeface="Times New Roman"/>
                        </a:rPr>
                        <a:t>Bom Jesus do Itabapoana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Campo Grande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Cantagalo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Duque de Caxias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Itaperuna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Macaé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Magé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Niterói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29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Nova Friburgo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Nova Iguaçu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Paracambi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Petrópolis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21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Piraí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j-lt"/>
                          <a:ea typeface="Calibri"/>
                          <a:cs typeface="Times New Roman"/>
                        </a:rPr>
                        <a:t>Resende- Centro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Resende- FAT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Rio Bonito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Rio das Flores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Rio de Janeiro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São Fidelis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j-lt"/>
                          <a:ea typeface="Calibri"/>
                          <a:cs typeface="Times New Roman"/>
                        </a:rPr>
                        <a:t>São Francisco de Itabapoana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São Gonçalo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São Pedro d’ Aldeia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Saquarema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Três Rios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Volta Redonda</a:t>
                      </a: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latin typeface="+mj-lt"/>
                          <a:ea typeface="Calibri"/>
                          <a:cs typeface="Times New Roman"/>
                        </a:rPr>
                        <a:t>Total</a:t>
                      </a:r>
                      <a:endParaRPr lang="pt-B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j-lt"/>
                          <a:ea typeface="Calibri"/>
                          <a:cs typeface="Times New Roman"/>
                        </a:rPr>
                        <a:t>294</a:t>
                      </a:r>
                      <a:endParaRPr lang="pt-B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990874" y="293306"/>
            <a:ext cx="7685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solidFill>
                  <a:schemeClr val="bg1"/>
                </a:solidFill>
                <a:latin typeface="+mj-lt"/>
              </a:rPr>
              <a:t>Inscritos na disciplina ‘Ação docente na organização escolar’, 2014.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436096" y="5601870"/>
            <a:ext cx="324036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269875" algn="l"/>
              </a:tabLst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Fonte: Gerência de alunos da Diretoria de Extensão. Disponível em: http://gerencia.cecierj.edu.br/ Acesso: mar/2014.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42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/>
          <p:nvPr/>
        </p:nvPicPr>
        <p:blipFill>
          <a:blip r:embed="rId2" cstate="print"/>
          <a:srcRect l="14627" t="13817" r="16119" b="58687"/>
          <a:stretch>
            <a:fillRect/>
          </a:stretch>
        </p:blipFill>
        <p:spPr bwMode="auto">
          <a:xfrm>
            <a:off x="0" y="0"/>
            <a:ext cx="91440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/>
          <p:nvPr/>
        </p:nvPicPr>
        <p:blipFill>
          <a:blip r:embed="rId3" cstate="print"/>
          <a:srcRect l="15873" t="10345" r="20811" b="12539"/>
          <a:stretch>
            <a:fillRect/>
          </a:stretch>
        </p:blipFill>
        <p:spPr bwMode="auto">
          <a:xfrm>
            <a:off x="1331640" y="2014872"/>
            <a:ext cx="6768752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337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774254" y="332656"/>
            <a:ext cx="300565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CURSO:  diário de bordo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Imagem 15"/>
          <p:cNvPicPr/>
          <p:nvPr/>
        </p:nvPicPr>
        <p:blipFill>
          <a:blip r:embed="rId2" cstate="print"/>
          <a:srcRect l="15873" t="10345" r="20811" b="12539"/>
          <a:stretch>
            <a:fillRect/>
          </a:stretch>
        </p:blipFill>
        <p:spPr bwMode="auto">
          <a:xfrm>
            <a:off x="179512" y="1484784"/>
            <a:ext cx="43924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17"/>
          <p:cNvPicPr/>
          <p:nvPr/>
        </p:nvPicPr>
        <p:blipFill>
          <a:blip r:embed="rId3" cstate="print"/>
          <a:srcRect l="15873" t="14420" r="46208" b="31073"/>
          <a:stretch>
            <a:fillRect/>
          </a:stretch>
        </p:blipFill>
        <p:spPr bwMode="auto">
          <a:xfrm>
            <a:off x="5292080" y="908720"/>
            <a:ext cx="204787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/>
          <p:cNvPicPr/>
          <p:nvPr/>
        </p:nvPicPr>
        <p:blipFill>
          <a:blip r:embed="rId4" cstate="print"/>
          <a:srcRect l="15520" t="11912" r="19753" b="42320"/>
          <a:stretch>
            <a:fillRect/>
          </a:stretch>
        </p:blipFill>
        <p:spPr bwMode="auto">
          <a:xfrm>
            <a:off x="5292080" y="2780928"/>
            <a:ext cx="34956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/>
          <p:nvPr/>
        </p:nvSpPr>
        <p:spPr>
          <a:xfrm>
            <a:off x="6444208" y="3068960"/>
            <a:ext cx="241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cap="small" dirty="0" smtClean="0"/>
              <a:t>Listar  os principais  problemas</a:t>
            </a:r>
            <a:endParaRPr lang="pt-BR" sz="1600" cap="small" dirty="0"/>
          </a:p>
        </p:txBody>
      </p:sp>
      <p:pic>
        <p:nvPicPr>
          <p:cNvPr id="26" name="Imagem 25"/>
          <p:cNvPicPr/>
          <p:nvPr/>
        </p:nvPicPr>
        <p:blipFill>
          <a:blip r:embed="rId5" cstate="print"/>
          <a:srcRect l="18871" t="11285" r="9171" b="30721"/>
          <a:stretch>
            <a:fillRect/>
          </a:stretch>
        </p:blipFill>
        <p:spPr bwMode="auto">
          <a:xfrm>
            <a:off x="5222304" y="4437112"/>
            <a:ext cx="38862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 rot="16200000">
            <a:off x="4149826" y="333173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+mj-lt"/>
              </a:rPr>
              <a:t>Primeira atividade</a:t>
            </a:r>
            <a:endParaRPr lang="pt-BR" sz="1600" b="1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 rot="16200000">
            <a:off x="4298777" y="1526596"/>
            <a:ext cx="1430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+mj-lt"/>
              </a:rPr>
              <a:t>Acolhimento</a:t>
            </a:r>
            <a:endParaRPr lang="pt-BR" sz="1600" b="1" dirty="0"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 rot="16200000">
            <a:off x="4118330" y="5124077"/>
            <a:ext cx="1791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+mn-lt"/>
              </a:rPr>
              <a:t>Segunda atividade</a:t>
            </a:r>
            <a:endParaRPr lang="pt-BR" sz="16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37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774254" y="332656"/>
            <a:ext cx="300565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CURSO:  diário de bordo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Imagem 15"/>
          <p:cNvPicPr/>
          <p:nvPr/>
        </p:nvPicPr>
        <p:blipFill>
          <a:blip r:embed="rId2" cstate="print"/>
          <a:srcRect l="15873" t="10345" r="20811" b="12539"/>
          <a:stretch>
            <a:fillRect/>
          </a:stretch>
        </p:blipFill>
        <p:spPr bwMode="auto">
          <a:xfrm>
            <a:off x="179512" y="1484784"/>
            <a:ext cx="43924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 rot="16200000">
            <a:off x="4041813" y="4375847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+mj-lt"/>
              </a:rPr>
              <a:t>Quarta atividade</a:t>
            </a:r>
            <a:endParaRPr lang="pt-BR" sz="1600" b="1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 rot="16200000">
            <a:off x="4121807" y="192757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+mj-lt"/>
              </a:rPr>
              <a:t>Terceira  atividade</a:t>
            </a:r>
            <a:endParaRPr lang="pt-BR" sz="1600" b="1" dirty="0">
              <a:latin typeface="+mj-lt"/>
            </a:endParaRPr>
          </a:p>
        </p:txBody>
      </p:sp>
      <p:pic>
        <p:nvPicPr>
          <p:cNvPr id="11" name="Imagem 10"/>
          <p:cNvPicPr/>
          <p:nvPr/>
        </p:nvPicPr>
        <p:blipFill>
          <a:blip r:embed="rId3" cstate="print"/>
          <a:srcRect l="18448" t="13282" r="21010" b="15104"/>
          <a:stretch>
            <a:fillRect/>
          </a:stretch>
        </p:blipFill>
        <p:spPr bwMode="auto">
          <a:xfrm>
            <a:off x="5220072" y="980728"/>
            <a:ext cx="33843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/>
          <p:nvPr/>
        </p:nvPicPr>
        <p:blipFill>
          <a:blip r:embed="rId4" cstate="print"/>
          <a:srcRect l="17989" t="12539" r="20811" b="12853"/>
          <a:stretch>
            <a:fillRect/>
          </a:stretch>
        </p:blipFill>
        <p:spPr bwMode="auto">
          <a:xfrm>
            <a:off x="5220072" y="3645024"/>
            <a:ext cx="33843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337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774254" y="332656"/>
            <a:ext cx="300565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CURSO:  diário de bordo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Imagem 1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5873" t="10345" r="20811" b="12539"/>
          <a:stretch>
            <a:fillRect/>
          </a:stretch>
        </p:blipFill>
        <p:spPr bwMode="auto">
          <a:xfrm>
            <a:off x="179512" y="1484784"/>
            <a:ext cx="43924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 rot="16200000">
            <a:off x="4041813" y="4375847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+mj-lt"/>
              </a:rPr>
              <a:t>Quarta atividade</a:t>
            </a:r>
            <a:endParaRPr lang="pt-BR" sz="1600" b="1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 rot="16200000">
            <a:off x="4121807" y="1927575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+mj-lt"/>
              </a:rPr>
              <a:t>Terceira  atividade</a:t>
            </a:r>
            <a:endParaRPr lang="pt-BR" sz="1600" b="1" dirty="0">
              <a:latin typeface="+mj-lt"/>
            </a:endParaRPr>
          </a:p>
        </p:txBody>
      </p:sp>
      <p:pic>
        <p:nvPicPr>
          <p:cNvPr id="11" name="Imagem 10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8448" t="13282" r="21010" b="15104"/>
          <a:stretch>
            <a:fillRect/>
          </a:stretch>
        </p:blipFill>
        <p:spPr bwMode="auto">
          <a:xfrm>
            <a:off x="5220072" y="980728"/>
            <a:ext cx="33843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/>
          <p:nvPr/>
        </p:nvPicPr>
        <p:blipFill>
          <a:blip r:embed="rId4" cstate="print"/>
          <a:srcRect l="17989" t="12539" r="20811" b="12853"/>
          <a:stretch>
            <a:fillRect/>
          </a:stretch>
        </p:blipFill>
        <p:spPr bwMode="auto">
          <a:xfrm>
            <a:off x="5220072" y="3645024"/>
            <a:ext cx="33843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/>
          <p:nvPr/>
        </p:nvPicPr>
        <p:blipFill>
          <a:blip r:embed="rId5" cstate="print"/>
          <a:srcRect l="15873" t="20690" r="20988" b="8150"/>
          <a:stretch>
            <a:fillRect/>
          </a:stretch>
        </p:blipFill>
        <p:spPr bwMode="auto">
          <a:xfrm>
            <a:off x="163032" y="1412776"/>
            <a:ext cx="44290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0" y="5373217"/>
            <a:ext cx="471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+mn-lt"/>
              </a:rPr>
              <a:t>Quarta Atividade - Parte do protocolo de diagnóstico</a:t>
            </a:r>
            <a:endParaRPr lang="pt-BR" sz="14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37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b="1" dirty="0" smtClean="0">
                <a:latin typeface="+mn-lt"/>
              </a:rPr>
              <a:t>Identificação do problema</a:t>
            </a:r>
            <a:endParaRPr lang="pt-BR" sz="2000" b="1" dirty="0">
              <a:latin typeface="+mn-lt"/>
            </a:endParaRPr>
          </a:p>
        </p:txBody>
      </p:sp>
      <p:graphicFrame>
        <p:nvGraphicFramePr>
          <p:cNvPr id="10" name="Diagrama 9"/>
          <p:cNvGraphicFramePr/>
          <p:nvPr/>
        </p:nvGraphicFramePr>
        <p:xfrm>
          <a:off x="5436096" y="1124744"/>
          <a:ext cx="345638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m 10" descr="dual dia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700808"/>
            <a:ext cx="4896544" cy="3155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10541</TotalTime>
  <Words>1847</Words>
  <Application>Microsoft Office PowerPoint</Application>
  <PresentationFormat>Apresentação na tela (4:3)</PresentationFormat>
  <Paragraphs>167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30</vt:i4>
      </vt:variant>
    </vt:vector>
  </HeadingPairs>
  <TitlesOfParts>
    <vt:vector size="32" baseType="lpstr">
      <vt:lpstr>Tema do Office</vt:lpstr>
      <vt:lpstr>Personalizar design</vt:lpstr>
      <vt:lpstr>ATITUDES INTERPESSOAIS NO ÂMBITO ESCOLAR:  apontamentos de uma experiência de formação  continuada para professores em EaD</vt:lpstr>
      <vt:lpstr>Slide 2</vt:lpstr>
      <vt:lpstr>Slide 3</vt:lpstr>
      <vt:lpstr>Slide 4</vt:lpstr>
      <vt:lpstr>Slide 5</vt:lpstr>
      <vt:lpstr>Slide 6</vt:lpstr>
      <vt:lpstr>Slide 7</vt:lpstr>
      <vt:lpstr>Slide 8</vt:lpstr>
      <vt:lpstr>Identificação do problema</vt:lpstr>
      <vt:lpstr>Slide 10</vt:lpstr>
      <vt:lpstr>NÃO É RARO ENCONTRARMOS NA MÍDIA....</vt:lpstr>
      <vt:lpstr>Slide 12</vt:lpstr>
      <vt:lpstr>Slide 13</vt:lpstr>
      <vt:lpstr>Slide 14</vt:lpstr>
      <vt:lpstr>Slide 15</vt:lpstr>
      <vt:lpstr>Slide 16</vt:lpstr>
      <vt:lpstr>MEDIAÇÃO DA TUTORIA</vt:lpstr>
      <vt:lpstr>MEDIAÇÃO DA TUTORIA</vt:lpstr>
      <vt:lpstr>MEDIAÇÃO DA TUTORIA</vt:lpstr>
      <vt:lpstr>MEDIAÇÃO DA TUTORIA</vt:lpstr>
      <vt:lpstr>MEDIAÇÃO DA TUTORIA</vt:lpstr>
      <vt:lpstr>CONSIDERAÇÕES FINAIS</vt:lpstr>
      <vt:lpstr>CONSIDERAÇÕES FINAIS</vt:lpstr>
      <vt:lpstr>CONSIDERAÇÕES FINAIS</vt:lpstr>
      <vt:lpstr>CONSIDERAÇÕES FINAIS</vt:lpstr>
      <vt:lpstr>CONSIDERAÇÕES FINAIS</vt:lpstr>
      <vt:lpstr>CONSIDERAÇÕES FINAIS</vt:lpstr>
      <vt:lpstr>CONCLUSÃO</vt:lpstr>
      <vt:lpstr>CONCLUSÃO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ENCONTROS E DESENCONTROS ENTRE CONCEITO E PRÁTICA DA ALIMENTAÇÃO SAUDÁVEL E O PAPEL DA ESCOLA NA EDUCAÇÃO ALIMENTAR</dc:title>
  <dc:creator>Flávia Dutra</dc:creator>
  <cp:lastModifiedBy>Luciano</cp:lastModifiedBy>
  <cp:revision>513</cp:revision>
  <dcterms:created xsi:type="dcterms:W3CDTF">2014-02-23T11:56:20Z</dcterms:created>
  <dcterms:modified xsi:type="dcterms:W3CDTF">2014-10-09T13:26:43Z</dcterms:modified>
</cp:coreProperties>
</file>