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4" r:id="rId4"/>
    <p:sldId id="268" r:id="rId5"/>
    <p:sldId id="265" r:id="rId6"/>
    <p:sldId id="267" r:id="rId7"/>
    <p:sldId id="269" r:id="rId8"/>
    <p:sldId id="270" r:id="rId9"/>
  </p:sldIdLst>
  <p:sldSz cx="9144000" cy="6858000" type="screen4x3"/>
  <p:notesSz cx="6858000" cy="9144000"/>
  <p:custDataLst>
    <p:tags r:id="rId11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C0D62-87BE-4F12-9D2B-352CAAFC17E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A078-D85E-4A4A-B9EE-DFE2116CB5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5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499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780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08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18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10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667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22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073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134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17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136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7304-36DE-4FF1-887D-D5A2BFCE93BA}" type="datetimeFigureOut">
              <a:rPr lang="pt-BR" smtClean="0"/>
              <a:pPr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9FB-8E80-4738-94BB-F9E147BEAE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161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997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82126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entágono 9"/>
          <p:cNvSpPr/>
          <p:nvPr/>
        </p:nvSpPr>
        <p:spPr>
          <a:xfrm>
            <a:off x="0" y="1556792"/>
            <a:ext cx="5868144" cy="1296144"/>
          </a:xfrm>
          <a:prstGeom prst="homePlate">
            <a:avLst>
              <a:gd name="adj" fmla="val 41836"/>
            </a:avLst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24328" y="81696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UMC </a:t>
            </a:r>
            <a:r>
              <a:rPr lang="pt-BR" sz="1400" dirty="0" err="1" smtClean="0">
                <a:solidFill>
                  <a:schemeClr val="bg1"/>
                </a:solidFill>
              </a:rPr>
              <a:t>EaD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4792" y="2196153"/>
            <a:ext cx="4294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pt-B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Material Didático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4353" y="1630541"/>
            <a:ext cx="631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Desafios na Produção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00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527033" y="3573016"/>
            <a:ext cx="4365447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Plano de Aula desenvolvido de acordo com a ementa da </a:t>
            </a:r>
            <a:r>
              <a:rPr lang="pt-BR" sz="1600" dirty="0" smtClean="0">
                <a:solidFill>
                  <a:schemeClr val="tx1"/>
                </a:solidFill>
              </a:rPr>
              <a:t>instituição;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Suporte da coordenação de </a:t>
            </a:r>
            <a:r>
              <a:rPr lang="pt-BR" sz="1600" dirty="0" smtClean="0">
                <a:solidFill>
                  <a:schemeClr val="tx1"/>
                </a:solidFill>
              </a:rPr>
              <a:t>curso;</a:t>
            </a:r>
          </a:p>
          <a:p>
            <a:pPr lvl="0" algn="just"/>
            <a:endParaRPr lang="pt-BR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Revisão para indicar os pontos em discordância no texto proposto.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27033" y="3222268"/>
            <a:ext cx="4365447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24328" y="81696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UMC </a:t>
            </a:r>
            <a:r>
              <a:rPr lang="pt-BR" sz="1400" dirty="0" err="1" smtClean="0">
                <a:solidFill>
                  <a:schemeClr val="bg1"/>
                </a:solidFill>
              </a:rPr>
              <a:t>EaD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0" y="1273160"/>
            <a:ext cx="2627784" cy="49965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905543" y="14127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Atuantes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3212976"/>
            <a:ext cx="4140460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3717032"/>
            <a:ext cx="4140460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Dificuldade de reconhecer a macro e a microestrutura do conteúdo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pt-BR" sz="16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Dificuldade em organizar as ideias do plano e seus objetivos.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3255367"/>
            <a:ext cx="165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bg1"/>
                </a:solidFill>
              </a:rPr>
              <a:t>Desafios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12160" y="3255367"/>
            <a:ext cx="272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bg1"/>
                </a:solidFill>
              </a:rPr>
              <a:t>Oportunidades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75856" y="3007984"/>
            <a:ext cx="2387697" cy="452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519260" y="3059668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Plano de Aula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87624" y="218511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Coordenador de </a:t>
            </a:r>
            <a:r>
              <a:rPr lang="pt-BR" sz="1400" dirty="0" smtClean="0"/>
              <a:t>Curso    </a:t>
            </a:r>
            <a:r>
              <a:rPr lang="pt-BR" sz="1400" dirty="0"/>
              <a:t>-    Professor </a:t>
            </a:r>
            <a:r>
              <a:rPr lang="pt-BR" sz="1400" dirty="0" err="1" smtClean="0"/>
              <a:t>Conteudista</a:t>
            </a:r>
            <a:r>
              <a:rPr lang="pt-BR" sz="1400" dirty="0" smtClean="0"/>
              <a:t>    </a:t>
            </a:r>
            <a:r>
              <a:rPr lang="pt-BR" sz="1400" dirty="0"/>
              <a:t>-   Designer Instrucional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3255596" y="1891122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0773" y="2569591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5631860" y="1819114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029" y="2564904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755576" y="1345123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Análise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59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527033" y="3573016"/>
            <a:ext cx="4365447" cy="316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tx1"/>
              </a:solidFill>
            </a:endParaRPr>
          </a:p>
          <a:p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27033" y="3068960"/>
            <a:ext cx="4365447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24328" y="81696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UMC </a:t>
            </a:r>
            <a:r>
              <a:rPr lang="pt-BR" sz="1400" dirty="0" err="1" smtClean="0">
                <a:solidFill>
                  <a:schemeClr val="bg1"/>
                </a:solidFill>
              </a:rPr>
              <a:t>EaD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2185119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Professor </a:t>
            </a:r>
            <a:r>
              <a:rPr lang="pt-BR" sz="1400" dirty="0" err="1" smtClean="0"/>
              <a:t>Conteudista</a:t>
            </a:r>
            <a:r>
              <a:rPr lang="pt-BR" sz="1400" dirty="0" smtClean="0"/>
              <a:t>    -    Designer Instrucional   -   Revisor de texto</a:t>
            </a:r>
          </a:p>
        </p:txBody>
      </p:sp>
      <p:sp>
        <p:nvSpPr>
          <p:cNvPr id="9" name="Pentágono 8"/>
          <p:cNvSpPr/>
          <p:nvPr/>
        </p:nvSpPr>
        <p:spPr>
          <a:xfrm>
            <a:off x="0" y="1273160"/>
            <a:ext cx="2627784" cy="49965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340768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Desenvolvimento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05543" y="14127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Atuantes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3068960"/>
            <a:ext cx="4140460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3573016"/>
            <a:ext cx="4140460" cy="316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3111351"/>
            <a:ext cx="165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bg1"/>
                </a:solidFill>
              </a:rPr>
              <a:t>Desafios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3216667" y="1854363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8765" y="2492896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5415836" y="1891122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997" y="2492896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012160" y="3111351"/>
            <a:ext cx="272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bg1"/>
                </a:solidFill>
              </a:rPr>
              <a:t>Oportunidades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275856" y="2852936"/>
            <a:ext cx="2387697" cy="452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419872" y="2904620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Conteúdo Bruto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35730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Dificuldade de colocar em prática o poder de síntese;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4149080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Falta de habilidade com relação à prática da linguagem dialógica, técnica e jargão profissional;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5004465"/>
            <a:ext cx="4317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Conhecimento técnico sim, mas pouco conhecimento pedagógico;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5580529"/>
            <a:ext cx="4173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Atualização e atividade de exercícios no padrão ENADE;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1520" y="6156593"/>
            <a:ext cx="3993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Cumprimento de agenda de envio de material.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499992" y="4356393"/>
            <a:ext cx="4239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Treinamento sobre como escrever de forma dialógica e estimulante ao aluno;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536504" y="4948426"/>
            <a:ext cx="43559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Revisão Técnica e textual para verificar se a linguagem e os termos estão coerentes com o objetivo do material;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499992" y="575532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Treinamento sobre como adaptar as questões no padrão ENADE;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4499992" y="6361583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Planejamento antecipado de cronograma.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4499992" y="3573016"/>
            <a:ext cx="43924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Capacitação e manual de como escrever de forma sintetizada, clara e objetiva;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8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24328" y="81696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UMC </a:t>
            </a:r>
            <a:r>
              <a:rPr lang="pt-BR" sz="1400" dirty="0" err="1" smtClean="0">
                <a:solidFill>
                  <a:schemeClr val="bg1"/>
                </a:solidFill>
              </a:rPr>
              <a:t>EaD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211311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Professor </a:t>
            </a:r>
            <a:r>
              <a:rPr lang="pt-BR" sz="1400" dirty="0" err="1" smtClean="0"/>
              <a:t>Conteudista</a:t>
            </a:r>
            <a:r>
              <a:rPr lang="pt-BR" sz="1400" dirty="0" smtClean="0"/>
              <a:t>    -    Designer Instrucional      -     Designer</a:t>
            </a:r>
          </a:p>
        </p:txBody>
      </p:sp>
      <p:sp>
        <p:nvSpPr>
          <p:cNvPr id="9" name="Pentágono 8"/>
          <p:cNvSpPr/>
          <p:nvPr/>
        </p:nvSpPr>
        <p:spPr>
          <a:xfrm>
            <a:off x="0" y="1273160"/>
            <a:ext cx="2627784" cy="49965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1933" y="134076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Design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05543" y="14127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Atuantes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3068960"/>
            <a:ext cx="4140460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3573016"/>
            <a:ext cx="4140460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Falta de experiência e amadurecimento vivenciada no Ensino </a:t>
            </a:r>
            <a:r>
              <a:rPr lang="pt-BR" sz="1600" dirty="0" smtClean="0">
                <a:solidFill>
                  <a:schemeClr val="tx1"/>
                </a:solidFill>
              </a:rPr>
              <a:t>Presencial;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Utilização de linguagem muito formal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Dificuldade em frente as </a:t>
            </a:r>
            <a:r>
              <a:rPr lang="pt-BR" sz="1600" dirty="0" smtClean="0">
                <a:solidFill>
                  <a:schemeClr val="tx1"/>
                </a:solidFill>
              </a:rPr>
              <a:t>câmeras.</a:t>
            </a:r>
            <a:endParaRPr lang="pt-BR" sz="1600" dirty="0">
              <a:solidFill>
                <a:schemeClr val="tx1"/>
              </a:solidFill>
            </a:endParaRP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4130" y="3110813"/>
            <a:ext cx="165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Desafios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27033" y="3068960"/>
            <a:ext cx="4365447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27033" y="3573016"/>
            <a:ext cx="4365447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Treinamento e Manual sobre técnicas de </a:t>
            </a:r>
            <a:r>
              <a:rPr lang="pt-BR" sz="1600" dirty="0" err="1">
                <a:solidFill>
                  <a:schemeClr val="tx1"/>
                </a:solidFill>
              </a:rPr>
              <a:t>EaD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Adequação da aula presencial para o vídeo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Treinamento sobre como se portar e ficar á vontade diante as câmeras assim como na aula presencial.</a:t>
            </a:r>
          </a:p>
          <a:p>
            <a:pPr algn="just"/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97168" y="3111351"/>
            <a:ext cx="272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Oportunidades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3576707" y="1819114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2485947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908517" y="2904619"/>
            <a:ext cx="3150221" cy="452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908517" y="2956303"/>
            <a:ext cx="3150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Gravação de Web Aula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5736947" y="1763130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2468337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26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24328" y="81696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UMC </a:t>
            </a:r>
            <a:r>
              <a:rPr lang="pt-BR" sz="1400" dirty="0" err="1" smtClean="0">
                <a:solidFill>
                  <a:schemeClr val="bg1"/>
                </a:solidFill>
              </a:rPr>
              <a:t>EaD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Pentágono 8"/>
          <p:cNvSpPr/>
          <p:nvPr/>
        </p:nvSpPr>
        <p:spPr>
          <a:xfrm>
            <a:off x="0" y="1273160"/>
            <a:ext cx="2627784" cy="499656"/>
          </a:xfrm>
          <a:prstGeom prst="homePlate">
            <a:avLst>
              <a:gd name="adj" fmla="val 0"/>
            </a:avLst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1933" y="134076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Design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05543" y="141277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Atuantes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3068960"/>
            <a:ext cx="4140460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1520" y="3573016"/>
            <a:ext cx="4140460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Dificuldade de conhecimento Tecnológico;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Pouca </a:t>
            </a:r>
            <a:r>
              <a:rPr lang="pt-BR" sz="1600" dirty="0">
                <a:solidFill>
                  <a:schemeClr val="tx1"/>
                </a:solidFill>
              </a:rPr>
              <a:t>vivência com inserção de recursos gráficos que dialoguem com o assunto </a:t>
            </a:r>
            <a:r>
              <a:rPr lang="pt-BR" sz="1600" dirty="0" smtClean="0">
                <a:solidFill>
                  <a:schemeClr val="tx1"/>
                </a:solidFill>
              </a:rPr>
              <a:t>abordado;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Dificuldade para coletar elementos visuais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Dificuldade em empregar elementos periféricos.</a:t>
            </a: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4130" y="3110813"/>
            <a:ext cx="165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Desafios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27033" y="3068960"/>
            <a:ext cx="4365447" cy="4947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27033" y="3573016"/>
            <a:ext cx="4365447" cy="3096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Capacitação e Manual sobre a inserção de elementos gráficos que enriqueçam o material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Banco de imagens próprio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Padrões e Máscaras para facilitar a inserção de </a:t>
            </a:r>
            <a:r>
              <a:rPr lang="pt-BR" sz="1600" dirty="0" smtClean="0">
                <a:solidFill>
                  <a:schemeClr val="tx1"/>
                </a:solidFill>
              </a:rPr>
              <a:t>elementos</a:t>
            </a:r>
            <a:r>
              <a:rPr lang="pt-BR" sz="1600" dirty="0">
                <a:solidFill>
                  <a:schemeClr val="tx1"/>
                </a:solidFill>
              </a:rPr>
              <a:t>;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</a:rPr>
              <a:t>Manual de elementos periféricos com exemplos para seguir durante o desenvolvimento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97168" y="3111351"/>
            <a:ext cx="272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Oportunidades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908517" y="2904619"/>
            <a:ext cx="3150221" cy="452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039966" y="2956303"/>
            <a:ext cx="288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Produção do Material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99592" y="211311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Professor </a:t>
            </a:r>
            <a:r>
              <a:rPr lang="pt-BR" sz="1400" dirty="0" err="1" smtClean="0"/>
              <a:t>Conteudista</a:t>
            </a:r>
            <a:r>
              <a:rPr lang="pt-BR" sz="1400" dirty="0" smtClean="0"/>
              <a:t>    -    Designer Instrucional      -     Designer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3576707" y="1819114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2485947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6538">
            <a:off x="5736947" y="1763130"/>
            <a:ext cx="943545" cy="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2468337"/>
            <a:ext cx="919139" cy="28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88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0"/>
            <a:ext cx="756084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1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407707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jacquelinelameza@umc.br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80657"/>
            <a:ext cx="2895238" cy="158095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79712" y="4941168"/>
            <a:ext cx="54396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Universidade de Mogi das Cruzes</a:t>
            </a:r>
          </a:p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smtClean="0"/>
              <a:t>Av</a:t>
            </a:r>
            <a:r>
              <a:rPr lang="pt-BR" sz="1600" dirty="0"/>
              <a:t>. Dr. Cândido Xavier de Almeida e Souza, 200</a:t>
            </a:r>
            <a:br>
              <a:rPr lang="pt-BR" sz="1600" dirty="0"/>
            </a:br>
            <a:r>
              <a:rPr lang="pt-BR" sz="1600" dirty="0"/>
              <a:t>Mogi das Cruzes - SP - </a:t>
            </a:r>
            <a:r>
              <a:rPr lang="pt-BR" sz="1600" dirty="0" smtClean="0"/>
              <a:t>CEP: </a:t>
            </a:r>
            <a:r>
              <a:rPr lang="pt-BR" sz="1600" dirty="0"/>
              <a:t>08780-911</a:t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236296" y="602298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Educação a Distância</a:t>
            </a:r>
            <a:endParaRPr lang="pt-B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8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DRIAN~1\AppData\Local\Temp\articulate\presenter\imgtemp\OCvmorR1_arquivos\slide0001_image001.png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378</Words>
  <Application>Microsoft Office PowerPoint</Application>
  <PresentationFormat>Apresentação na tela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 Severino da Silva</dc:creator>
  <cp:lastModifiedBy>Jacqueline</cp:lastModifiedBy>
  <cp:revision>22</cp:revision>
  <dcterms:created xsi:type="dcterms:W3CDTF">2014-07-11T15:18:16Z</dcterms:created>
  <dcterms:modified xsi:type="dcterms:W3CDTF">2014-10-07T16:04:12Z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608AE927-D10F-48B0-9DE6-78FCCD4F205F</vt:lpwstr>
  </property>
  <property fmtid="{D5CDD505-2E9C-101B-9397-08002B2CF9AE}" pid="3" name="ArticulatePath">
    <vt:lpwstr>Apresentação1</vt:lpwstr>
  </property>
</Properties>
</file>