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8"/>
  </p:notesMasterIdLst>
  <p:sldIdLst>
    <p:sldId id="318" r:id="rId2"/>
    <p:sldId id="328" r:id="rId3"/>
    <p:sldId id="320" r:id="rId4"/>
    <p:sldId id="330" r:id="rId5"/>
    <p:sldId id="333" r:id="rId6"/>
    <p:sldId id="329" r:id="rId7"/>
    <p:sldId id="324" r:id="rId8"/>
    <p:sldId id="325" r:id="rId9"/>
    <p:sldId id="326" r:id="rId10"/>
    <p:sldId id="322" r:id="rId11"/>
    <p:sldId id="339" r:id="rId12"/>
    <p:sldId id="271" r:id="rId13"/>
    <p:sldId id="274" r:id="rId14"/>
    <p:sldId id="334" r:id="rId15"/>
    <p:sldId id="335" r:id="rId16"/>
    <p:sldId id="336" r:id="rId17"/>
    <p:sldId id="337" r:id="rId18"/>
    <p:sldId id="298" r:id="rId19"/>
    <p:sldId id="294" r:id="rId20"/>
    <p:sldId id="295" r:id="rId21"/>
    <p:sldId id="303" r:id="rId22"/>
    <p:sldId id="301" r:id="rId23"/>
    <p:sldId id="300" r:id="rId24"/>
    <p:sldId id="306" r:id="rId25"/>
    <p:sldId id="310" r:id="rId26"/>
    <p:sldId id="305" r:id="rId27"/>
    <p:sldId id="313" r:id="rId28"/>
    <p:sldId id="341" r:id="rId29"/>
    <p:sldId id="342" r:id="rId30"/>
    <p:sldId id="309" r:id="rId31"/>
    <p:sldId id="343" r:id="rId32"/>
    <p:sldId id="340" r:id="rId33"/>
    <p:sldId id="346" r:id="rId34"/>
    <p:sldId id="345" r:id="rId35"/>
    <p:sldId id="348" r:id="rId36"/>
    <p:sldId id="347" r:id="rId3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1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6AFED-AA80-4DE0-8AD1-708DEB5A8558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F1623-2FC3-410E-8494-8A0CE5C960C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462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18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76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052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9539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65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78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550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865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27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116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974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4D6C4-54BE-4B34-8278-540EB37BE0A3}" type="datetimeFigureOut">
              <a:rPr lang="pt-BR" smtClean="0"/>
              <a:pPr/>
              <a:t>08/10/2014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29ED-FF93-4A4B-A013-B0C1E3FD30F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74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openxmlformats.org/officeDocument/2006/relationships/image" Target="../media/image18.jpeg"/><Relationship Id="rId9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02378"/>
            <a:ext cx="4248472" cy="2534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37844" y="19209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20" y="278796"/>
            <a:ext cx="1233300" cy="1020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4958" y="1368048"/>
            <a:ext cx="7886700" cy="504056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LEI 11.645/2008</a:t>
            </a:r>
            <a: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2800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pt-BR" sz="2800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734574"/>
            <a:ext cx="8047806" cy="4862777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BR" dirty="0" smtClean="0"/>
              <a:t>  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Art. 1º  O art. 26-A da Lei no 9.394, de 20 de dezembro de 1996, passa a vigorar com a seguinte redação:</a:t>
            </a: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“Art. 26-A.  Nos estabelecimentos de ensino fundamental e de ensino médio, públicos e privados, torna-se obrigatório o estudo da história e cultura afro-brasileira e indígena.</a:t>
            </a: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§ 1o  O conteúdo programático a que se refere este artigo incluirá diversos aspectos da história e da cultura que caracterizam a formação da população brasileira, a partir desses dois grupos étnicos, tais como o estudo da história da África e dos africanos, a luta dos negros e dos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povos indígenas no Brasil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a cultura negra e indígena brasileira e o negro e o índio na formação da sociedade nacional, resgatando as suas contribuições nas áreas social, econômica e política, pertinentes à história do Brasil.</a:t>
            </a:r>
          </a:p>
          <a:p>
            <a:pPr algn="just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§ 2o  Os conteúdos referentes à história e cultura afro-brasileira e dos povos indígenas brasileiros serão ministrados no âmbito de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 o currículo escolar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em especial nas áreas de educação artística e de literatura e história brasileiras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.” </a:t>
            </a:r>
          </a:p>
          <a:p>
            <a:pPr algn="just"/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0973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06" y="135849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105010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52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36304" cy="1632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91880" y="5127066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Magali Resende de Oliveira – Centro Interescolar Estadual de Línguas</a:t>
            </a:r>
          </a:p>
          <a:p>
            <a:pPr algn="ctr"/>
            <a:r>
              <a:rPr lang="pt-BR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magali.resende@educacao.mg.gov.br</a:t>
            </a:r>
          </a:p>
        </p:txBody>
      </p:sp>
    </p:spTree>
    <p:extLst>
      <p:ext uri="{BB962C8B-B14F-4D97-AF65-F5344CB8AC3E}">
        <p14:creationId xmlns:p14="http://schemas.microsoft.com/office/powerpoint/2010/main" val="108184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899592" y="1340768"/>
            <a:ext cx="67687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3600" dirty="0" smtClean="0">
              <a:solidFill>
                <a:srgbClr val="0070C0"/>
              </a:solidFill>
              <a:latin typeface="+mj-lt"/>
              <a:ea typeface="Calibri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</a:pPr>
            <a:r>
              <a:rPr lang="pt-BR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Como </a:t>
            </a:r>
            <a:r>
              <a:rPr lang="pt-BR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tornar real o trabalho de uma </a:t>
            </a:r>
            <a:r>
              <a:rPr lang="pt-BR" sz="2400" dirty="0" smtClean="0">
                <a:solidFill>
                  <a:srgbClr val="C0000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educação intercultural</a:t>
            </a:r>
            <a:r>
              <a:rPr lang="pt-BR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nos estabelecimentos de </a:t>
            </a:r>
            <a:r>
              <a:rPr lang="pt-BR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ensino, </a:t>
            </a:r>
            <a:r>
              <a:rPr lang="pt-BR" sz="24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na medida em que a formação inicial dos professores não contempla o ensino dessas temáticas?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560" y="1844824"/>
            <a:ext cx="74168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 ações de formação continuada que configuram-se como importante estratégia de construção de uma perspectiva intercultural da educação na qual a temática étnica é abordada numa visão crítica e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problematizadora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115616" y="2060848"/>
            <a:ext cx="6768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proposta de formação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desenvolvida busca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ampliar a compreensão da educação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intercultural,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base em um repertório conceitual e teórico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mas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 foco no trabalho coletivo/colaborativo. </a:t>
            </a:r>
          </a:p>
        </p:txBody>
      </p:sp>
    </p:spTree>
    <p:extLst>
      <p:ext uri="{BB962C8B-B14F-4D97-AF65-F5344CB8AC3E}">
        <p14:creationId xmlns:p14="http://schemas.microsoft.com/office/powerpoint/2010/main" val="30436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1286462" y="1700808"/>
            <a:ext cx="66233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Por isso, não se trata de oferecer um curso de “capacitação” sobre as culturas e história dos povos indígenas, mas de realizar um </a:t>
            </a:r>
            <a:r>
              <a:rPr lang="pt-BR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 de formação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pautado nos pressupostos teóricos e metodológicos da aprendizagem vivencial.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06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971600" y="2348880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Segundo Freire,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não há palavra verdadeira que não seja práxis, ou seja, se a palavra não tiver a dimensão de ação, ela se torna puro verbalismo.</a:t>
            </a:r>
            <a:endParaRPr lang="pt-BR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15344" y="2060848"/>
            <a:ext cx="7632848" cy="2932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Nessa perspectiva, o curso está em andamento e já evidencia a potencialidade da ação educativa como estratégia privilegiada de ampliação de conhecimentos a respeito das culturas e história dos povos indígenas.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90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612685_834873626536935_76633621312225004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4386983" cy="499335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4932040" y="2534485"/>
            <a:ext cx="3816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Recontando algumas lendas indígenas:</a:t>
            </a:r>
          </a:p>
          <a:p>
            <a:pPr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“Cataratas do Amor”:                                história retextualizada dentro da compreensão das crianças; após  leitura técnica, a releitura dos alunos.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994103" y="1465333"/>
            <a:ext cx="38335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solidFill>
                  <a:srgbClr val="C00000"/>
                </a:solidFill>
              </a:rPr>
              <a:t>Na sala de aula:</a:t>
            </a:r>
            <a:endParaRPr lang="pt-BR" sz="3600" dirty="0">
              <a:solidFill>
                <a:srgbClr val="C0000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5576" y="1720007"/>
            <a:ext cx="7601248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Índios  são descendentes dos povos que habitavam o continente americano quando o mesmo foi invadido,é parte das nossas raízes e princípio da nossa história,não são pessoas sem roupas consideradas selvagem e sem cultura, eles são muito sábios tem amor por Deus,pela terra e pela natureza agem como verdadeiros mordomos cuidando com carinho do que lhes foi confiado. Eles eram os donos da terra antes da invasão e sofreram massacre na luta por sua terra; perderam muitos dos seus irmãos,tiveram suas mulheres violentadas, sua cultura invadida,seu espaço ocupado suas árvores derrubadas e roubadas seu ouro levado, ser índio é ser guerreiro valente.</a:t>
            </a:r>
            <a:endParaRPr lang="pt-BR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886700" cy="608630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C00000"/>
                </a:solidFill>
              </a:rPr>
              <a:t>Escrita colaborativa:</a:t>
            </a:r>
            <a:endParaRPr lang="pt-BR" b="1" dirty="0">
              <a:solidFill>
                <a:srgbClr val="C00000"/>
              </a:solidFill>
            </a:endParaRPr>
          </a:p>
        </p:txBody>
      </p:sp>
      <p:pic>
        <p:nvPicPr>
          <p:cNvPr id="4" name="Imagem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25" y="0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36304" cy="1632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91880" y="5127066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Profª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Drª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Neide Borges Pedrosa - UFTM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neibpedrosa@gmail.com</a:t>
            </a:r>
          </a:p>
        </p:txBody>
      </p:sp>
    </p:spTree>
    <p:extLst>
      <p:ext uri="{BB962C8B-B14F-4D97-AF65-F5344CB8AC3E}">
        <p14:creationId xmlns:p14="http://schemas.microsoft.com/office/powerpoint/2010/main" val="49200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9692" y="1621440"/>
            <a:ext cx="5688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Ambientalistas que buscam a preservação para o bem de todos.</a:t>
            </a:r>
            <a:endParaRPr lang="pt-B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spaço Reservado para Conteúdo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192" y="3068960"/>
            <a:ext cx="3863776" cy="3287405"/>
          </a:xfrm>
          <a:prstGeom prst="rect">
            <a:avLst/>
          </a:prstGeom>
        </p:spPr>
      </p:pic>
      <p:pic>
        <p:nvPicPr>
          <p:cNvPr id="4" name="Imagem 3" descr="533414_175821615904976_306985421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068961"/>
            <a:ext cx="3814700" cy="3287404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43" y="159637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60648"/>
            <a:ext cx="7886700" cy="1152129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4" name="Espaço Reservado para Conteúdo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147516"/>
            <a:ext cx="6575051" cy="4377231"/>
          </a:xfrm>
        </p:spPr>
      </p:pic>
      <p:sp>
        <p:nvSpPr>
          <p:cNvPr id="5" name="Retângulo 4"/>
          <p:cNvSpPr/>
          <p:nvPr/>
        </p:nvSpPr>
        <p:spPr>
          <a:xfrm>
            <a:off x="830710" y="119192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 seminário:</a:t>
            </a:r>
            <a:b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Cataratas do amor.</a:t>
            </a: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043" y="159637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 descr="15401_837373852953579_896486417332518785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278" y="1789503"/>
            <a:ext cx="2285823" cy="2092536"/>
          </a:xfrm>
          <a:prstGeom prst="rect">
            <a:avLst/>
          </a:prstGeom>
        </p:spPr>
      </p:pic>
      <p:pic>
        <p:nvPicPr>
          <p:cNvPr id="3" name="Imagem 2" descr="10450177_837395829618048_880737134038846693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3" y="1761373"/>
            <a:ext cx="2291715" cy="2182187"/>
          </a:xfrm>
          <a:prstGeom prst="rect">
            <a:avLst/>
          </a:prstGeom>
        </p:spPr>
      </p:pic>
      <p:pic>
        <p:nvPicPr>
          <p:cNvPr id="4" name="Imagem 3" descr="10615376_837373732953591_7191345340932831345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67340" y="1761374"/>
            <a:ext cx="2420192" cy="2120666"/>
          </a:xfrm>
          <a:prstGeom prst="rect">
            <a:avLst/>
          </a:prstGeom>
        </p:spPr>
      </p:pic>
      <p:pic>
        <p:nvPicPr>
          <p:cNvPr id="5" name="Imagem 4" descr="10356026_832169813473983_1226712570465278786_n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7997" y="4125639"/>
            <a:ext cx="2208484" cy="2208484"/>
          </a:xfrm>
          <a:prstGeom prst="rect">
            <a:avLst/>
          </a:prstGeom>
        </p:spPr>
      </p:pic>
      <p:pic>
        <p:nvPicPr>
          <p:cNvPr id="6" name="Imagem 5" descr="10353713_837396402951324_8475847763547558523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4070986"/>
            <a:ext cx="2291715" cy="2291715"/>
          </a:xfrm>
          <a:prstGeom prst="rect">
            <a:avLst/>
          </a:prstGeom>
        </p:spPr>
      </p:pic>
      <p:pic>
        <p:nvPicPr>
          <p:cNvPr id="7" name="Imagem 6" descr="10428426_837396176284680_6853237852793746043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5962" y="4125639"/>
            <a:ext cx="2365997" cy="2299418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68871" y="1154026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Lenda “Formação da Chuva” </a:t>
            </a:r>
            <a:endParaRPr lang="pt-BR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20272" y="88197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878"/>
            <a:ext cx="1123078" cy="948468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0" y="105298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419369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Formação do dia e da noite </a:t>
            </a:r>
            <a:endParaRPr lang="pt-BR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Espaço Reservado para Conteúdo 3" descr="10426094_837397066284591_445586630444540206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3794150" cy="3794150"/>
          </a:xfrm>
          <a:prstGeom prst="rect">
            <a:avLst/>
          </a:prstGeom>
        </p:spPr>
      </p:pic>
      <p:pic>
        <p:nvPicPr>
          <p:cNvPr id="4" name="Imagem 3" descr="10590451_837373249620306_262355976758572462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2420888"/>
            <a:ext cx="3790958" cy="379095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0272" y="88197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878"/>
            <a:ext cx="1123078" cy="948468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0" y="105298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gali\Documents\fotos\IMG-20140809-WA0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50370"/>
            <a:ext cx="6552728" cy="4474973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1187624" y="1257291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Narrativas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míticas</a:t>
            </a:r>
            <a:r>
              <a:rPr lang="en-US" sz="3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0272" y="88197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6878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370" y="105298"/>
            <a:ext cx="1139930" cy="9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gali\Documents\fotos\IMG-20140809-WA00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28625"/>
            <a:ext cx="8352928" cy="5893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gali\Documents\fotos\IMG-20140719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60778"/>
            <a:ext cx="7920880" cy="513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gali\Documents\fotos\IMG-20140906-WA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60822"/>
            <a:ext cx="8208912" cy="4944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36304" cy="1632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91880" y="4725144"/>
            <a:ext cx="54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Newton Gonçalves Garcia – Escola Estadual Presidente João Pinheiro Uberaba MG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newtonggarcia@yahoo.com.br</a:t>
            </a:r>
          </a:p>
        </p:txBody>
      </p:sp>
    </p:spTree>
    <p:extLst>
      <p:ext uri="{BB962C8B-B14F-4D97-AF65-F5344CB8AC3E}">
        <p14:creationId xmlns:p14="http://schemas.microsoft.com/office/powerpoint/2010/main" val="40929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268336"/>
            <a:ext cx="1123078" cy="9484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14476"/>
            <a:ext cx="1139930" cy="943688"/>
          </a:xfrm>
          <a:prstGeom prst="rect">
            <a:avLst/>
          </a:prstGeom>
        </p:spPr>
      </p:pic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39552" y="1484784"/>
            <a:ext cx="7975798" cy="511256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45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Experiência como docente do “Curso de Aperfeiçoamento Culturas e História dos Povos Indígenas”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4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Motivação para o ensino de “algo novo”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Ensino Presencial/ </a:t>
            </a:r>
            <a:r>
              <a:rPr lang="pt-BR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endParaRPr lang="pt-BR" sz="4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Interação professor/alunos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Aulas dialogadas e práticas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Oportunidades de contextualização do ensino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Conteúdo organizado em equipe: professor, professores-alunos e tutores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Interesse dos alunos/baixa evasão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9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1467650"/>
            <a:ext cx="7886700" cy="111062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PRIMEIRO CONTATO COM OS POVOS INDÍGENAS NA TERRA IGARAPÉ LOURDES EM JI-PARANÁ - RONDÔNIA</a:t>
            </a:r>
            <a:r>
              <a:rPr lang="pt-BR" sz="31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31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pt-BR" sz="31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615753" y="2636912"/>
            <a:ext cx="3868340" cy="576064"/>
          </a:xfrm>
        </p:spPr>
        <p:txBody>
          <a:bodyPr/>
          <a:lstStyle/>
          <a:p>
            <a:pPr algn="ctr"/>
            <a:r>
              <a:rPr lang="pt-BR" dirty="0" smtClean="0"/>
              <a:t>Município de Ji-Paraná/RO</a:t>
            </a:r>
            <a:endParaRPr lang="pt-BR" dirty="0"/>
          </a:p>
        </p:txBody>
      </p:sp>
      <p:pic>
        <p:nvPicPr>
          <p:cNvPr id="11" name="Espaço Reservado para Conteúdo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53" y="3647351"/>
            <a:ext cx="3868737" cy="2542312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749571" y="2636912"/>
            <a:ext cx="3998893" cy="823912"/>
          </a:xfrm>
        </p:spPr>
        <p:txBody>
          <a:bodyPr/>
          <a:lstStyle/>
          <a:p>
            <a:pPr algn="ctr"/>
            <a:r>
              <a:rPr lang="pt-BR" dirty="0" smtClean="0"/>
              <a:t>Aldeia </a:t>
            </a:r>
            <a:r>
              <a:rPr lang="pt-BR" dirty="0" err="1" smtClean="0"/>
              <a:t>Iterap</a:t>
            </a:r>
            <a:r>
              <a:rPr lang="pt-BR" dirty="0" smtClean="0"/>
              <a:t>/Etnia Arara – </a:t>
            </a:r>
          </a:p>
          <a:p>
            <a:pPr algn="ctr"/>
            <a:r>
              <a:rPr lang="pt-BR" dirty="0" smtClean="0"/>
              <a:t>Ji-Paraná/RO</a:t>
            </a:r>
            <a:endParaRPr lang="pt-BR" dirty="0"/>
          </a:p>
        </p:txBody>
      </p:sp>
      <p:pic>
        <p:nvPicPr>
          <p:cNvPr id="12" name="Espaço Reservado para Conteúdo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652" y="3648075"/>
            <a:ext cx="3758310" cy="2541588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10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gali\Documents\fotos\IMG-20140809-WA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20880" cy="5346230"/>
          </a:xfrm>
          <a:prstGeom prst="rect">
            <a:avLst/>
          </a:prstGeom>
          <a:noFill/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11" y="84865"/>
            <a:ext cx="1123078" cy="9484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35" y="86771"/>
            <a:ext cx="1139930" cy="943688"/>
          </a:xfrm>
          <a:prstGeom prst="rect">
            <a:avLst/>
          </a:prstGeom>
        </p:spPr>
      </p:pic>
      <p:pic>
        <p:nvPicPr>
          <p:cNvPr id="5" name="Imagem 4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945" y="14103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36304" cy="1632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91880" y="472514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Luís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Passos Júnior – Secretaria Municipal de Delta MG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jrluispassos@yahoo.com.br</a:t>
            </a:r>
          </a:p>
        </p:txBody>
      </p:sp>
    </p:spTree>
    <p:extLst>
      <p:ext uri="{BB962C8B-B14F-4D97-AF65-F5344CB8AC3E}">
        <p14:creationId xmlns:p14="http://schemas.microsoft.com/office/powerpoint/2010/main" val="236190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Proposta aos municípios participantes</a:t>
            </a:r>
          </a:p>
          <a:p>
            <a:pPr marL="0" indent="0" algn="ctr">
              <a:buNone/>
            </a:pPr>
            <a:endParaRPr lang="pt-B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Primeiro contato com a cultura indígena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Professor-formador/educador físico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mportância da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Desafios vivenciados pelos professores-alunos em relação ao trabalho com a internet (e-mail, blog,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4905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36304" cy="1632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91880" y="472514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Luciana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Antonia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Silva – Professora-aluna Uberaba MG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lu-antonia@hotmail.com</a:t>
            </a:r>
          </a:p>
        </p:txBody>
      </p:sp>
    </p:spTree>
    <p:extLst>
      <p:ext uri="{BB962C8B-B14F-4D97-AF65-F5344CB8AC3E}">
        <p14:creationId xmlns:p14="http://schemas.microsoft.com/office/powerpoint/2010/main" val="185498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1628800"/>
            <a:ext cx="7886700" cy="45481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pt-BR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e prática a partir da Lei 11. 645/2008</a:t>
            </a:r>
          </a:p>
          <a:p>
            <a:pPr marL="0" indent="0" algn="ctr">
              <a:buNone/>
            </a:pPr>
            <a:endParaRPr lang="pt-BR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Entendimento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Tomada de consciência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Reflexão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Mudança da prática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Interdisciplinaridade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Vivência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Trocas de experiências/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com fins educacionais/autoria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9314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484784"/>
            <a:ext cx="7772400" cy="187220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CULTURAS E HISTÓRIA DOS POVOS INDÍGENAS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293096"/>
            <a:ext cx="2736304" cy="163266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491880" y="4725144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Liliane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Ababy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Oliveira – Professora-formadora </a:t>
            </a:r>
            <a:r>
              <a:rPr lang="pt-BR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Renaform</a:t>
            </a:r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/UFTM - Uberaba MG </a:t>
            </a:r>
          </a:p>
          <a:p>
            <a:pPr algn="ctr"/>
            <a:r>
              <a:rPr lang="pt-BR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lilianeescola@hotmail.com</a:t>
            </a:r>
          </a:p>
        </p:txBody>
      </p:sp>
    </p:spTree>
    <p:extLst>
      <p:ext uri="{BB962C8B-B14F-4D97-AF65-F5344CB8AC3E}">
        <p14:creationId xmlns:p14="http://schemas.microsoft.com/office/powerpoint/2010/main" val="236289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4" name="Imagem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628650" y="1412777"/>
            <a:ext cx="7886700" cy="1152128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garantia de igualdade de direitos, oportunidades e reconhecimento das diferenças em relação à cultura indígena</a:t>
            </a:r>
            <a:endParaRPr lang="pt-BR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628650" y="2564905"/>
            <a:ext cx="7886700" cy="381642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Percurso de formação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proposta de discussão da temática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como ponto de partida a Lei nº 11.645, de 10 de março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2008.</a:t>
            </a:r>
          </a:p>
          <a:p>
            <a:pPr algn="just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Abordagem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“Curso de Aperfeiçoamento Culturas e História dos Povos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Indígenas” no sentido de orientar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colocarem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discussão 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cultura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povos indígenas dentro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escola, abordando-as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forma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significativa. </a:t>
            </a:r>
          </a:p>
          <a:p>
            <a:pPr algn="just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projeto que está em desenvolvimento oferece oportunidade aos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refletirem sobre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tema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modo menos preconceituoso,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por meio 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contato direto com professores indígenas advindos de comunidades de outras regiões e de várias etnias,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oportunizando trocas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experiências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 elaboração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rico material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didático.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74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1467650"/>
            <a:ext cx="7886700" cy="1110622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PRIMEIRO CONTATO </a:t>
            </a:r>
            <a:r>
              <a:rPr lang="pt-BR" sz="27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D</a:t>
            </a: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OS </a:t>
            </a: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POVOS </a:t>
            </a: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INDÍGENAS COM AS </a:t>
            </a:r>
            <a:r>
              <a:rPr lang="pt-BR" sz="27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TICs</a:t>
            </a:r>
            <a:r>
              <a:rPr lang="pt-BR" sz="31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31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pt-BR" sz="31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idx="1"/>
          </p:nvPr>
        </p:nvSpPr>
        <p:spPr>
          <a:xfrm>
            <a:off x="615753" y="2764798"/>
            <a:ext cx="3868340" cy="952234"/>
          </a:xfrm>
        </p:spPr>
        <p:txBody>
          <a:bodyPr>
            <a:normAutofit fontScale="25000" lnSpcReduction="20000"/>
          </a:bodyPr>
          <a:lstStyle/>
          <a:p>
            <a:pPr algn="ctr"/>
            <a:endParaRPr lang="pt-BR" dirty="0" smtClean="0"/>
          </a:p>
          <a:p>
            <a:pPr algn="ctr"/>
            <a:endParaRPr lang="pt-BR" sz="5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6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6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Aldeia </a:t>
            </a:r>
            <a:r>
              <a:rPr lang="pt-BR" sz="6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Ikolen</a:t>
            </a:r>
            <a:r>
              <a:rPr lang="pt-BR" sz="6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/Etnia Gavião</a:t>
            </a:r>
          </a:p>
          <a:p>
            <a:pPr algn="ctr"/>
            <a:r>
              <a:rPr lang="pt-BR" sz="6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de Ji-Paraná/RO </a:t>
            </a:r>
          </a:p>
          <a:p>
            <a:pPr algn="ctr"/>
            <a:endParaRPr lang="pt-BR" sz="5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3"/>
          </p:nvPr>
        </p:nvSpPr>
        <p:spPr>
          <a:xfrm>
            <a:off x="4749571" y="2578272"/>
            <a:ext cx="3998893" cy="850728"/>
          </a:xfrm>
        </p:spPr>
        <p:txBody>
          <a:bodyPr>
            <a:normAutofit/>
          </a:bodyPr>
          <a:lstStyle/>
          <a:p>
            <a:pPr algn="ctr"/>
            <a:r>
              <a:rPr lang="pt-B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Aldeia </a:t>
            </a:r>
            <a:r>
              <a:rPr lang="pt-BR" sz="16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Iterap</a:t>
            </a:r>
            <a:r>
              <a:rPr lang="pt-B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/Etnia Arara  </a:t>
            </a:r>
          </a:p>
          <a:p>
            <a:pPr algn="ctr"/>
            <a:r>
              <a:rPr lang="pt-BR" sz="16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 de Ji-Paraná/RO</a:t>
            </a:r>
            <a:endParaRPr lang="pt-BR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41" y="3591018"/>
            <a:ext cx="3854252" cy="25986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1" y="3566217"/>
            <a:ext cx="3887390" cy="26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7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32040" y="2578272"/>
            <a:ext cx="3886200" cy="3325763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6517" y="2580626"/>
            <a:ext cx="3886200" cy="332576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29840" y="1281124"/>
            <a:ext cx="7974607" cy="1297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PRIMEIRO CONTATO DOS POVOS INDÍGENAS COM AS </a:t>
            </a:r>
            <a:r>
              <a:rPr lang="pt-BR" sz="2700" dirty="0" err="1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TICs</a:t>
            </a:r>
            <a:r>
              <a:rPr lang="pt-BR" sz="27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NA ALDEIA E NA UNIR</a:t>
            </a:r>
            <a:r>
              <a:rPr lang="pt-BR" sz="31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31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pt-BR" sz="31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62" y="332656"/>
            <a:ext cx="1123078" cy="94846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90" y="278796"/>
            <a:ext cx="1139930" cy="943688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3040" y="135849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78867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PARCERIA ENTRE A UNIVERSIDADE FEDERAL DO TRIÂNGULO MINEIRO E A UNIVERSIDADE FEDERAL DE RONDÔNIA</a:t>
            </a:r>
            <a:br>
              <a:rPr lang="pt-BR" sz="20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pt-BR" sz="20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2492896"/>
            <a:ext cx="7886700" cy="39604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urso de </a:t>
            </a: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aperfeiçoamento: </a:t>
            </a: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“Culturas e História dos Povos Indígenas”</a:t>
            </a:r>
          </a:p>
          <a:p>
            <a:pPr algn="just"/>
            <a:r>
              <a:rPr lang="pt-B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Público-Alvo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Professores da Educação Básica da rede pública de ensino da região do Triângulo Mineiro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do município de Ji-Paraná (RO) </a:t>
            </a:r>
          </a:p>
          <a:p>
            <a:pPr algn="just"/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Contribuir para o processo de formação de professores da rede pública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ensino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numa perspectiva multicultural, oportunizando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ampliação dos conhecimentos sobre a temática da Cultura e História dos Povos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Indígenas,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tendo em vista as exigências da Lei 11.645/2008.</a:t>
            </a: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127"/>
            <a:ext cx="1123078" cy="9484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83" y="149888"/>
            <a:ext cx="1139930" cy="943688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70394" y="93550"/>
            <a:ext cx="1343660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430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1340768"/>
            <a:ext cx="7886700" cy="122413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</a:t>
            </a: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aperfeiçoamento: “Culturas </a:t>
            </a: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História </a:t>
            </a:r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 </a:t>
            </a:r>
            <a:r>
              <a:rPr lang="pt-BR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Povos Indígenas</a:t>
            </a:r>
            <a:r>
              <a:rPr lang="pt-B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1043608" y="2276872"/>
            <a:ext cx="7313092" cy="4320480"/>
          </a:xfrm>
        </p:spPr>
        <p:txBody>
          <a:bodyPr>
            <a:normAutofit fontScale="92500" lnSpcReduction="20000"/>
          </a:bodyPr>
          <a:lstStyle/>
          <a:p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Carga Horaria: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180 h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sendo 60 h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EaD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Polos: 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Delta (MG)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Conceição das Alagoas (MG)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Municípios envolvidos</a:t>
            </a:r>
            <a:r>
              <a:rPr lang="pt-BR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Delta (MG)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Conceição das Alagoas (MG)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Pirajuba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(MG)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Planura (MG)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Veríssimo (MG)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Igarapava (SP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Ji-Paraná (RO) – campus de prática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127"/>
            <a:ext cx="1123078" cy="9484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8168"/>
            <a:ext cx="1139930" cy="943688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135850"/>
            <a:ext cx="1264420" cy="10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733" y="1556792"/>
            <a:ext cx="7886700" cy="1103914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aperfeiçoamento: “Culturas e História dos Povos Indígenas</a:t>
            </a:r>
            <a:br>
              <a:rPr lang="pt-BR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844476" y="2420888"/>
            <a:ext cx="7688957" cy="3846022"/>
          </a:xfrm>
        </p:spPr>
        <p:txBody>
          <a:bodyPr>
            <a:noAutofit/>
          </a:bodyPr>
          <a:lstStyle/>
          <a:p>
            <a:r>
              <a:rPr lang="pt-B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Número de professores-alunos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160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Nossa equipe</a:t>
            </a:r>
            <a:r>
              <a:rPr lang="pt-BR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Coordenadora: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docente da UFTM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Supervisora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01 docente da UFTM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pt-BR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Tutores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05 acadêmicos dos cursos  </a:t>
            </a:r>
          </a:p>
          <a:p>
            <a:pPr marL="0" indent="0">
              <a:buNone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de licenciatura da UFTM</a:t>
            </a:r>
          </a:p>
          <a:p>
            <a:pPr marL="0" indent="0">
              <a:buNone/>
            </a:pP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pt-BR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Professores: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08 – sendo: 07 da Educação Básica na rede publica de ensino, dos quais 03 são indígenas e 01 da rede privada no Ensino Superior</a:t>
            </a: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t-BR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Colaboradores</a:t>
            </a:r>
            <a:r>
              <a:rPr lang="pt-BR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02 docentes da UNIR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127"/>
            <a:ext cx="1123078" cy="9484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8168"/>
            <a:ext cx="1139930" cy="943688"/>
          </a:xfrm>
          <a:prstGeom prst="rect">
            <a:avLst/>
          </a:prstGeom>
        </p:spPr>
      </p:pic>
      <p:pic>
        <p:nvPicPr>
          <p:cNvPr id="9" name="Imagem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135850"/>
            <a:ext cx="1264420" cy="101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8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1205</Words>
  <Application>Microsoft Office PowerPoint</Application>
  <PresentationFormat>Apresentação na tela (4:3)</PresentationFormat>
  <Paragraphs>122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1" baseType="lpstr">
      <vt:lpstr>Arial</vt:lpstr>
      <vt:lpstr>Arial Black</vt:lpstr>
      <vt:lpstr>Calibri</vt:lpstr>
      <vt:lpstr>Calibri Light</vt:lpstr>
      <vt:lpstr>Tema do Office</vt:lpstr>
      <vt:lpstr>CULTURAS E HISTÓRIA DOS POVOS INDÍGENAS</vt:lpstr>
      <vt:lpstr>CULTURAS E HISTÓRIA DOS POVOS INDÍGENAS</vt:lpstr>
      <vt:lpstr> PRIMEIRO CONTATO COM OS POVOS INDÍGENAS NA TERRA IGARAPÉ LOURDES EM JI-PARANÁ - RONDÔNIA </vt:lpstr>
      <vt:lpstr> PRIMEIRO CONTATO DOS POVOS INDÍGENAS COM AS TICs </vt:lpstr>
      <vt:lpstr>Apresentação do PowerPoint</vt:lpstr>
      <vt:lpstr>Apresentação do PowerPoint</vt:lpstr>
      <vt:lpstr> PARCERIA ENTRE A UNIVERSIDADE FEDERAL DO TRIÂNGULO MINEIRO E A UNIVERSIDADE FEDERAL DE RONDÔNIA </vt:lpstr>
      <vt:lpstr>Curso de aperfeiçoamento: “Culturas e História dos Povos Indígenas </vt:lpstr>
      <vt:lpstr>Curso de aperfeiçoamento: “Culturas e História dos Povos Indígenas  </vt:lpstr>
      <vt:lpstr>LEI 11.645/2008 </vt:lpstr>
      <vt:lpstr>CULTURAS E HISTÓRIA DOS POVOS INDÍGENAS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Escrita colaborativa:</vt:lpstr>
      <vt:lpstr>Apresentação do PowerPoint</vt:lpstr>
      <vt:lpstr>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CULTURAS E HISTÓRIA DOS POVOS INDÍGENAS</vt:lpstr>
      <vt:lpstr>Apresentação do PowerPoint</vt:lpstr>
      <vt:lpstr>Apresentação do PowerPoint</vt:lpstr>
      <vt:lpstr>CULTURAS E HISTÓRIA DOS POVOS INDÍGENAS</vt:lpstr>
      <vt:lpstr>Apresentação do PowerPoint</vt:lpstr>
      <vt:lpstr>CULTURAS E HISTÓRIA DOS POVOS INDÍGENAS</vt:lpstr>
      <vt:lpstr>Apresentação do PowerPoint</vt:lpstr>
      <vt:lpstr>CULTURAS E HISTÓRIA DOS POVOS INDÍGENAS</vt:lpstr>
      <vt:lpstr>Importância da garantia de igualdade de direitos, oportunidades e reconhecimento das diferenças em relação à cultura indígena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 SEMINARIO DE CULTURAS E HISTORIA DOS POVOS INDIGENAS</dc:title>
  <dc:creator>Magali</dc:creator>
  <cp:lastModifiedBy>Fernanda</cp:lastModifiedBy>
  <cp:revision>101</cp:revision>
  <dcterms:created xsi:type="dcterms:W3CDTF">2014-10-03T21:30:51Z</dcterms:created>
  <dcterms:modified xsi:type="dcterms:W3CDTF">2014-10-09T00:32:36Z</dcterms:modified>
</cp:coreProperties>
</file>