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330" r:id="rId3"/>
    <p:sldId id="325" r:id="rId4"/>
    <p:sldId id="332" r:id="rId5"/>
    <p:sldId id="256" r:id="rId6"/>
    <p:sldId id="259" r:id="rId7"/>
    <p:sldId id="328" r:id="rId8"/>
    <p:sldId id="336" r:id="rId9"/>
    <p:sldId id="333" r:id="rId10"/>
    <p:sldId id="337" r:id="rId11"/>
    <p:sldId id="334" r:id="rId12"/>
    <p:sldId id="335" r:id="rId13"/>
    <p:sldId id="331" r:id="rId14"/>
    <p:sldId id="310" r:id="rId15"/>
    <p:sldId id="31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6358"/>
    <a:srgbClr val="5F7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9472" autoAdjust="0"/>
  </p:normalViewPr>
  <p:slideViewPr>
    <p:cSldViewPr>
      <p:cViewPr varScale="1">
        <p:scale>
          <a:sx n="73" d="100"/>
          <a:sy n="73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92252-AF5C-49FB-B664-7B04F972E85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5A48-06B0-4834-B68B-7D56C58E77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43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5A48-06B0-4834-B68B-7D56C58E77D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32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5A48-06B0-4834-B68B-7D56C58E77D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54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5A48-06B0-4834-B68B-7D56C58E77D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74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5A48-06B0-4834-B68B-7D56C58E77D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64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5A48-06B0-4834-B68B-7D56C58E77D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46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5A48-06B0-4834-B68B-7D56C58E77D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64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5A48-06B0-4834-B68B-7D56C58E77D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22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093C-6BD6-41A8-81CE-819BF7AED5A5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7480-C315-4A2F-8D1B-6655CBA1C3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ica@professoresdeplantao.com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mailto:erica@professoresdeplantao.com.br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tângulo 5"/>
          <p:cNvSpPr/>
          <p:nvPr/>
        </p:nvSpPr>
        <p:spPr>
          <a:xfrm>
            <a:off x="2057400" y="2246293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Uso de tecnologias inovadoras nas monitorias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09800" y="4495800"/>
            <a:ext cx="4827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Erica </a:t>
            </a:r>
            <a:r>
              <a:rPr lang="pt-BR" sz="2000" b="1" dirty="0" err="1" smtClean="0"/>
              <a:t>Lais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Hoeveler</a:t>
            </a:r>
            <a:r>
              <a:rPr lang="pt-BR" sz="2000" b="1" dirty="0"/>
              <a:t> </a:t>
            </a:r>
            <a:r>
              <a:rPr lang="pt-BR" sz="2000" b="1" dirty="0" smtClean="0"/>
              <a:t> - </a:t>
            </a:r>
            <a:r>
              <a:rPr lang="pt-BR" sz="2000" b="1" dirty="0" smtClean="0"/>
              <a:t>Professores de Plantão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24000" y="3810000"/>
            <a:ext cx="668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20º CIAED – Congresso Internacional de Educação à distância</a:t>
            </a:r>
            <a:endParaRPr lang="pt-BR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16050" y="6248893"/>
            <a:ext cx="140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08/out/2014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02186" y="4876800"/>
            <a:ext cx="365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hlinkClick r:id="rId4"/>
              </a:rPr>
              <a:t>erica@professoresdeplantao.com.br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9247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269032" y="304800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 smtClean="0">
                <a:solidFill>
                  <a:schemeClr val="tx2"/>
                </a:solidFill>
                <a:latin typeface="Arial Narrow" pitchFamily="34" charset="0"/>
              </a:rPr>
              <a:t>Solução Professores de Plantão </a:t>
            </a:r>
            <a:r>
              <a:rPr lang="pt-BR" sz="2800" b="1" u="sng" dirty="0" err="1" smtClean="0">
                <a:solidFill>
                  <a:schemeClr val="tx2"/>
                </a:solidFill>
                <a:latin typeface="Arial Narrow" pitchFamily="34" charset="0"/>
              </a:rPr>
              <a:t>Enterprises</a:t>
            </a:r>
            <a:endParaRPr lang="pt-BR" sz="2800" b="1" u="sng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135063"/>
            <a:ext cx="8515350" cy="4525962"/>
          </a:xfrm>
        </p:spPr>
        <p:txBody>
          <a:bodyPr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de dinâmica tecnológica para prover interação e monitoria entre alunos, através de um serviço educacional  totalmente inovador: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Monitoria online entre alunos realizada de forma </a:t>
            </a:r>
            <a:r>
              <a:rPr 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inovadora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em horários flexíveis - com prévio agendamento ou de </a:t>
            </a:r>
            <a:r>
              <a:rPr 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imediata </a:t>
            </a:r>
          </a:p>
          <a:p>
            <a:pPr marL="0" indent="0" algn="just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Experiência do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através de monitorias em tempo real e com ferramenta de vídeo, áudio, chat e quadro branco.</a:t>
            </a:r>
          </a:p>
          <a:p>
            <a:pPr marL="0" indent="0" algn="just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Consultas têm </a:t>
            </a:r>
            <a:r>
              <a:rPr 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duração flexível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590800" y="5388114"/>
            <a:ext cx="4392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MONITORIA ONLINE E COLABORATIVA:</a:t>
            </a:r>
            <a:endParaRPr lang="pt-BR" sz="20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Alavancagem do conhecimento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969927"/>
            <a:ext cx="1648289" cy="15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1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7"/>
          <p:cNvGrpSpPr/>
          <p:nvPr/>
        </p:nvGrpSpPr>
        <p:grpSpPr>
          <a:xfrm>
            <a:off x="-36997" y="0"/>
            <a:ext cx="9144000" cy="6858000"/>
            <a:chOff x="0" y="0"/>
            <a:chExt cx="9144000" cy="68580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CaixaDeTexto 23"/>
          <p:cNvSpPr txBox="1"/>
          <p:nvPr/>
        </p:nvSpPr>
        <p:spPr>
          <a:xfrm>
            <a:off x="467544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PROPOSTA DE VALOR</a:t>
            </a:r>
            <a:endParaRPr lang="pt-BR" sz="2400" b="1" u="sng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8435" y="914400"/>
            <a:ext cx="2306565" cy="19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tângulo 24"/>
          <p:cNvSpPr/>
          <p:nvPr/>
        </p:nvSpPr>
        <p:spPr>
          <a:xfrm>
            <a:off x="0" y="3048000"/>
            <a:ext cx="4495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FACULDADE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Impulso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desempenho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Abrangência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deficiências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(Analytics)</a:t>
            </a:r>
          </a:p>
          <a:p>
            <a:pPr marL="7429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25"/>
          <p:cNvSpPr/>
          <p:nvPr/>
        </p:nvSpPr>
        <p:spPr>
          <a:xfrm>
            <a:off x="3277034" y="3352800"/>
            <a:ext cx="59431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ALUNOS-MONITORES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Bolsistas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contratados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voluntários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24/7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ferramenta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usual</a:t>
            </a: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Interatividade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Networking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Flexibilidade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conveniência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http://www.edudemic.com/wp-content/uploads/2013/05/shutterstock_102129445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7569" y="1708591"/>
            <a:ext cx="2466312" cy="1644209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478087" y="2843226"/>
            <a:ext cx="1859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CONTRIBUI PARA A REDUÇÃO DA EVASÃO E NIVELAMENTO </a:t>
            </a:r>
            <a:r>
              <a:rPr lang="pt-BR" b="1" dirty="0" smtClean="0">
                <a:solidFill>
                  <a:schemeClr val="tx2"/>
                </a:solidFill>
              </a:rPr>
              <a:t>EM CURSOS PRESENCIAIS </a:t>
            </a:r>
            <a:r>
              <a:rPr lang="pt-BR" b="1" dirty="0" smtClean="0">
                <a:solidFill>
                  <a:schemeClr val="tx2"/>
                </a:solidFill>
              </a:rPr>
              <a:t>EAD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28" name="Picture 4" descr="https://encrypted-tbn3.gstatic.com/images?q=tbn:ANd9GcT8fUGWyen1_1TTSuz4MyM7v64gmGwL1mChk42yQSRsqvZMkdUyRRkyR7YZ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08" y="1599346"/>
            <a:ext cx="717611" cy="53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resumewizards.com/wp-content/uploads/2012/03/Job-Search-Results-300x30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02" y="1432922"/>
            <a:ext cx="2195546" cy="219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4343400" y="2526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B2B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269032" y="304800"/>
            <a:ext cx="78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 u="sng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EXEMPLOS DE INCENTIVOS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533400"/>
            <a:ext cx="7733481" cy="4525962"/>
          </a:xfrm>
        </p:spPr>
        <p:txBody>
          <a:bodyPr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Destaque e reconhecimento na plataforma</a:t>
            </a:r>
          </a:p>
          <a:p>
            <a:pPr marL="0" indent="0" algn="just">
              <a:lnSpc>
                <a:spcPct val="200000"/>
              </a:lnSpc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Crédito em Atividades Complementares</a:t>
            </a:r>
          </a:p>
          <a:p>
            <a:pPr marL="0" indent="0" algn="just">
              <a:lnSpc>
                <a:spcPct val="200000"/>
              </a:lnSpc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Possível contratação futura</a:t>
            </a:r>
          </a:p>
          <a:p>
            <a:pPr marL="0" indent="0" algn="just">
              <a:lnSpc>
                <a:spcPct val="200000"/>
              </a:lnSpc>
              <a:spcBef>
                <a:spcPts val="1800"/>
              </a:spcBef>
              <a:buNone/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 algn="just">
              <a:spcBef>
                <a:spcPts val="1800"/>
              </a:spcBef>
              <a:buFont typeface="Wingdings" pitchFamily="2" charset="2"/>
              <a:buChar char="ü"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2" y="32766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495800" y="3429000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 algn="just">
              <a:lnSpc>
                <a:spcPct val="200000"/>
              </a:lnSpc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Crédito para fazer outras aulas</a:t>
            </a:r>
          </a:p>
          <a:p>
            <a:pPr algn="just">
              <a:lnSpc>
                <a:spcPct val="200000"/>
              </a:lnSpc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Premiações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200000"/>
              </a:lnSpc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Desconto na mensalidade / bolsa monitoria</a:t>
            </a:r>
          </a:p>
        </p:txBody>
      </p:sp>
    </p:spTree>
    <p:extLst>
      <p:ext uri="{BB962C8B-B14F-4D97-AF65-F5344CB8AC3E}">
        <p14:creationId xmlns:p14="http://schemas.microsoft.com/office/powerpoint/2010/main" val="20414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aixaDeTexto 9"/>
          <p:cNvSpPr txBox="1"/>
          <p:nvPr/>
        </p:nvSpPr>
        <p:spPr>
          <a:xfrm>
            <a:off x="269032" y="304800"/>
            <a:ext cx="78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 u="sng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pt-BR" sz="3200" dirty="0" smtClean="0">
                <a:solidFill>
                  <a:schemeClr val="tx1"/>
                </a:solidFill>
                <a:latin typeface="+mn-lt"/>
              </a:rPr>
              <a:t>Projeto de pesquisa acadêmica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08" y="2296886"/>
            <a:ext cx="5324236" cy="227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90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/>
          <a:srcRect l="25183" t="19792" r="25036" b="43750"/>
          <a:stretch>
            <a:fillRect/>
          </a:stretch>
        </p:blipFill>
        <p:spPr bwMode="auto">
          <a:xfrm>
            <a:off x="381000" y="1905000"/>
            <a:ext cx="851262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69032" y="304800"/>
            <a:ext cx="788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/>
              <a:t>PROFESSORES DE PLANTÃO NA MÍDIA</a:t>
            </a:r>
            <a:endParaRPr lang="pt-BR" dirty="0" smtClean="0"/>
          </a:p>
          <a:p>
            <a:endParaRPr lang="pt-BR" sz="3200" b="1" u="sng" dirty="0"/>
          </a:p>
        </p:txBody>
      </p:sp>
    </p:spTree>
    <p:extLst>
      <p:ext uri="{BB962C8B-B14F-4D97-AF65-F5344CB8AC3E}">
        <p14:creationId xmlns:p14="http://schemas.microsoft.com/office/powerpoint/2010/main" val="856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752600"/>
            <a:ext cx="2556284" cy="21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/>
          <p:nvPr/>
        </p:nvSpPr>
        <p:spPr>
          <a:xfrm>
            <a:off x="2071670" y="1958876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endParaRPr kumimoji="1" lang="de-DE" sz="2400" b="1" dirty="0" smtClean="0">
              <a:solidFill>
                <a:srgbClr val="2E3192"/>
              </a:solidFill>
              <a:latin typeface="Arial Narrow" pitchFamily="34" charset="0"/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kumimoji="1" lang="de-DE" sz="2400" b="1" dirty="0" smtClean="0">
                <a:solidFill>
                  <a:srgbClr val="2E3192"/>
                </a:solidFill>
                <a:latin typeface="Arial Narrow" pitchFamily="34" charset="0"/>
              </a:rPr>
              <a:t>Atendimento comercial:</a:t>
            </a:r>
            <a:endParaRPr kumimoji="1" lang="de-DE" sz="2400" b="1" dirty="0" smtClean="0">
              <a:solidFill>
                <a:srgbClr val="2E3192"/>
              </a:solidFill>
              <a:latin typeface="Arial Narrow" pitchFamily="34" charset="0"/>
              <a:hlinkClick r:id="rId5"/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kumimoji="1" lang="de-DE" sz="2400" b="1" dirty="0" smtClean="0">
                <a:solidFill>
                  <a:srgbClr val="2E3192"/>
                </a:solidFill>
                <a:latin typeface="Arial Narrow" pitchFamily="34" charset="0"/>
                <a:hlinkClick r:id="rId5"/>
              </a:rPr>
              <a:t>erica@professoresdeplantao.com.br</a:t>
            </a:r>
            <a:endParaRPr kumimoji="1" lang="de-DE" sz="2400" b="1" dirty="0" smtClean="0">
              <a:solidFill>
                <a:srgbClr val="2E3192"/>
              </a:solidFill>
              <a:latin typeface="Arial Narrow" pitchFamily="34" charset="0"/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kumimoji="1" lang="de-DE" sz="2400" b="1" dirty="0" smtClean="0">
                <a:solidFill>
                  <a:srgbClr val="2E3192"/>
                </a:solidFill>
                <a:latin typeface="Arial Narrow" pitchFamily="34" charset="0"/>
              </a:rPr>
              <a:t>+ 55 (11) 97589-0999</a:t>
            </a:r>
          </a:p>
          <a:p>
            <a:pPr algn="ctr">
              <a:buClr>
                <a:schemeClr val="accent1"/>
              </a:buClr>
              <a:buSzPct val="85000"/>
            </a:pPr>
            <a:endParaRPr kumimoji="1" lang="de-DE" sz="2400" b="1" dirty="0">
              <a:solidFill>
                <a:srgbClr val="2E3192"/>
              </a:solidFill>
              <a:latin typeface="Arial Narrow" pitchFamily="34" charset="0"/>
            </a:endParaRPr>
          </a:p>
          <a:p>
            <a:pPr algn="ctr">
              <a:buClr>
                <a:schemeClr val="accent1"/>
              </a:buClr>
              <a:buSzPct val="85000"/>
            </a:pPr>
            <a:endParaRPr kumimoji="1" lang="de-DE" sz="2400" b="1" dirty="0">
              <a:solidFill>
                <a:srgbClr val="2E3192"/>
              </a:solidFill>
              <a:latin typeface="Arial Narrow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9247" y="5897563"/>
            <a:ext cx="287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891213"/>
            <a:ext cx="2873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1"/>
          <p:cNvSpPr txBox="1">
            <a:spLocks noChangeArrowheads="1"/>
          </p:cNvSpPr>
          <p:nvPr/>
        </p:nvSpPr>
        <p:spPr bwMode="auto">
          <a:xfrm>
            <a:off x="4488755" y="5897563"/>
            <a:ext cx="1254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1"/>
              </a:buClr>
              <a:buSzPct val="85000"/>
            </a:pPr>
            <a:r>
              <a:rPr kumimoji="1" lang="pt-BR" sz="1200" b="1" dirty="0">
                <a:solidFill>
                  <a:srgbClr val="2E3192"/>
                </a:solidFill>
                <a:latin typeface="Arial Narrow" pitchFamily="34" charset="0"/>
              </a:rPr>
              <a:t>@</a:t>
            </a:r>
            <a:r>
              <a:rPr kumimoji="1" lang="pt-BR" sz="1200" b="1" dirty="0" err="1">
                <a:solidFill>
                  <a:srgbClr val="2E3192"/>
                </a:solidFill>
                <a:latin typeface="Arial Narrow" pitchFamily="34" charset="0"/>
              </a:rPr>
              <a:t>ProfdePlantão</a:t>
            </a:r>
            <a:endParaRPr kumimoji="1" lang="pt-BR" sz="1200" b="1" dirty="0">
              <a:solidFill>
                <a:srgbClr val="2E3192"/>
              </a:solidFill>
              <a:latin typeface="Arial Narrow" pitchFamily="34" charset="0"/>
            </a:endParaRPr>
          </a:p>
        </p:txBody>
      </p:sp>
      <p:sp>
        <p:nvSpPr>
          <p:cNvPr id="14" name="Retângulo 12"/>
          <p:cNvSpPr>
            <a:spLocks noChangeArrowheads="1"/>
          </p:cNvSpPr>
          <p:nvPr/>
        </p:nvSpPr>
        <p:spPr bwMode="auto">
          <a:xfrm>
            <a:off x="6157249" y="5903913"/>
            <a:ext cx="2028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1"/>
              </a:buClr>
              <a:buSzPct val="85000"/>
            </a:pPr>
            <a:r>
              <a:rPr kumimoji="1" lang="pt-BR" sz="1200" b="1" dirty="0">
                <a:solidFill>
                  <a:srgbClr val="2E3192"/>
                </a:solidFill>
                <a:latin typeface="Arial Narrow" pitchFamily="34" charset="0"/>
              </a:rPr>
              <a:t>/</a:t>
            </a:r>
            <a:r>
              <a:rPr kumimoji="1" lang="pt-BR" sz="1200" b="1" dirty="0" err="1">
                <a:solidFill>
                  <a:srgbClr val="2E3192"/>
                </a:solidFill>
                <a:latin typeface="Arial Narrow" pitchFamily="34" charset="0"/>
              </a:rPr>
              <a:t>professoresdeplantao</a:t>
            </a:r>
            <a:r>
              <a:rPr kumimoji="1" lang="pt-BR" sz="1200" b="1" dirty="0">
                <a:solidFill>
                  <a:srgbClr val="2E3192"/>
                </a:solidFill>
                <a:latin typeface="Arial Narrow" pitchFamily="34" charset="0"/>
              </a:rPr>
              <a:t>.oficial</a:t>
            </a:r>
          </a:p>
        </p:txBody>
      </p:sp>
      <p:pic>
        <p:nvPicPr>
          <p:cNvPr id="21" name="Picture 2" descr="http://hazellcottrell.files.wordpress.com/2012/05/blo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83474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23"/>
          <p:cNvSpPr/>
          <p:nvPr/>
        </p:nvSpPr>
        <p:spPr>
          <a:xfrm>
            <a:off x="1524000" y="5927859"/>
            <a:ext cx="2263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1200" b="1" dirty="0" smtClean="0">
                <a:solidFill>
                  <a:srgbClr val="2E3192"/>
                </a:solidFill>
                <a:latin typeface="Arial Narrow" pitchFamily="34" charset="0"/>
              </a:rPr>
              <a:t>professoresdeplantao.com.br/blog</a:t>
            </a:r>
            <a:endParaRPr kumimoji="1" lang="en-US" sz="1200" b="1" dirty="0">
              <a:solidFill>
                <a:srgbClr val="2E3192"/>
              </a:solidFill>
              <a:latin typeface="Arial Narrow" pitchFamily="34" charset="0"/>
            </a:endParaRPr>
          </a:p>
        </p:txBody>
      </p:sp>
      <p:sp>
        <p:nvSpPr>
          <p:cNvPr id="25" name="CaixaDeTexto 10"/>
          <p:cNvSpPr txBox="1">
            <a:spLocks noChangeArrowheads="1"/>
          </p:cNvSpPr>
          <p:nvPr/>
        </p:nvSpPr>
        <p:spPr bwMode="auto">
          <a:xfrm>
            <a:off x="533400" y="3738860"/>
            <a:ext cx="64817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1"/>
              </a:buClr>
              <a:buSzPct val="85000"/>
            </a:pPr>
            <a:r>
              <a:rPr kumimoji="1" lang="pt-BR" sz="1400" b="1" dirty="0">
                <a:solidFill>
                  <a:srgbClr val="2E3192"/>
                </a:solidFill>
                <a:latin typeface="Arial Narrow" pitchFamily="34" charset="0"/>
              </a:rPr>
              <a:t>www.professoresdeplantao.com.br</a:t>
            </a:r>
          </a:p>
        </p:txBody>
      </p:sp>
    </p:spTree>
    <p:extLst>
      <p:ext uri="{BB962C8B-B14F-4D97-AF65-F5344CB8AC3E}">
        <p14:creationId xmlns:p14="http://schemas.microsoft.com/office/powerpoint/2010/main" val="4278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1" u="sng" dirty="0">
                <a:latin typeface="+mn-lt"/>
                <a:ea typeface="+mn-ea"/>
                <a:cs typeface="+mn-cs"/>
              </a:rPr>
              <a:t>Origem e Cenário atual</a:t>
            </a:r>
            <a:endParaRPr lang="pt-BR" sz="32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Plataforma Professores de Plantão lançada em versão beta em 2012 para alunos </a:t>
            </a:r>
            <a:r>
              <a:rPr lang="pt-BR" sz="2400" dirty="0" smtClean="0"/>
              <a:t>do E</a:t>
            </a:r>
            <a:r>
              <a:rPr lang="pt-BR" sz="2400" dirty="0" smtClean="0"/>
              <a:t>nsino fundamental II e médio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Público usuário do serviço: universitários (cursos presenciais e EAD, cursos de exatas e administração)</a:t>
            </a:r>
          </a:p>
          <a:p>
            <a:endParaRPr lang="pt-BR" sz="2400" dirty="0"/>
          </a:p>
          <a:p>
            <a:r>
              <a:rPr lang="pt-BR" sz="2400" dirty="0" smtClean="0"/>
              <a:t>Perfil das aulas: exatas, período noturno e finais de semana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baixo 10"/>
          <p:cNvSpPr/>
          <p:nvPr/>
        </p:nvSpPr>
        <p:spPr>
          <a:xfrm>
            <a:off x="3886200" y="4800600"/>
            <a:ext cx="1066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00400" y="5486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Por que universitários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Por que EAD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Por que Exatas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91200" y="5410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0000"/>
                </a:solidFill>
              </a:rPr>
              <a:t>?</a:t>
            </a:r>
            <a:endParaRPr lang="pt-B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47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pt-BR" sz="3200" b="1" u="sng" dirty="0">
                <a:latin typeface="+mn-lt"/>
                <a:ea typeface="+mn-ea"/>
                <a:cs typeface="+mn-cs"/>
              </a:rPr>
              <a:t>Pesquisa </a:t>
            </a:r>
            <a:r>
              <a:rPr lang="pt-BR" sz="3200" b="1" u="sng" dirty="0" smtClean="0">
                <a:latin typeface="+mn-lt"/>
                <a:ea typeface="+mn-ea"/>
                <a:cs typeface="+mn-cs"/>
              </a:rPr>
              <a:t>com alunos e faculdades</a:t>
            </a:r>
            <a:endParaRPr lang="pt-BR" sz="32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pt-BR" sz="2000" b="1" u="sng" dirty="0" smtClean="0"/>
              <a:t>Cursos presenciais:</a:t>
            </a:r>
            <a:r>
              <a:rPr lang="pt-BR" sz="2000" b="1" dirty="0" smtClean="0"/>
              <a:t> </a:t>
            </a:r>
            <a:r>
              <a:rPr lang="pt-BR" sz="2000" dirty="0" smtClean="0"/>
              <a:t>professor </a:t>
            </a:r>
            <a:r>
              <a:rPr lang="pt-BR" sz="2000" dirty="0" smtClean="0"/>
              <a:t>indica necessidade de monitoria para </a:t>
            </a:r>
            <a:r>
              <a:rPr lang="pt-BR" sz="2000" dirty="0" smtClean="0"/>
              <a:t>a matéria e faz processo </a:t>
            </a:r>
            <a:r>
              <a:rPr lang="pt-BR" sz="2000" dirty="0" smtClean="0"/>
              <a:t>de </a:t>
            </a:r>
            <a:r>
              <a:rPr lang="pt-BR" sz="2000" dirty="0" smtClean="0"/>
              <a:t>seleção</a:t>
            </a:r>
          </a:p>
          <a:p>
            <a:r>
              <a:rPr lang="pt-BR" sz="2000" dirty="0" smtClean="0"/>
              <a:t>Pouca utilização ao longo do semestre:</a:t>
            </a:r>
            <a:endParaRPr lang="pt-BR" sz="2000" dirty="0" smtClean="0"/>
          </a:p>
          <a:p>
            <a:pPr lvl="1"/>
            <a:r>
              <a:rPr lang="en-US" sz="1800" dirty="0" err="1" smtClean="0"/>
              <a:t>Nem</a:t>
            </a:r>
            <a:r>
              <a:rPr lang="en-US" sz="1800" dirty="0" smtClean="0"/>
              <a:t> </a:t>
            </a:r>
            <a:r>
              <a:rPr lang="en-US" sz="1800" dirty="0" err="1" smtClean="0"/>
              <a:t>todas</a:t>
            </a:r>
            <a:r>
              <a:rPr lang="en-US" sz="1800" dirty="0" smtClean="0"/>
              <a:t> as </a:t>
            </a:r>
            <a:r>
              <a:rPr lang="en-US" sz="1800" dirty="0" err="1" smtClean="0"/>
              <a:t>disciplinas</a:t>
            </a:r>
            <a:r>
              <a:rPr lang="en-US" sz="1800" dirty="0" smtClean="0"/>
              <a:t> </a:t>
            </a:r>
            <a:r>
              <a:rPr lang="en-US" sz="1800" dirty="0" err="1" smtClean="0"/>
              <a:t>possuem</a:t>
            </a:r>
            <a:r>
              <a:rPr lang="en-US" sz="1800" dirty="0" smtClean="0"/>
              <a:t> </a:t>
            </a:r>
            <a:r>
              <a:rPr lang="en-US" sz="1800" dirty="0" err="1" smtClean="0"/>
              <a:t>monitorias</a:t>
            </a:r>
            <a:endParaRPr lang="en-US" sz="1800" dirty="0" smtClean="0"/>
          </a:p>
          <a:p>
            <a:pPr lvl="1"/>
            <a:r>
              <a:rPr lang="en-US" sz="1800" dirty="0" err="1" smtClean="0"/>
              <a:t>Monitorias</a:t>
            </a:r>
            <a:r>
              <a:rPr lang="en-US" sz="1800" dirty="0" smtClean="0"/>
              <a:t> </a:t>
            </a:r>
            <a:r>
              <a:rPr lang="en-US" sz="1800" dirty="0" err="1"/>
              <a:t>têm</a:t>
            </a:r>
            <a:r>
              <a:rPr lang="en-US" sz="1800" dirty="0"/>
              <a:t> </a:t>
            </a:r>
            <a:r>
              <a:rPr lang="en-US" sz="1800" dirty="0" err="1"/>
              <a:t>horários</a:t>
            </a:r>
            <a:r>
              <a:rPr lang="en-US" sz="1800" dirty="0"/>
              <a:t> </a:t>
            </a:r>
            <a:r>
              <a:rPr lang="en-US" sz="1800" dirty="0" err="1" smtClean="0"/>
              <a:t>limitados</a:t>
            </a:r>
            <a:endParaRPr lang="pt-BR" sz="1800" dirty="0" smtClean="0"/>
          </a:p>
          <a:p>
            <a:pPr lvl="1"/>
            <a:r>
              <a:rPr lang="pt-BR" sz="1800" dirty="0" smtClean="0"/>
              <a:t>Alunos precisam </a:t>
            </a:r>
            <a:r>
              <a:rPr lang="pt-BR" sz="1800" dirty="0" smtClean="0"/>
              <a:t>se deslocar </a:t>
            </a:r>
            <a:r>
              <a:rPr lang="pt-BR" sz="1800" dirty="0" smtClean="0"/>
              <a:t>para </a:t>
            </a:r>
            <a:r>
              <a:rPr lang="pt-BR" sz="1800" dirty="0" smtClean="0"/>
              <a:t>resolver </a:t>
            </a:r>
            <a:r>
              <a:rPr lang="pt-BR" sz="1800" dirty="0" smtClean="0"/>
              <a:t>dúvida simples</a:t>
            </a:r>
          </a:p>
          <a:p>
            <a:pPr lvl="1"/>
            <a:r>
              <a:rPr lang="pt-BR" sz="1800" dirty="0" smtClean="0"/>
              <a:t>Filas na véspera de provas</a:t>
            </a:r>
          </a:p>
          <a:p>
            <a:r>
              <a:rPr lang="pt-BR" sz="2000" dirty="0" smtClean="0"/>
              <a:t>Faculdades </a:t>
            </a:r>
            <a:r>
              <a:rPr lang="pt-BR" sz="2000" dirty="0" smtClean="0"/>
              <a:t>não </a:t>
            </a:r>
            <a:r>
              <a:rPr lang="pt-BR" sz="2000" dirty="0" smtClean="0"/>
              <a:t>têm estatísticas de uso</a:t>
            </a:r>
          </a:p>
          <a:p>
            <a:r>
              <a:rPr lang="pt-BR" sz="2000" dirty="0" smtClean="0"/>
              <a:t>Alunos precisam e tentam resolver por meio de grupos no </a:t>
            </a:r>
            <a:r>
              <a:rPr lang="pt-BR" sz="2000" dirty="0" err="1" smtClean="0"/>
              <a:t>facebook</a:t>
            </a:r>
            <a:r>
              <a:rPr lang="pt-BR" sz="2000" dirty="0" smtClean="0"/>
              <a:t>, aulas extras aos finais de semana e encontro com colegas na biblioteca </a:t>
            </a:r>
          </a:p>
          <a:p>
            <a:endParaRPr lang="pt-BR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ta para baixo 11"/>
          <p:cNvSpPr/>
          <p:nvPr/>
        </p:nvSpPr>
        <p:spPr>
          <a:xfrm>
            <a:off x="3505200" y="4876800"/>
            <a:ext cx="1371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66800" y="5334000"/>
            <a:ext cx="735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2"/>
                </a:solidFill>
              </a:rPr>
              <a:t>Falta de inovação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2"/>
                </a:solidFill>
              </a:rPr>
              <a:t>Investimento </a:t>
            </a:r>
            <a:r>
              <a:rPr lang="pt-BR" sz="2400" b="1" dirty="0">
                <a:solidFill>
                  <a:schemeClr val="tx2"/>
                </a:solidFill>
              </a:rPr>
              <a:t>pouco </a:t>
            </a:r>
            <a:r>
              <a:rPr lang="pt-BR" sz="2400" b="1" dirty="0" smtClean="0">
                <a:solidFill>
                  <a:schemeClr val="tx2"/>
                </a:solidFill>
              </a:rPr>
              <a:t>aproveitado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2"/>
                </a:solidFill>
              </a:rPr>
              <a:t>Alunos permanecem com necessidades de apoio </a:t>
            </a:r>
            <a:endParaRPr lang="pt-BR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4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b="1" u="sng" dirty="0" smtClean="0"/>
              <a:t>Cursos EAD:</a:t>
            </a:r>
            <a:r>
              <a:rPr lang="pt-BR" sz="2400" b="1" dirty="0" smtClean="0"/>
              <a:t> </a:t>
            </a:r>
            <a:r>
              <a:rPr lang="pt-BR" sz="2400" dirty="0" smtClean="0"/>
              <a:t>serviços de tutoria </a:t>
            </a:r>
          </a:p>
          <a:p>
            <a:r>
              <a:rPr lang="pt-BR" sz="2400" dirty="0"/>
              <a:t>Depende do </a:t>
            </a:r>
            <a:r>
              <a:rPr lang="pt-BR" sz="2400" dirty="0" smtClean="0"/>
              <a:t>curso e faculdades, </a:t>
            </a:r>
            <a:r>
              <a:rPr lang="pt-BR" sz="2400" dirty="0"/>
              <a:t>mas serviços de tutoria nem sempre resolvem as </a:t>
            </a:r>
            <a:r>
              <a:rPr lang="pt-BR" sz="2400" dirty="0" smtClean="0"/>
              <a:t>dúvidas de conteúdo </a:t>
            </a:r>
            <a:r>
              <a:rPr lang="pt-BR" sz="2400" dirty="0"/>
              <a:t>dos alunos (</a:t>
            </a:r>
            <a:r>
              <a:rPr lang="pt-BR" sz="2400" dirty="0" smtClean="0"/>
              <a:t>horários limitados, muitos alunos) </a:t>
            </a:r>
          </a:p>
          <a:p>
            <a:r>
              <a:rPr lang="pt-BR" sz="2400" dirty="0" smtClean="0"/>
              <a:t>Estudantes muitas vezes não </a:t>
            </a:r>
            <a:r>
              <a:rPr lang="pt-BR" sz="2400" dirty="0" err="1" smtClean="0"/>
              <a:t>vêem</a:t>
            </a:r>
            <a:r>
              <a:rPr lang="pt-BR" sz="2400" dirty="0" smtClean="0"/>
              <a:t> um tutor como alguém que ajudaria no conteúdo</a:t>
            </a:r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baixo 10"/>
          <p:cNvSpPr/>
          <p:nvPr/>
        </p:nvSpPr>
        <p:spPr>
          <a:xfrm>
            <a:off x="3635896" y="4038600"/>
            <a:ext cx="1371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93481" y="4662501"/>
            <a:ext cx="735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2"/>
                </a:solidFill>
              </a:rPr>
              <a:t>Certo grau de inovação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2"/>
                </a:solidFill>
              </a:rPr>
              <a:t>Oportunidade para maior interação e inovação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57200" y="228600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u="sng" smtClean="0">
                <a:latin typeface="+mn-lt"/>
                <a:ea typeface="+mn-ea"/>
                <a:cs typeface="+mn-cs"/>
              </a:rPr>
              <a:t>Pesquisa com alunos e faculdades</a:t>
            </a:r>
            <a:endParaRPr lang="pt-BR" sz="3200" b="1" u="sng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04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ewsrondonia.com.br/imagensNoticias/image/professor%20ensinand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0622" y="-25400"/>
            <a:ext cx="5642756" cy="46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762000" y="471770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Quem ensina, aprende</a:t>
            </a:r>
            <a:endParaRPr lang="pt-BR" sz="2800" b="1" dirty="0"/>
          </a:p>
        </p:txBody>
      </p:sp>
      <p:sp>
        <p:nvSpPr>
          <p:cNvPr id="17" name="Subtitle 6"/>
          <p:cNvSpPr txBox="1">
            <a:spLocks/>
          </p:cNvSpPr>
          <p:nvPr/>
        </p:nvSpPr>
        <p:spPr bwMode="auto">
          <a:xfrm>
            <a:off x="7956376" y="6453336"/>
            <a:ext cx="118762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1"/>
              </a:buClr>
              <a:buSzPct val="85000"/>
            </a:pPr>
            <a:r>
              <a:rPr kumimoji="1" lang="de-DE" sz="1200" b="1" dirty="0" smtClean="0">
                <a:solidFill>
                  <a:srgbClr val="2E3192"/>
                </a:solidFill>
                <a:latin typeface="Arial Narrow" pitchFamily="34" charset="0"/>
              </a:rPr>
              <a:t>Outubro 2014</a:t>
            </a:r>
            <a:endParaRPr kumimoji="1" lang="de-DE" sz="1200" b="1" dirty="0">
              <a:solidFill>
                <a:srgbClr val="2E3192"/>
              </a:solidFill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43400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B2B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713656"/>
            <a:ext cx="375783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67544" y="188640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/>
              <a:t>A SOLUÇÃO</a:t>
            </a:r>
            <a:endParaRPr lang="pt-BR" sz="2400" b="1" u="sng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79977" y="990600"/>
            <a:ext cx="4002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Possibilitamos  o encontro online e em TEMPO REAL entre estudantes para monitoria </a:t>
            </a:r>
            <a:r>
              <a:rPr lang="pt-BR" sz="2400" b="1" i="1" dirty="0" err="1" smtClean="0"/>
              <a:t>peer-to-peer</a:t>
            </a:r>
            <a:r>
              <a:rPr lang="pt-BR" sz="2400" b="1" i="1" dirty="0" smtClean="0"/>
              <a:t>, </a:t>
            </a:r>
            <a:r>
              <a:rPr lang="pt-BR" sz="2400" b="1" dirty="0" smtClean="0"/>
              <a:t>viabilizando a </a:t>
            </a:r>
            <a:r>
              <a:rPr lang="pt-BR" sz="2400" b="1" u="sng" dirty="0" smtClean="0"/>
              <a:t>aprendizagem </a:t>
            </a:r>
            <a:r>
              <a:rPr lang="pt-BR" sz="2400" b="1" u="sng" dirty="0" smtClean="0"/>
              <a:t>colaborativa</a:t>
            </a:r>
            <a:r>
              <a:rPr lang="pt-BR" sz="2400" b="1" dirty="0"/>
              <a:t>,</a:t>
            </a:r>
            <a:r>
              <a:rPr lang="pt-BR" sz="2400" b="1" dirty="0" smtClean="0"/>
              <a:t> </a:t>
            </a:r>
            <a:r>
              <a:rPr lang="pt-BR" sz="2400" b="1" dirty="0" smtClean="0"/>
              <a:t>trazendo </a:t>
            </a:r>
            <a:r>
              <a:rPr lang="pt-BR" sz="2400" b="1" u="sng" dirty="0" smtClean="0"/>
              <a:t>organização</a:t>
            </a:r>
            <a:r>
              <a:rPr lang="pt-BR" sz="2400" b="1" dirty="0" smtClean="0"/>
              <a:t> e </a:t>
            </a:r>
            <a:r>
              <a:rPr lang="pt-BR" sz="2400" b="1" u="sng" dirty="0" smtClean="0"/>
              <a:t>eficiência</a:t>
            </a:r>
            <a:endParaRPr lang="pt-BR" sz="2400" b="1" dirty="0"/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9852" y="5875706"/>
            <a:ext cx="1000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4559" y="5737594"/>
            <a:ext cx="917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 descr="C:\Users\User\Downloads\TEL-VIVO_lock-up_POS_RGB.png"/>
          <p:cNvPicPr>
            <a:picLocks noChangeAspect="1" noChangeArrowheads="1"/>
          </p:cNvPicPr>
          <p:nvPr/>
        </p:nvPicPr>
        <p:blipFill>
          <a:blip r:embed="rId7"/>
          <a:srcRect r="33835" b="-26635"/>
          <a:stretch>
            <a:fillRect/>
          </a:stretch>
        </p:blipFill>
        <p:spPr bwMode="auto">
          <a:xfrm>
            <a:off x="474801" y="5842939"/>
            <a:ext cx="1557358" cy="656655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2013" y="5791200"/>
            <a:ext cx="2173490" cy="59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38800"/>
            <a:ext cx="1723634" cy="7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s://encrypted-tbn3.gstatic.com/images?q=tbn:ANd9GcQUe-9d4BgsBghNVnO8iyfKpQQYIPIJ2yvhd1ODO3glMcEnmw7mLl8NfGpl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26" y="3581400"/>
            <a:ext cx="273837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2001679" y="33967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B2B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467544" y="188640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/>
              <a:t>A SOLUÇÃO</a:t>
            </a:r>
            <a:endParaRPr lang="pt-BR" sz="24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2" y="773415"/>
            <a:ext cx="8524056" cy="555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113316" y="5486400"/>
            <a:ext cx="838200" cy="24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José B.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63" y="5490029"/>
            <a:ext cx="287109" cy="23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31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8" y="1189039"/>
            <a:ext cx="3331666" cy="187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045841"/>
            <a:ext cx="3373004" cy="18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239" y="4681412"/>
            <a:ext cx="3403674" cy="191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  <p:sp>
        <p:nvSpPr>
          <p:cNvPr id="10247" name="CaixaDeTexto 7"/>
          <p:cNvSpPr txBox="1">
            <a:spLocks noChangeArrowheads="1"/>
          </p:cNvSpPr>
          <p:nvPr/>
        </p:nvSpPr>
        <p:spPr bwMode="auto">
          <a:xfrm>
            <a:off x="639763" y="3421063"/>
            <a:ext cx="4124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O Professores de Plantão possibilita o </a:t>
            </a:r>
            <a:r>
              <a:rPr lang="pt-BR" dirty="0" smtClean="0"/>
              <a:t>contato </a:t>
            </a:r>
            <a:r>
              <a:rPr lang="pt-BR" u="sng" dirty="0" smtClean="0"/>
              <a:t>imediato </a:t>
            </a:r>
            <a:r>
              <a:rPr lang="pt-BR" dirty="0" smtClean="0"/>
              <a:t>ou por </a:t>
            </a:r>
            <a:r>
              <a:rPr lang="pt-BR" u="sng" dirty="0" smtClean="0"/>
              <a:t>agendamento</a:t>
            </a:r>
            <a:r>
              <a:rPr lang="pt-BR" dirty="0" smtClean="0"/>
              <a:t> entre os estudantes</a:t>
            </a:r>
            <a:endParaRPr lang="pt-BR" dirty="0"/>
          </a:p>
        </p:txBody>
      </p:sp>
      <p:sp>
        <p:nvSpPr>
          <p:cNvPr id="10248" name="CaixaDeTexto 8"/>
          <p:cNvSpPr txBox="1">
            <a:spLocks noChangeArrowheads="1"/>
          </p:cNvSpPr>
          <p:nvPr/>
        </p:nvSpPr>
        <p:spPr bwMode="auto">
          <a:xfrm>
            <a:off x="4572000" y="1189038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/>
              <a:t>Um universitário precisa </a:t>
            </a:r>
            <a:r>
              <a:rPr lang="pt-BR" dirty="0"/>
              <a:t>de ajuda nos estudos e, enquanto isso, há diversos </a:t>
            </a:r>
            <a:r>
              <a:rPr lang="pt-BR" dirty="0" smtClean="0"/>
              <a:t>outros universitários </a:t>
            </a:r>
            <a:r>
              <a:rPr lang="pt-BR" dirty="0"/>
              <a:t>experts neste assunto que poderiam ajudá-lo</a:t>
            </a:r>
          </a:p>
        </p:txBody>
      </p:sp>
      <p:sp>
        <p:nvSpPr>
          <p:cNvPr id="10249" name="CaixaDeTexto 9"/>
          <p:cNvSpPr txBox="1">
            <a:spLocks noChangeArrowheads="1"/>
          </p:cNvSpPr>
          <p:nvPr/>
        </p:nvSpPr>
        <p:spPr bwMode="auto">
          <a:xfrm>
            <a:off x="4686300" y="5229225"/>
            <a:ext cx="4349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/>
              <a:t>Aluno </a:t>
            </a:r>
            <a:r>
              <a:rPr lang="pt-BR" dirty="0"/>
              <a:t>e </a:t>
            </a:r>
            <a:r>
              <a:rPr lang="pt-BR" dirty="0" smtClean="0"/>
              <a:t>Monitor </a:t>
            </a:r>
            <a:r>
              <a:rPr lang="pt-BR" dirty="0"/>
              <a:t>iniciam </a:t>
            </a:r>
            <a:r>
              <a:rPr lang="pt-BR" dirty="0" smtClean="0"/>
              <a:t>aula por </a:t>
            </a:r>
            <a:r>
              <a:rPr lang="pt-BR" dirty="0"/>
              <a:t>meio </a:t>
            </a:r>
            <a:r>
              <a:rPr lang="pt-BR" dirty="0" smtClean="0"/>
              <a:t>de ferramenta de sala virtual oferecido pela plataforma. </a:t>
            </a:r>
            <a:endParaRPr lang="pt-BR" dirty="0"/>
          </a:p>
        </p:txBody>
      </p:sp>
      <p:sp>
        <p:nvSpPr>
          <p:cNvPr id="10250" name="CaixaDeTexto 18"/>
          <p:cNvSpPr txBox="1">
            <a:spLocks noChangeArrowheads="1"/>
          </p:cNvSpPr>
          <p:nvPr/>
        </p:nvSpPr>
        <p:spPr bwMode="auto">
          <a:xfrm>
            <a:off x="4116388" y="1071563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FFC000"/>
                </a:solidFill>
              </a:rPr>
              <a:t>1.</a:t>
            </a:r>
          </a:p>
        </p:txBody>
      </p:sp>
      <p:sp>
        <p:nvSpPr>
          <p:cNvPr id="10251" name="CaixaDeTexto 19"/>
          <p:cNvSpPr txBox="1">
            <a:spLocks noChangeArrowheads="1"/>
          </p:cNvSpPr>
          <p:nvPr/>
        </p:nvSpPr>
        <p:spPr bwMode="auto">
          <a:xfrm>
            <a:off x="250825" y="3336925"/>
            <a:ext cx="6492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FFC000"/>
                </a:solidFill>
              </a:rPr>
              <a:t>2.</a:t>
            </a:r>
          </a:p>
        </p:txBody>
      </p:sp>
      <p:sp>
        <p:nvSpPr>
          <p:cNvPr id="10252" name="CaixaDeTexto 20"/>
          <p:cNvSpPr txBox="1">
            <a:spLocks noChangeArrowheads="1"/>
          </p:cNvSpPr>
          <p:nvPr/>
        </p:nvSpPr>
        <p:spPr bwMode="auto">
          <a:xfrm>
            <a:off x="4211638" y="5148263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FFC000"/>
                </a:solidFill>
              </a:rPr>
              <a:t>3.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67544" y="188640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/>
              <a:t>COMO FUNCIONA</a:t>
            </a:r>
            <a:endParaRPr lang="pt-BR" sz="2400" b="1" u="sng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7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467544" y="188640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/>
              <a:t>MODELO DE NEGÓCIOS</a:t>
            </a:r>
            <a:endParaRPr lang="pt-BR" sz="2400" b="1" u="sng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589" y="91755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6"/>
          <p:cNvGrpSpPr/>
          <p:nvPr/>
        </p:nvGrpSpPr>
        <p:grpSpPr>
          <a:xfrm>
            <a:off x="1785918" y="1000108"/>
            <a:ext cx="990576" cy="2295516"/>
            <a:chOff x="0" y="0"/>
            <a:chExt cx="9144000" cy="6858000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o 16"/>
          <p:cNvGrpSpPr/>
          <p:nvPr/>
        </p:nvGrpSpPr>
        <p:grpSpPr>
          <a:xfrm>
            <a:off x="2857488" y="785794"/>
            <a:ext cx="990576" cy="2295516"/>
            <a:chOff x="0" y="0"/>
            <a:chExt cx="9144000" cy="68580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63688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635896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508104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271792" y="0"/>
              <a:ext cx="187220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14290"/>
            <a:ext cx="1175385" cy="9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CaixaDeTexto 43"/>
          <p:cNvSpPr txBox="1"/>
          <p:nvPr/>
        </p:nvSpPr>
        <p:spPr>
          <a:xfrm>
            <a:off x="467544" y="188640"/>
            <a:ext cx="553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/>
              <a:t>PLATAFORMA DE AULA ONLINE</a:t>
            </a:r>
            <a:endParaRPr lang="pt-BR" sz="3200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062054"/>
            <a:ext cx="7086600" cy="523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23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533</Words>
  <Application>Microsoft Office PowerPoint</Application>
  <PresentationFormat>Apresentação na tela (4:3)</PresentationFormat>
  <Paragraphs>136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Origem e Cenário atual</vt:lpstr>
      <vt:lpstr>Pesquisa com alunos e faculdades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</dc:creator>
  <cp:lastModifiedBy>User</cp:lastModifiedBy>
  <cp:revision>131</cp:revision>
  <dcterms:created xsi:type="dcterms:W3CDTF">2013-06-16T17:45:13Z</dcterms:created>
  <dcterms:modified xsi:type="dcterms:W3CDTF">2014-10-08T14:20:17Z</dcterms:modified>
</cp:coreProperties>
</file>