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448" r:id="rId3"/>
    <p:sldId id="454" r:id="rId4"/>
    <p:sldId id="455" r:id="rId5"/>
    <p:sldId id="457" r:id="rId6"/>
    <p:sldId id="456" r:id="rId7"/>
    <p:sldId id="446" r:id="rId8"/>
    <p:sldId id="447" r:id="rId9"/>
    <p:sldId id="449" r:id="rId10"/>
    <p:sldId id="450" r:id="rId11"/>
    <p:sldId id="453" r:id="rId12"/>
    <p:sldId id="458" r:id="rId13"/>
    <p:sldId id="460" r:id="rId14"/>
    <p:sldId id="461" r:id="rId15"/>
    <p:sldId id="462" r:id="rId16"/>
    <p:sldId id="459" r:id="rId17"/>
    <p:sldId id="438" r:id="rId18"/>
    <p:sldId id="444" r:id="rId19"/>
    <p:sldId id="466" r:id="rId20"/>
    <p:sldId id="467" r:id="rId21"/>
    <p:sldId id="468" r:id="rId22"/>
    <p:sldId id="469" r:id="rId23"/>
    <p:sldId id="470" r:id="rId24"/>
    <p:sldId id="471" r:id="rId25"/>
    <p:sldId id="472" r:id="rId26"/>
    <p:sldId id="376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41F1C"/>
    <a:srgbClr val="000000"/>
    <a:srgbClr val="292929"/>
    <a:srgbClr val="86D921"/>
    <a:srgbClr val="FCBC4A"/>
    <a:srgbClr val="FE8D48"/>
    <a:srgbClr val="FF8D47"/>
    <a:srgbClr val="5F5F5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3" autoAdjust="0"/>
    <p:restoredTop sz="94660"/>
  </p:normalViewPr>
  <p:slideViewPr>
    <p:cSldViewPr>
      <p:cViewPr varScale="1">
        <p:scale>
          <a:sx n="84" d="100"/>
          <a:sy n="84" d="100"/>
        </p:scale>
        <p:origin x="-21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8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57E44C-31EA-F444-AA65-F6F0CAA14A9A}" type="doc">
      <dgm:prSet loTypeId="urn:microsoft.com/office/officeart/2005/8/layout/cycle8" loCatId="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D90652C-C3A7-A740-8E16-E28B7AB63CAA}">
      <dgm:prSet phldrT="[Text]"/>
      <dgm:spPr/>
      <dgm:t>
        <a:bodyPr/>
        <a:lstStyle/>
        <a:p>
          <a:r>
            <a:rPr lang="en-US" dirty="0" err="1" smtClean="0"/>
            <a:t>Pedagógicas</a:t>
          </a:r>
          <a:endParaRPr lang="en-US" dirty="0"/>
        </a:p>
      </dgm:t>
    </dgm:pt>
    <dgm:pt modelId="{9C0B6A33-8C19-1B41-8D0A-BAB5D9B3E2F0}" type="parTrans" cxnId="{3C2130A4-D506-1E43-889E-66D19DE1942A}">
      <dgm:prSet/>
      <dgm:spPr/>
      <dgm:t>
        <a:bodyPr/>
        <a:lstStyle/>
        <a:p>
          <a:endParaRPr lang="en-US"/>
        </a:p>
      </dgm:t>
    </dgm:pt>
    <dgm:pt modelId="{0A49BF2A-81EB-CD44-9AE4-2F0F75CB9828}" type="sibTrans" cxnId="{3C2130A4-D506-1E43-889E-66D19DE1942A}">
      <dgm:prSet/>
      <dgm:spPr/>
      <dgm:t>
        <a:bodyPr/>
        <a:lstStyle/>
        <a:p>
          <a:endParaRPr lang="en-US"/>
        </a:p>
      </dgm:t>
    </dgm:pt>
    <dgm:pt modelId="{6D7ACC0A-4335-C942-BC29-897ED5ABFD45}">
      <dgm:prSet phldrT="[Text]"/>
      <dgm:spPr/>
      <dgm:t>
        <a:bodyPr/>
        <a:lstStyle/>
        <a:p>
          <a:r>
            <a:rPr lang="en-US" dirty="0" err="1" smtClean="0"/>
            <a:t>Tecnológicas</a:t>
          </a:r>
          <a:endParaRPr lang="en-US" dirty="0"/>
        </a:p>
      </dgm:t>
    </dgm:pt>
    <dgm:pt modelId="{C5FB613B-98CA-0141-B503-98766C42DF3B}" type="parTrans" cxnId="{84B993AD-D47B-9543-9C6E-72BE016831CF}">
      <dgm:prSet/>
      <dgm:spPr/>
      <dgm:t>
        <a:bodyPr/>
        <a:lstStyle/>
        <a:p>
          <a:endParaRPr lang="en-US"/>
        </a:p>
      </dgm:t>
    </dgm:pt>
    <dgm:pt modelId="{CBFFF688-2EE7-394C-ACB4-35F55F7C3EAE}" type="sibTrans" cxnId="{84B993AD-D47B-9543-9C6E-72BE016831CF}">
      <dgm:prSet/>
      <dgm:spPr/>
      <dgm:t>
        <a:bodyPr/>
        <a:lstStyle/>
        <a:p>
          <a:endParaRPr lang="en-US"/>
        </a:p>
      </dgm:t>
    </dgm:pt>
    <dgm:pt modelId="{D6E67B56-8A87-A44B-8531-A583EDB83618}">
      <dgm:prSet phldrT="[Text]"/>
      <dgm:spPr/>
      <dgm:t>
        <a:bodyPr/>
        <a:lstStyle/>
        <a:p>
          <a:r>
            <a:rPr lang="en-US" dirty="0" err="1" smtClean="0"/>
            <a:t>Gerenciais</a:t>
          </a:r>
          <a:endParaRPr lang="en-US" dirty="0"/>
        </a:p>
      </dgm:t>
    </dgm:pt>
    <dgm:pt modelId="{1C3F250F-F48D-4B44-BDD5-5B081DB38082}" type="parTrans" cxnId="{B98FD0F1-990C-794A-A684-15F00B69D556}">
      <dgm:prSet/>
      <dgm:spPr/>
      <dgm:t>
        <a:bodyPr/>
        <a:lstStyle/>
        <a:p>
          <a:endParaRPr lang="en-US"/>
        </a:p>
      </dgm:t>
    </dgm:pt>
    <dgm:pt modelId="{C214B316-300F-3442-AB31-E85DAF4533CA}" type="sibTrans" cxnId="{B98FD0F1-990C-794A-A684-15F00B69D556}">
      <dgm:prSet/>
      <dgm:spPr/>
      <dgm:t>
        <a:bodyPr/>
        <a:lstStyle/>
        <a:p>
          <a:endParaRPr lang="en-US"/>
        </a:p>
      </dgm:t>
    </dgm:pt>
    <dgm:pt modelId="{06E70822-B6A8-1541-9608-33FDC0D4A802}">
      <dgm:prSet phldrT="[Text]"/>
      <dgm:spPr/>
      <dgm:t>
        <a:bodyPr/>
        <a:lstStyle/>
        <a:p>
          <a:r>
            <a:rPr lang="en-US" dirty="0" err="1" smtClean="0"/>
            <a:t>Sócio-afetivas</a:t>
          </a:r>
          <a:endParaRPr lang="en-US" dirty="0"/>
        </a:p>
      </dgm:t>
    </dgm:pt>
    <dgm:pt modelId="{4DAD79E3-EDA6-8449-BB78-0F8EBD6E93EF}" type="sibTrans" cxnId="{3AFAEE59-20E7-DA4E-98EE-34AD76D38727}">
      <dgm:prSet/>
      <dgm:spPr/>
      <dgm:t>
        <a:bodyPr/>
        <a:lstStyle/>
        <a:p>
          <a:endParaRPr lang="en-US"/>
        </a:p>
      </dgm:t>
    </dgm:pt>
    <dgm:pt modelId="{4611E622-3144-6F4B-95A1-504DD7925F6E}" type="parTrans" cxnId="{3AFAEE59-20E7-DA4E-98EE-34AD76D38727}">
      <dgm:prSet/>
      <dgm:spPr/>
      <dgm:t>
        <a:bodyPr/>
        <a:lstStyle/>
        <a:p>
          <a:endParaRPr lang="en-US"/>
        </a:p>
      </dgm:t>
    </dgm:pt>
    <dgm:pt modelId="{17F96E91-B5D2-964A-A20B-5C22175928BA}" type="pres">
      <dgm:prSet presAssocID="{7F57E44C-31EA-F444-AA65-F6F0CAA14A9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468415-4F2B-8F44-BC2A-92593979CE92}" type="pres">
      <dgm:prSet presAssocID="{7F57E44C-31EA-F444-AA65-F6F0CAA14A9A}" presName="wedge1" presStyleLbl="node1" presStyleIdx="0" presStyleCnt="4"/>
      <dgm:spPr/>
      <dgm:t>
        <a:bodyPr/>
        <a:lstStyle/>
        <a:p>
          <a:endParaRPr lang="en-US"/>
        </a:p>
      </dgm:t>
    </dgm:pt>
    <dgm:pt modelId="{2CBF0E43-7144-E941-B35B-71E5D7A2C3B2}" type="pres">
      <dgm:prSet presAssocID="{7F57E44C-31EA-F444-AA65-F6F0CAA14A9A}" presName="dummy1a" presStyleCnt="0"/>
      <dgm:spPr/>
    </dgm:pt>
    <dgm:pt modelId="{3EBB5AAF-2D48-124D-ABAF-1E201767D056}" type="pres">
      <dgm:prSet presAssocID="{7F57E44C-31EA-F444-AA65-F6F0CAA14A9A}" presName="dummy1b" presStyleCnt="0"/>
      <dgm:spPr/>
    </dgm:pt>
    <dgm:pt modelId="{53DD2DF3-BA18-9746-ACB2-DFEB3A3947EA}" type="pres">
      <dgm:prSet presAssocID="{7F57E44C-31EA-F444-AA65-F6F0CAA14A9A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2AE0D-1AF0-7742-B023-43929BD2A5E7}" type="pres">
      <dgm:prSet presAssocID="{7F57E44C-31EA-F444-AA65-F6F0CAA14A9A}" presName="wedge2" presStyleLbl="node1" presStyleIdx="1" presStyleCnt="4"/>
      <dgm:spPr/>
      <dgm:t>
        <a:bodyPr/>
        <a:lstStyle/>
        <a:p>
          <a:endParaRPr lang="en-US"/>
        </a:p>
      </dgm:t>
    </dgm:pt>
    <dgm:pt modelId="{AB29ADAE-5F69-1549-9D28-7B4FD6675629}" type="pres">
      <dgm:prSet presAssocID="{7F57E44C-31EA-F444-AA65-F6F0CAA14A9A}" presName="dummy2a" presStyleCnt="0"/>
      <dgm:spPr/>
    </dgm:pt>
    <dgm:pt modelId="{B41A9DDA-1457-AD42-AFCC-15F56CAFD367}" type="pres">
      <dgm:prSet presAssocID="{7F57E44C-31EA-F444-AA65-F6F0CAA14A9A}" presName="dummy2b" presStyleCnt="0"/>
      <dgm:spPr/>
    </dgm:pt>
    <dgm:pt modelId="{74BE0338-CF29-2346-854C-2857E57A4DB1}" type="pres">
      <dgm:prSet presAssocID="{7F57E44C-31EA-F444-AA65-F6F0CAA14A9A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68BBA6-2987-DC44-A410-78694487E41A}" type="pres">
      <dgm:prSet presAssocID="{7F57E44C-31EA-F444-AA65-F6F0CAA14A9A}" presName="wedge3" presStyleLbl="node1" presStyleIdx="2" presStyleCnt="4"/>
      <dgm:spPr/>
      <dgm:t>
        <a:bodyPr/>
        <a:lstStyle/>
        <a:p>
          <a:endParaRPr lang="en-US"/>
        </a:p>
      </dgm:t>
    </dgm:pt>
    <dgm:pt modelId="{B28A4EE3-3CBB-0C42-A382-0C2EE6FCAAA5}" type="pres">
      <dgm:prSet presAssocID="{7F57E44C-31EA-F444-AA65-F6F0CAA14A9A}" presName="dummy3a" presStyleCnt="0"/>
      <dgm:spPr/>
    </dgm:pt>
    <dgm:pt modelId="{B81C68D8-71C5-2646-8C7D-F753D1980284}" type="pres">
      <dgm:prSet presAssocID="{7F57E44C-31EA-F444-AA65-F6F0CAA14A9A}" presName="dummy3b" presStyleCnt="0"/>
      <dgm:spPr/>
    </dgm:pt>
    <dgm:pt modelId="{93E44DD2-0740-414A-9C22-2CF26649A53B}" type="pres">
      <dgm:prSet presAssocID="{7F57E44C-31EA-F444-AA65-F6F0CAA14A9A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B8AADA-8EAC-794D-9403-BC9EFAD322E3}" type="pres">
      <dgm:prSet presAssocID="{7F57E44C-31EA-F444-AA65-F6F0CAA14A9A}" presName="wedge4" presStyleLbl="node1" presStyleIdx="3" presStyleCnt="4"/>
      <dgm:spPr/>
      <dgm:t>
        <a:bodyPr/>
        <a:lstStyle/>
        <a:p>
          <a:endParaRPr lang="en-US"/>
        </a:p>
      </dgm:t>
    </dgm:pt>
    <dgm:pt modelId="{F61B05EF-910B-464B-92AC-60510FF2872C}" type="pres">
      <dgm:prSet presAssocID="{7F57E44C-31EA-F444-AA65-F6F0CAA14A9A}" presName="dummy4a" presStyleCnt="0"/>
      <dgm:spPr/>
    </dgm:pt>
    <dgm:pt modelId="{A5C56266-4225-8249-87DB-30740ABD8189}" type="pres">
      <dgm:prSet presAssocID="{7F57E44C-31EA-F444-AA65-F6F0CAA14A9A}" presName="dummy4b" presStyleCnt="0"/>
      <dgm:spPr/>
    </dgm:pt>
    <dgm:pt modelId="{70D1A59E-9CB1-D444-BE29-AA2AE2B4F2C0}" type="pres">
      <dgm:prSet presAssocID="{7F57E44C-31EA-F444-AA65-F6F0CAA14A9A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208AB-1D08-7749-B344-4107ABB1E883}" type="pres">
      <dgm:prSet presAssocID="{4DAD79E3-EDA6-8449-BB78-0F8EBD6E93EF}" presName="arrowWedge1" presStyleLbl="fgSibTrans2D1" presStyleIdx="0" presStyleCnt="4"/>
      <dgm:spPr/>
    </dgm:pt>
    <dgm:pt modelId="{B3D242A6-0309-6545-BDBD-87E4AE95760D}" type="pres">
      <dgm:prSet presAssocID="{CBFFF688-2EE7-394C-ACB4-35F55F7C3EAE}" presName="arrowWedge2" presStyleLbl="fgSibTrans2D1" presStyleIdx="1" presStyleCnt="4"/>
      <dgm:spPr/>
    </dgm:pt>
    <dgm:pt modelId="{64C7EA05-A37E-A943-86AF-01923D665C70}" type="pres">
      <dgm:prSet presAssocID="{C214B316-300F-3442-AB31-E85DAF4533CA}" presName="arrowWedge3" presStyleLbl="fgSibTrans2D1" presStyleIdx="2" presStyleCnt="4"/>
      <dgm:spPr/>
    </dgm:pt>
    <dgm:pt modelId="{2EC484A1-B819-9040-9C25-66DA451963A1}" type="pres">
      <dgm:prSet presAssocID="{0A49BF2A-81EB-CD44-9AE4-2F0F75CB9828}" presName="arrowWedge4" presStyleLbl="fgSibTrans2D1" presStyleIdx="3" presStyleCnt="4"/>
      <dgm:spPr/>
    </dgm:pt>
  </dgm:ptLst>
  <dgm:cxnLst>
    <dgm:cxn modelId="{D477E32F-E441-D148-BEF4-B4A15B2601D0}" type="presOf" srcId="{06E70822-B6A8-1541-9608-33FDC0D4A802}" destId="{53DD2DF3-BA18-9746-ACB2-DFEB3A3947EA}" srcOrd="1" destOrd="0" presId="urn:microsoft.com/office/officeart/2005/8/layout/cycle8"/>
    <dgm:cxn modelId="{A51DD300-E784-3841-8E96-25B1DA403116}" type="presOf" srcId="{7F57E44C-31EA-F444-AA65-F6F0CAA14A9A}" destId="{17F96E91-B5D2-964A-A20B-5C22175928BA}" srcOrd="0" destOrd="0" presId="urn:microsoft.com/office/officeart/2005/8/layout/cycle8"/>
    <dgm:cxn modelId="{7F9F835B-2105-9F44-9CE2-809559844ABA}" type="presOf" srcId="{6D7ACC0A-4335-C942-BC29-897ED5ABFD45}" destId="{74BE0338-CF29-2346-854C-2857E57A4DB1}" srcOrd="1" destOrd="0" presId="urn:microsoft.com/office/officeart/2005/8/layout/cycle8"/>
    <dgm:cxn modelId="{42A218F0-267F-B54B-9E46-881E5493AB40}" type="presOf" srcId="{D6E67B56-8A87-A44B-8531-A583EDB83618}" destId="{E568BBA6-2987-DC44-A410-78694487E41A}" srcOrd="0" destOrd="0" presId="urn:microsoft.com/office/officeart/2005/8/layout/cycle8"/>
    <dgm:cxn modelId="{33C9C001-024C-2045-8DC2-B4C52A9FAB36}" type="presOf" srcId="{06E70822-B6A8-1541-9608-33FDC0D4A802}" destId="{48468415-4F2B-8F44-BC2A-92593979CE92}" srcOrd="0" destOrd="0" presId="urn:microsoft.com/office/officeart/2005/8/layout/cycle8"/>
    <dgm:cxn modelId="{05BBA69A-C212-414E-8400-2BC9D412398A}" type="presOf" srcId="{FD90652C-C3A7-A740-8E16-E28B7AB63CAA}" destId="{87B8AADA-8EAC-794D-9403-BC9EFAD322E3}" srcOrd="0" destOrd="0" presId="urn:microsoft.com/office/officeart/2005/8/layout/cycle8"/>
    <dgm:cxn modelId="{3AFAEE59-20E7-DA4E-98EE-34AD76D38727}" srcId="{7F57E44C-31EA-F444-AA65-F6F0CAA14A9A}" destId="{06E70822-B6A8-1541-9608-33FDC0D4A802}" srcOrd="0" destOrd="0" parTransId="{4611E622-3144-6F4B-95A1-504DD7925F6E}" sibTransId="{4DAD79E3-EDA6-8449-BB78-0F8EBD6E93EF}"/>
    <dgm:cxn modelId="{3C2130A4-D506-1E43-889E-66D19DE1942A}" srcId="{7F57E44C-31EA-F444-AA65-F6F0CAA14A9A}" destId="{FD90652C-C3A7-A740-8E16-E28B7AB63CAA}" srcOrd="3" destOrd="0" parTransId="{9C0B6A33-8C19-1B41-8D0A-BAB5D9B3E2F0}" sibTransId="{0A49BF2A-81EB-CD44-9AE4-2F0F75CB9828}"/>
    <dgm:cxn modelId="{8C749FB4-7297-8449-B9B7-3FFA6A7BCDE4}" type="presOf" srcId="{6D7ACC0A-4335-C942-BC29-897ED5ABFD45}" destId="{4EB2AE0D-1AF0-7742-B023-43929BD2A5E7}" srcOrd="0" destOrd="0" presId="urn:microsoft.com/office/officeart/2005/8/layout/cycle8"/>
    <dgm:cxn modelId="{70C42351-42AE-8C4C-95B5-95273175927A}" type="presOf" srcId="{D6E67B56-8A87-A44B-8531-A583EDB83618}" destId="{93E44DD2-0740-414A-9C22-2CF26649A53B}" srcOrd="1" destOrd="0" presId="urn:microsoft.com/office/officeart/2005/8/layout/cycle8"/>
    <dgm:cxn modelId="{B98FD0F1-990C-794A-A684-15F00B69D556}" srcId="{7F57E44C-31EA-F444-AA65-F6F0CAA14A9A}" destId="{D6E67B56-8A87-A44B-8531-A583EDB83618}" srcOrd="2" destOrd="0" parTransId="{1C3F250F-F48D-4B44-BDD5-5B081DB38082}" sibTransId="{C214B316-300F-3442-AB31-E85DAF4533CA}"/>
    <dgm:cxn modelId="{84B993AD-D47B-9543-9C6E-72BE016831CF}" srcId="{7F57E44C-31EA-F444-AA65-F6F0CAA14A9A}" destId="{6D7ACC0A-4335-C942-BC29-897ED5ABFD45}" srcOrd="1" destOrd="0" parTransId="{C5FB613B-98CA-0141-B503-98766C42DF3B}" sibTransId="{CBFFF688-2EE7-394C-ACB4-35F55F7C3EAE}"/>
    <dgm:cxn modelId="{2466C790-A87A-9240-841C-B041CA199E9A}" type="presOf" srcId="{FD90652C-C3A7-A740-8E16-E28B7AB63CAA}" destId="{70D1A59E-9CB1-D444-BE29-AA2AE2B4F2C0}" srcOrd="1" destOrd="0" presId="urn:microsoft.com/office/officeart/2005/8/layout/cycle8"/>
    <dgm:cxn modelId="{6AA07EEA-91E1-D640-8DF6-40056EF93BB0}" type="presParOf" srcId="{17F96E91-B5D2-964A-A20B-5C22175928BA}" destId="{48468415-4F2B-8F44-BC2A-92593979CE92}" srcOrd="0" destOrd="0" presId="urn:microsoft.com/office/officeart/2005/8/layout/cycle8"/>
    <dgm:cxn modelId="{57B798BA-1AFB-8840-B440-4B0370482666}" type="presParOf" srcId="{17F96E91-B5D2-964A-A20B-5C22175928BA}" destId="{2CBF0E43-7144-E941-B35B-71E5D7A2C3B2}" srcOrd="1" destOrd="0" presId="urn:microsoft.com/office/officeart/2005/8/layout/cycle8"/>
    <dgm:cxn modelId="{4227C684-92E4-6541-A500-6D53966E5F8F}" type="presParOf" srcId="{17F96E91-B5D2-964A-A20B-5C22175928BA}" destId="{3EBB5AAF-2D48-124D-ABAF-1E201767D056}" srcOrd="2" destOrd="0" presId="urn:microsoft.com/office/officeart/2005/8/layout/cycle8"/>
    <dgm:cxn modelId="{3924D7BB-C2AE-DC4E-8D9F-0BFD0B5D47AF}" type="presParOf" srcId="{17F96E91-B5D2-964A-A20B-5C22175928BA}" destId="{53DD2DF3-BA18-9746-ACB2-DFEB3A3947EA}" srcOrd="3" destOrd="0" presId="urn:microsoft.com/office/officeart/2005/8/layout/cycle8"/>
    <dgm:cxn modelId="{207C1F5D-B3C6-B74B-80E0-ECB9B8792084}" type="presParOf" srcId="{17F96E91-B5D2-964A-A20B-5C22175928BA}" destId="{4EB2AE0D-1AF0-7742-B023-43929BD2A5E7}" srcOrd="4" destOrd="0" presId="urn:microsoft.com/office/officeart/2005/8/layout/cycle8"/>
    <dgm:cxn modelId="{B6C669C9-72E2-DF4B-8118-1B2D75795FB4}" type="presParOf" srcId="{17F96E91-B5D2-964A-A20B-5C22175928BA}" destId="{AB29ADAE-5F69-1549-9D28-7B4FD6675629}" srcOrd="5" destOrd="0" presId="urn:microsoft.com/office/officeart/2005/8/layout/cycle8"/>
    <dgm:cxn modelId="{3FB9ED00-AE73-1246-9A3B-06EF63A4BB43}" type="presParOf" srcId="{17F96E91-B5D2-964A-A20B-5C22175928BA}" destId="{B41A9DDA-1457-AD42-AFCC-15F56CAFD367}" srcOrd="6" destOrd="0" presId="urn:microsoft.com/office/officeart/2005/8/layout/cycle8"/>
    <dgm:cxn modelId="{86C40590-66A7-D04F-B607-EBA9FA12E14E}" type="presParOf" srcId="{17F96E91-B5D2-964A-A20B-5C22175928BA}" destId="{74BE0338-CF29-2346-854C-2857E57A4DB1}" srcOrd="7" destOrd="0" presId="urn:microsoft.com/office/officeart/2005/8/layout/cycle8"/>
    <dgm:cxn modelId="{84DDC8A3-ABCE-954D-993C-BBA2978B3723}" type="presParOf" srcId="{17F96E91-B5D2-964A-A20B-5C22175928BA}" destId="{E568BBA6-2987-DC44-A410-78694487E41A}" srcOrd="8" destOrd="0" presId="urn:microsoft.com/office/officeart/2005/8/layout/cycle8"/>
    <dgm:cxn modelId="{A20C27B5-C257-394D-9624-77F625968A5A}" type="presParOf" srcId="{17F96E91-B5D2-964A-A20B-5C22175928BA}" destId="{B28A4EE3-3CBB-0C42-A382-0C2EE6FCAAA5}" srcOrd="9" destOrd="0" presId="urn:microsoft.com/office/officeart/2005/8/layout/cycle8"/>
    <dgm:cxn modelId="{5595E101-C5BB-914A-87DC-CD2B568E6291}" type="presParOf" srcId="{17F96E91-B5D2-964A-A20B-5C22175928BA}" destId="{B81C68D8-71C5-2646-8C7D-F753D1980284}" srcOrd="10" destOrd="0" presId="urn:microsoft.com/office/officeart/2005/8/layout/cycle8"/>
    <dgm:cxn modelId="{D299131C-E233-5B43-9D11-C991E4F1133F}" type="presParOf" srcId="{17F96E91-B5D2-964A-A20B-5C22175928BA}" destId="{93E44DD2-0740-414A-9C22-2CF26649A53B}" srcOrd="11" destOrd="0" presId="urn:microsoft.com/office/officeart/2005/8/layout/cycle8"/>
    <dgm:cxn modelId="{979C1F3A-C6FE-E544-8053-6EAEEB6C01C2}" type="presParOf" srcId="{17F96E91-B5D2-964A-A20B-5C22175928BA}" destId="{87B8AADA-8EAC-794D-9403-BC9EFAD322E3}" srcOrd="12" destOrd="0" presId="urn:microsoft.com/office/officeart/2005/8/layout/cycle8"/>
    <dgm:cxn modelId="{F0E85EAB-9A12-E541-A81C-858D7DA75BB8}" type="presParOf" srcId="{17F96E91-B5D2-964A-A20B-5C22175928BA}" destId="{F61B05EF-910B-464B-92AC-60510FF2872C}" srcOrd="13" destOrd="0" presId="urn:microsoft.com/office/officeart/2005/8/layout/cycle8"/>
    <dgm:cxn modelId="{006E7CC2-F7C8-C944-A980-FD2BBAD3A887}" type="presParOf" srcId="{17F96E91-B5D2-964A-A20B-5C22175928BA}" destId="{A5C56266-4225-8249-87DB-30740ABD8189}" srcOrd="14" destOrd="0" presId="urn:microsoft.com/office/officeart/2005/8/layout/cycle8"/>
    <dgm:cxn modelId="{AF8B9CE8-D0AB-2743-B489-968C702B7D65}" type="presParOf" srcId="{17F96E91-B5D2-964A-A20B-5C22175928BA}" destId="{70D1A59E-9CB1-D444-BE29-AA2AE2B4F2C0}" srcOrd="15" destOrd="0" presId="urn:microsoft.com/office/officeart/2005/8/layout/cycle8"/>
    <dgm:cxn modelId="{74ED24D1-8E6A-6A4B-84AE-F0924E52B11A}" type="presParOf" srcId="{17F96E91-B5D2-964A-A20B-5C22175928BA}" destId="{1D2208AB-1D08-7749-B344-4107ABB1E883}" srcOrd="16" destOrd="0" presId="urn:microsoft.com/office/officeart/2005/8/layout/cycle8"/>
    <dgm:cxn modelId="{A2D1379F-B21B-714D-B998-871172773016}" type="presParOf" srcId="{17F96E91-B5D2-964A-A20B-5C22175928BA}" destId="{B3D242A6-0309-6545-BDBD-87E4AE95760D}" srcOrd="17" destOrd="0" presId="urn:microsoft.com/office/officeart/2005/8/layout/cycle8"/>
    <dgm:cxn modelId="{A8326A8F-D845-274F-9E46-44F91B940CC8}" type="presParOf" srcId="{17F96E91-B5D2-964A-A20B-5C22175928BA}" destId="{64C7EA05-A37E-A943-86AF-01923D665C70}" srcOrd="18" destOrd="0" presId="urn:microsoft.com/office/officeart/2005/8/layout/cycle8"/>
    <dgm:cxn modelId="{C1051DA9-032B-474B-9A25-1FC6BB5B59DD}" type="presParOf" srcId="{17F96E91-B5D2-964A-A20B-5C22175928BA}" destId="{2EC484A1-B819-9040-9C25-66DA451963A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68415-4F2B-8F44-BC2A-92593979CE92}">
      <dsp:nvSpPr>
        <dsp:cNvPr id="0" name=""/>
        <dsp:cNvSpPr/>
      </dsp:nvSpPr>
      <dsp:spPr>
        <a:xfrm>
          <a:off x="1655876" y="347390"/>
          <a:ext cx="4657477" cy="4657477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Sócio-afetivas</a:t>
          </a:r>
          <a:endParaRPr lang="en-US" sz="2200" kern="1200" dirty="0"/>
        </a:p>
      </dsp:txBody>
      <dsp:txXfrm>
        <a:off x="4128220" y="1312707"/>
        <a:ext cx="1718830" cy="1275261"/>
      </dsp:txXfrm>
    </dsp:sp>
    <dsp:sp modelId="{4EB2AE0D-1AF0-7742-B023-43929BD2A5E7}">
      <dsp:nvSpPr>
        <dsp:cNvPr id="0" name=""/>
        <dsp:cNvSpPr/>
      </dsp:nvSpPr>
      <dsp:spPr>
        <a:xfrm>
          <a:off x="1655876" y="503748"/>
          <a:ext cx="4657477" cy="4657477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Tecnológicas</a:t>
          </a:r>
          <a:endParaRPr lang="en-US" sz="2200" kern="1200" dirty="0"/>
        </a:p>
      </dsp:txBody>
      <dsp:txXfrm>
        <a:off x="4128220" y="2920646"/>
        <a:ext cx="1718830" cy="1275261"/>
      </dsp:txXfrm>
    </dsp:sp>
    <dsp:sp modelId="{E568BBA6-2987-DC44-A410-78694487E41A}">
      <dsp:nvSpPr>
        <dsp:cNvPr id="0" name=""/>
        <dsp:cNvSpPr/>
      </dsp:nvSpPr>
      <dsp:spPr>
        <a:xfrm>
          <a:off x="1499518" y="503748"/>
          <a:ext cx="4657477" cy="4657477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Gerenciais</a:t>
          </a:r>
          <a:endParaRPr lang="en-US" sz="2200" kern="1200" dirty="0"/>
        </a:p>
      </dsp:txBody>
      <dsp:txXfrm>
        <a:off x="1965820" y="2920646"/>
        <a:ext cx="1718830" cy="1275261"/>
      </dsp:txXfrm>
    </dsp:sp>
    <dsp:sp modelId="{87B8AADA-8EAC-794D-9403-BC9EFAD322E3}">
      <dsp:nvSpPr>
        <dsp:cNvPr id="0" name=""/>
        <dsp:cNvSpPr/>
      </dsp:nvSpPr>
      <dsp:spPr>
        <a:xfrm>
          <a:off x="1499518" y="347390"/>
          <a:ext cx="4657477" cy="4657477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Pedagógicas</a:t>
          </a:r>
          <a:endParaRPr lang="en-US" sz="2200" kern="1200" dirty="0"/>
        </a:p>
      </dsp:txBody>
      <dsp:txXfrm>
        <a:off x="1965820" y="1312707"/>
        <a:ext cx="1718830" cy="1275261"/>
      </dsp:txXfrm>
    </dsp:sp>
    <dsp:sp modelId="{1D2208AB-1D08-7749-B344-4107ABB1E883}">
      <dsp:nvSpPr>
        <dsp:cNvPr id="0" name=""/>
        <dsp:cNvSpPr/>
      </dsp:nvSpPr>
      <dsp:spPr>
        <a:xfrm>
          <a:off x="1367556" y="59070"/>
          <a:ext cx="5234117" cy="5234117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D242A6-0309-6545-BDBD-87E4AE95760D}">
      <dsp:nvSpPr>
        <dsp:cNvPr id="0" name=""/>
        <dsp:cNvSpPr/>
      </dsp:nvSpPr>
      <dsp:spPr>
        <a:xfrm>
          <a:off x="1367556" y="215428"/>
          <a:ext cx="5234117" cy="5234117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4C7EA05-A37E-A943-86AF-01923D665C70}">
      <dsp:nvSpPr>
        <dsp:cNvPr id="0" name=""/>
        <dsp:cNvSpPr/>
      </dsp:nvSpPr>
      <dsp:spPr>
        <a:xfrm>
          <a:off x="1211198" y="215428"/>
          <a:ext cx="5234117" cy="5234117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EC484A1-B819-9040-9C25-66DA451963A1}">
      <dsp:nvSpPr>
        <dsp:cNvPr id="0" name=""/>
        <dsp:cNvSpPr/>
      </dsp:nvSpPr>
      <dsp:spPr>
        <a:xfrm>
          <a:off x="1211198" y="59070"/>
          <a:ext cx="5234117" cy="5234117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7A5578-B349-4ABF-9405-5ABEBB389E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61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7545AD-DD38-4756-91EF-A6368F71FB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66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545AD-DD38-4756-91EF-A6368F71FBD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41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545AD-DD38-4756-91EF-A6368F71FBD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21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shutterstock_7417747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08075" cy="6309320"/>
          </a:xfrm>
          <a:prstGeom prst="rect">
            <a:avLst/>
          </a:prstGeom>
        </p:spPr>
      </p:pic>
      <p:sp>
        <p:nvSpPr>
          <p:cNvPr id="3087" name="Rectangle 15"/>
          <p:cNvSpPr>
            <a:spLocks noChangeArrowheads="1"/>
          </p:cNvSpPr>
          <p:nvPr/>
        </p:nvSpPr>
        <p:spPr bwMode="gray">
          <a:xfrm>
            <a:off x="7172325" y="1062038"/>
            <a:ext cx="1971675" cy="579596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5676900"/>
            <a:ext cx="7142163" cy="1182688"/>
          </a:xfrm>
          <a:prstGeom prst="rect">
            <a:avLst/>
          </a:prstGeom>
          <a:solidFill>
            <a:srgbClr val="D3D3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7164289" y="0"/>
            <a:ext cx="1979712" cy="9906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17" name="Imagem 16" descr="LOGO CNJ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308304" y="188640"/>
            <a:ext cx="1663195" cy="648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m 19" descr="shutterstock_118925992.jp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9530" t="3801" r="32088"/>
          <a:stretch>
            <a:fillRect/>
          </a:stretch>
        </p:blipFill>
        <p:spPr>
          <a:xfrm>
            <a:off x="7164288" y="980728"/>
            <a:ext cx="1979712" cy="5877272"/>
          </a:xfrm>
          <a:prstGeom prst="rect">
            <a:avLst/>
          </a:prstGeom>
        </p:spPr>
      </p:pic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6283F632-32E1-4C6D-A6FC-21B9C555528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2" name="Imagem 21" descr="learning.jp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b="16142"/>
          <a:stretch>
            <a:fillRect/>
          </a:stretch>
        </p:blipFill>
        <p:spPr>
          <a:xfrm>
            <a:off x="7164288" y="5085184"/>
            <a:ext cx="1979712" cy="1772816"/>
          </a:xfrm>
          <a:prstGeom prst="rect">
            <a:avLst/>
          </a:prstGeom>
        </p:spPr>
      </p:pic>
      <p:sp>
        <p:nvSpPr>
          <p:cNvPr id="3086" name="Rectangle 14"/>
          <p:cNvSpPr>
            <a:spLocks noChangeArrowheads="1"/>
          </p:cNvSpPr>
          <p:nvPr/>
        </p:nvSpPr>
        <p:spPr bwMode="gray">
          <a:xfrm>
            <a:off x="7164288" y="980728"/>
            <a:ext cx="1979712" cy="58772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1571625" y="4509120"/>
            <a:ext cx="7572375" cy="16033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1575" y="5943600"/>
            <a:ext cx="4038600" cy="457200"/>
          </a:xfrm>
        </p:spPr>
        <p:txBody>
          <a:bodyPr/>
          <a:lstStyle>
            <a:lvl1pPr marL="0" indent="0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pPr lvl="0"/>
            <a:r>
              <a:rPr lang="pt-BR" noProof="0" dirty="0" smtClean="0"/>
              <a:t>Clique para editar o estilo do subtítulo mestre</a:t>
            </a:r>
            <a:endParaRPr lang="en-US" noProof="0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672" y="4653136"/>
            <a:ext cx="7096125" cy="990600"/>
          </a:xfrm>
        </p:spPr>
        <p:txBody>
          <a:bodyPr/>
          <a:lstStyle>
            <a:lvl1pPr algn="l">
              <a:defRPr sz="4900"/>
            </a:lvl1pPr>
          </a:lstStyle>
          <a:p>
            <a:pPr lvl="0"/>
            <a:r>
              <a:rPr lang="pt-BR" noProof="0" dirty="0" smtClean="0"/>
              <a:t>Clique para editar o título mestre</a:t>
            </a:r>
            <a:endParaRPr lang="en-US" noProof="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 animBg="1"/>
      <p:bldP spid="3089" grpId="0" animBg="1"/>
      <p:bldP spid="3090" grpId="0" animBg="1"/>
      <p:bldP spid="3086" grpId="0" animBg="1"/>
      <p:bldP spid="3092" grpId="0" animBg="1"/>
      <p:bldP spid="3075" grpId="0" build="p">
        <p:tmplLst>
          <p:tmpl lvl="1">
            <p:tnLst>
              <p:par>
                <p:cTn xmlns:p14="http://schemas.microsoft.com/office/powerpoint/2010/main"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323C3-B95B-4302-9EEF-D03FF1AE2C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06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7963"/>
            <a:ext cx="2057400" cy="57658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7963"/>
            <a:ext cx="6019800" cy="57658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06E16-E717-4955-9B9D-469A4FF451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92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79216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pt-BR" smtClean="0"/>
              <a:t>Clique no ícone para adicionar tabela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02109E9-1592-4B3C-8D7F-5D59B6AB36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01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79216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pt-BR" smtClean="0"/>
              <a:t>Clique no ícone para adicionar gráfico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BBCC181-40B1-46B4-92FE-5A44FDE88A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31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79216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pt-BR" smtClean="0"/>
              <a:t>Clique no ícone para adicionar elemento gráfico SmartArt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8A73B4-820E-4286-82BA-1305FCDCA9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14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14"/>
            <a:ext cx="8229600" cy="792162"/>
          </a:xfr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17ABB-E02D-4CBB-8808-C2BBCA5681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69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DEE79-4CFE-42B6-BC8E-EE93DBB0CB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60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DD6F4-69A2-45A3-860E-195450BBA3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7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957F5-4041-4478-8D5A-E0B1BF8D28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1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32DF2-E3AF-4126-9017-CC2815AC69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23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9B8FF-9F5E-4FFB-AEC6-5BA7EB76A5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751CA-4DBA-4C83-B4D4-A568852CF6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1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DBF56-2FAE-459B-97DA-703BA53C6B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75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shutterstock_74177476.jpg"/>
          <p:cNvPicPr>
            <a:picLocks noChangeAspect="1"/>
          </p:cNvPicPr>
          <p:nvPr userDrawn="1"/>
        </p:nvPicPr>
        <p:blipFill>
          <a:blip r:embed="rId16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980728"/>
            <a:ext cx="8892480" cy="5877272"/>
          </a:xfrm>
          <a:prstGeom prst="rect">
            <a:avLst/>
          </a:prstGeom>
        </p:spPr>
      </p:pic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8893175" y="1035050"/>
            <a:ext cx="250825" cy="1776413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gray">
          <a:xfrm>
            <a:off x="8893175" y="2855913"/>
            <a:ext cx="250825" cy="400208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gray">
          <a:xfrm>
            <a:off x="0" y="0"/>
            <a:ext cx="9144000" cy="9906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gray">
          <a:xfrm>
            <a:off x="0" y="115888"/>
            <a:ext cx="8893175" cy="874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34531" y="2063751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 título mestre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478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2BD86EE-564E-4641-91E5-7CB124847C8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179513" y="260648"/>
            <a:ext cx="1368151" cy="59443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m 16" descr="Logo CEAJUD com a grade.png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7884368" y="154064"/>
            <a:ext cx="936104" cy="75465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 descr="C:\Users\diogo.ferreira\Desktop\topo3.png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9" y="147545"/>
            <a:ext cx="1368152" cy="82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  <p:bldP spid="1033" grpId="0" animBg="1"/>
      <p:bldP spid="1034" grpId="0" animBg="1"/>
      <p:bldP spid="1035" grpId="0" animBg="1"/>
      <p:bldP spid="1026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1680" y="4653136"/>
            <a:ext cx="7452321" cy="1278632"/>
          </a:xfrm>
        </p:spPr>
        <p:txBody>
          <a:bodyPr/>
          <a:lstStyle/>
          <a:p>
            <a:pPr algn="just"/>
            <a:r>
              <a:rPr lang="en-US" sz="3800" dirty="0" err="1" smtClean="0">
                <a:latin typeface="Calibri" pitchFamily="34" charset="0"/>
              </a:rPr>
              <a:t>Cadastro</a:t>
            </a:r>
            <a:r>
              <a:rPr lang="en-US" sz="3800" dirty="0" smtClean="0">
                <a:latin typeface="Calibri" pitchFamily="34" charset="0"/>
              </a:rPr>
              <a:t> </a:t>
            </a:r>
            <a:r>
              <a:rPr lang="en-US" sz="3800" dirty="0" err="1" smtClean="0">
                <a:latin typeface="Calibri" pitchFamily="34" charset="0"/>
              </a:rPr>
              <a:t>Nacional</a:t>
            </a:r>
            <a:r>
              <a:rPr lang="en-US" sz="3800" dirty="0" smtClean="0">
                <a:latin typeface="Calibri" pitchFamily="34" charset="0"/>
              </a:rPr>
              <a:t> de </a:t>
            </a:r>
            <a:r>
              <a:rPr lang="en-US" sz="3800" dirty="0" err="1" smtClean="0">
                <a:latin typeface="Calibri" pitchFamily="34" charset="0"/>
              </a:rPr>
              <a:t>tutores</a:t>
            </a:r>
            <a:r>
              <a:rPr lang="en-US" sz="3800" dirty="0" smtClean="0">
                <a:latin typeface="Calibri" pitchFamily="34" charset="0"/>
              </a:rPr>
              <a:t>, </a:t>
            </a:r>
            <a:r>
              <a:rPr lang="en-US" sz="3800" dirty="0" err="1" smtClean="0">
                <a:latin typeface="Calibri" pitchFamily="34" charset="0"/>
              </a:rPr>
              <a:t>conteudistas</a:t>
            </a:r>
            <a:r>
              <a:rPr lang="en-US" sz="3800" dirty="0" smtClean="0">
                <a:latin typeface="Calibri" pitchFamily="34" charset="0"/>
              </a:rPr>
              <a:t> e </a:t>
            </a:r>
            <a:r>
              <a:rPr lang="en-US" sz="3800" dirty="0" err="1">
                <a:latin typeface="Calibri" pitchFamily="34" charset="0"/>
              </a:rPr>
              <a:t>i</a:t>
            </a:r>
            <a:r>
              <a:rPr lang="en-US" sz="3800" dirty="0" err="1" smtClean="0">
                <a:latin typeface="Calibri" pitchFamily="34" charset="0"/>
              </a:rPr>
              <a:t>nstrutores</a:t>
            </a:r>
            <a:r>
              <a:rPr lang="en-US" sz="3800" dirty="0" smtClean="0">
                <a:latin typeface="Calibri" pitchFamily="34" charset="0"/>
              </a:rPr>
              <a:t> </a:t>
            </a:r>
            <a:r>
              <a:rPr lang="en-US" sz="3800" dirty="0" err="1">
                <a:latin typeface="Calibri" pitchFamily="34" charset="0"/>
              </a:rPr>
              <a:t>i</a:t>
            </a:r>
            <a:r>
              <a:rPr lang="en-US" sz="3800" dirty="0" err="1" smtClean="0">
                <a:latin typeface="Calibri" pitchFamily="34" charset="0"/>
              </a:rPr>
              <a:t>nternos</a:t>
            </a:r>
            <a:endParaRPr lang="en-US" sz="2000" dirty="0">
              <a:solidFill>
                <a:schemeClr val="bg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Tela 2014-10-06 às 23.14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1" y="980728"/>
            <a:ext cx="11771313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4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Tela 2014-10-06 às 23.15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1" y="980728"/>
            <a:ext cx="11456854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90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Captura de Tela 2014-10-06 às 23.15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36" y="0"/>
            <a:ext cx="7906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31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Captura de Tela 2014-10-06 às 23.15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6"/>
            <a:ext cx="9144000" cy="656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2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aptura de Tela 2014-10-06 às 23.16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95932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3608" y="116632"/>
            <a:ext cx="936104" cy="288032"/>
          </a:xfrm>
          <a:prstGeom prst="rect">
            <a:avLst/>
          </a:prstGeom>
          <a:noFill/>
          <a:ln w="7620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11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Captura de Tela 2014-10-06 às 23.18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461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69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Captura de Tela 2014-10-06 às 23.18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8393"/>
            <a:ext cx="9144000" cy="574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94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tos ead 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15816" y="980728"/>
            <a:ext cx="3240360" cy="648072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valuation-stars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42" b="89695" l="1167" r="97471">
                        <a14:foregroundMark x1="49805" y1="41603" x2="49805" y2="41603"/>
                        <a14:foregroundMark x1="68482" y1="37786" x2="68482" y2="37786"/>
                        <a14:foregroundMark x1="92023" y1="40840" x2="92023" y2="40840"/>
                        <a14:foregroundMark x1="11479" y1="41603" x2="11479" y2="41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20688"/>
            <a:ext cx="3249155" cy="16561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39752" y="260648"/>
            <a:ext cx="4271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AVALIAÇÃO DOS TUTORES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10732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tura de Tela 2014-10-06 às 23.34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42366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085184"/>
            <a:ext cx="9144000" cy="17728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aptura de Tela 2014-10-06 às 23.40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078" y="2420888"/>
            <a:ext cx="2227447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42541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0473888"/>
              </p:ext>
            </p:extLst>
          </p:nvPr>
        </p:nvGraphicFramePr>
        <p:xfrm>
          <a:off x="467544" y="1124744"/>
          <a:ext cx="784887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19344" y="332656"/>
            <a:ext cx="4972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COMPETÊNCIAS NECESSÁRIAS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60243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153069937_dc1d4ba1ba_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5" t="32627" r="30493" b="23542"/>
          <a:stretch/>
        </p:blipFill>
        <p:spPr>
          <a:xfrm>
            <a:off x="-98778" y="1029084"/>
            <a:ext cx="9242778" cy="58052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1228" y="332656"/>
            <a:ext cx="5545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CONSELHO NACIONAL DE JUSTIÇA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64065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19344" y="332656"/>
            <a:ext cx="4972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COMPETÊNCIAS NECESSÁRIAS </a:t>
            </a:r>
            <a:endParaRPr lang="en-US" sz="2400" b="1" dirty="0"/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98" b="49508"/>
          <a:stretch/>
        </p:blipFill>
        <p:spPr>
          <a:xfrm>
            <a:off x="-1404664" y="912995"/>
            <a:ext cx="3905446" cy="28040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3768" y="1484784"/>
            <a:ext cx="6192688" cy="5170646"/>
          </a:xfrm>
          <a:prstGeom prst="rect">
            <a:avLst/>
          </a:prstGeom>
          <a:solidFill>
            <a:srgbClr val="FFFFFF">
              <a:alpha val="41000"/>
            </a:srgb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pt-BR" sz="2400" dirty="0"/>
              <a:t>Intervém no processo de construção do conhecimento quando necessário</a:t>
            </a:r>
          </a:p>
          <a:p>
            <a:pPr marL="285750" indent="-285750" algn="just">
              <a:buFont typeface="Arial"/>
              <a:buChar char="•"/>
            </a:pPr>
            <a:r>
              <a:rPr lang="pt-BR" sz="2400" dirty="0"/>
              <a:t>Domina os métodos de ensino-aprendizagem</a:t>
            </a:r>
          </a:p>
          <a:p>
            <a:pPr marL="285750" indent="-285750" algn="just">
              <a:buFont typeface="Arial"/>
              <a:buChar char="•"/>
            </a:pPr>
            <a:r>
              <a:rPr lang="pt-BR" sz="2400" dirty="0"/>
              <a:t>Domina as concepções de avaliação da aprendizagem</a:t>
            </a:r>
          </a:p>
          <a:p>
            <a:pPr marL="285750" indent="-285750" algn="just">
              <a:buFont typeface="Arial"/>
              <a:buChar char="•"/>
            </a:pPr>
            <a:r>
              <a:rPr lang="pt-BR" sz="2400" dirty="0"/>
              <a:t>Realiza a avaliação de acordo com a concepção estabelecida na metodologia do curso</a:t>
            </a:r>
          </a:p>
          <a:p>
            <a:pPr marL="285750" indent="-285750" algn="just">
              <a:buFont typeface="Arial"/>
              <a:buChar char="•"/>
            </a:pPr>
            <a:r>
              <a:rPr lang="pt-BR" sz="2400" dirty="0"/>
              <a:t>Monitora a participação dos alunos e intervém quando necessário</a:t>
            </a:r>
          </a:p>
          <a:p>
            <a:pPr marL="285750" indent="-285750" algn="just">
              <a:buFont typeface="Arial"/>
              <a:buChar char="•"/>
            </a:pPr>
            <a:r>
              <a:rPr lang="pt-BR" sz="2400" dirty="0"/>
              <a:t>Dá retorno aos alunos sobre as tarefas realizadas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258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19344" y="332656"/>
            <a:ext cx="4972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COMPETÊNCIAS NECESSÁRIAS </a:t>
            </a:r>
            <a:endParaRPr lang="en-US" sz="2400" b="1" dirty="0"/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2" r="15912" b="49508"/>
          <a:stretch/>
        </p:blipFill>
        <p:spPr>
          <a:xfrm>
            <a:off x="-62330" y="908720"/>
            <a:ext cx="2690114" cy="28040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1052736"/>
            <a:ext cx="6192688" cy="5632310"/>
          </a:xfrm>
          <a:prstGeom prst="rect">
            <a:avLst/>
          </a:prstGeom>
          <a:solidFill>
            <a:srgbClr val="FFFFFF">
              <a:alpha val="41000"/>
            </a:srgb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pt-BR" sz="2400" dirty="0"/>
              <a:t>Interage de forma individual e coletivamente com os alunos</a:t>
            </a:r>
          </a:p>
          <a:p>
            <a:pPr marL="285750" indent="-285750" algn="just">
              <a:buFont typeface="Arial"/>
              <a:buChar char="•"/>
            </a:pPr>
            <a:r>
              <a:rPr lang="pt-BR" sz="2400" dirty="0"/>
              <a:t>Constrói relacionamentos e vínculos com os alunos</a:t>
            </a:r>
          </a:p>
          <a:p>
            <a:pPr marL="285750" indent="-285750" algn="just">
              <a:buFont typeface="Arial"/>
              <a:buChar char="•"/>
            </a:pPr>
            <a:r>
              <a:rPr lang="pt-BR" sz="2400" dirty="0"/>
              <a:t>Utiliza de uma linguagem dialógica e cordial</a:t>
            </a:r>
          </a:p>
          <a:p>
            <a:pPr marL="285750" indent="-285750" algn="just">
              <a:buFont typeface="Arial"/>
              <a:buChar char="•"/>
            </a:pPr>
            <a:r>
              <a:rPr lang="pt-BR" sz="2400" dirty="0" smtClean="0"/>
              <a:t>Estimula </a:t>
            </a:r>
            <a:r>
              <a:rPr lang="pt-BR" sz="2400" dirty="0"/>
              <a:t>e motiva a participação</a:t>
            </a:r>
          </a:p>
          <a:p>
            <a:pPr marL="285750" indent="-285750" algn="just">
              <a:buFont typeface="Arial"/>
              <a:buChar char="•"/>
            </a:pPr>
            <a:r>
              <a:rPr lang="pt-BR" sz="2400" dirty="0"/>
              <a:t>Observa as dificuldades e orienta a superação delas</a:t>
            </a:r>
          </a:p>
          <a:p>
            <a:pPr marL="285750" indent="-285750" algn="just">
              <a:buFont typeface="Arial"/>
              <a:buChar char="•"/>
            </a:pPr>
            <a:r>
              <a:rPr lang="pt-BR" sz="2400" dirty="0"/>
              <a:t>Constrói um relacionamento afetivo, pautado na comunicação respeitosa, cordial e comprometida com a </a:t>
            </a:r>
            <a:r>
              <a:rPr lang="pt-BR" sz="2400" dirty="0" smtClean="0"/>
              <a:t>aprendizagem</a:t>
            </a:r>
            <a:endParaRPr lang="pt-BR" sz="2400" dirty="0"/>
          </a:p>
          <a:p>
            <a:pPr marL="285750" indent="-285750" algn="just">
              <a:buFont typeface="Arial"/>
              <a:buChar char="•"/>
            </a:pPr>
            <a:r>
              <a:rPr lang="pt-BR" sz="2400" dirty="0"/>
              <a:t>Destaca e elogia o crescimento individual e </a:t>
            </a:r>
            <a:r>
              <a:rPr lang="pt-BR" sz="2400" dirty="0" smtClean="0"/>
              <a:t>grupal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03596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19344" y="332656"/>
            <a:ext cx="4972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COMPETÊNCIAS NECESSÁRIAS </a:t>
            </a:r>
            <a:endParaRPr lang="en-US" sz="2400" b="1" dirty="0"/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0" t="49449" r="49355" b="748"/>
          <a:stretch/>
        </p:blipFill>
        <p:spPr>
          <a:xfrm>
            <a:off x="0" y="1268760"/>
            <a:ext cx="2690115" cy="27657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9792" y="1224852"/>
            <a:ext cx="6192688" cy="5084468"/>
          </a:xfrm>
          <a:prstGeom prst="rect">
            <a:avLst/>
          </a:prstGeom>
          <a:solidFill>
            <a:srgbClr val="FFFFFF">
              <a:alpha val="41000"/>
            </a:srgb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90000"/>
              </a:lnSpc>
              <a:buFont typeface="Arial"/>
              <a:buChar char="•"/>
            </a:pPr>
            <a:r>
              <a:rPr lang="pt-BR" sz="2400" dirty="0"/>
              <a:t>Conhece e segue o plano de </a:t>
            </a:r>
            <a:r>
              <a:rPr lang="pt-BR" sz="2400" dirty="0" smtClean="0"/>
              <a:t>curso</a:t>
            </a:r>
          </a:p>
          <a:p>
            <a:pPr marL="285750" indent="-285750" algn="just">
              <a:lnSpc>
                <a:spcPct val="90000"/>
              </a:lnSpc>
              <a:buFont typeface="Arial"/>
              <a:buChar char="•"/>
            </a:pPr>
            <a:endParaRPr lang="pt-BR" sz="2400" dirty="0"/>
          </a:p>
          <a:p>
            <a:pPr marL="285750" indent="-285750" algn="just">
              <a:lnSpc>
                <a:spcPct val="90000"/>
              </a:lnSpc>
              <a:buFont typeface="Arial"/>
              <a:buChar char="•"/>
            </a:pPr>
            <a:r>
              <a:rPr lang="pt-BR" sz="2400" dirty="0"/>
              <a:t>Cumpri os prazos de abertura e fechamento de módulos, fóruns e </a:t>
            </a:r>
            <a:r>
              <a:rPr lang="pt-BR" sz="2400" dirty="0" smtClean="0"/>
              <a:t>atividades</a:t>
            </a:r>
          </a:p>
          <a:p>
            <a:pPr marL="285750" indent="-285750" algn="just">
              <a:lnSpc>
                <a:spcPct val="90000"/>
              </a:lnSpc>
              <a:buFont typeface="Arial"/>
              <a:buChar char="•"/>
            </a:pPr>
            <a:endParaRPr lang="pt-BR" sz="2400" dirty="0"/>
          </a:p>
          <a:p>
            <a:pPr marL="285750" indent="-285750" algn="just">
              <a:lnSpc>
                <a:spcPct val="90000"/>
              </a:lnSpc>
              <a:buFont typeface="Arial"/>
              <a:buChar char="•"/>
            </a:pPr>
            <a:r>
              <a:rPr lang="pt-BR" sz="2400" dirty="0"/>
              <a:t>Faz-se presente no ambiente virtual do </a:t>
            </a:r>
            <a:r>
              <a:rPr lang="pt-BR" sz="2400" dirty="0" smtClean="0"/>
              <a:t>curso</a:t>
            </a:r>
          </a:p>
          <a:p>
            <a:pPr marL="285750" indent="-285750" algn="just">
              <a:lnSpc>
                <a:spcPct val="90000"/>
              </a:lnSpc>
              <a:buFont typeface="Arial"/>
              <a:buChar char="•"/>
            </a:pPr>
            <a:endParaRPr lang="pt-BR" sz="2400" dirty="0"/>
          </a:p>
          <a:p>
            <a:pPr marL="285750" indent="-285750" algn="just">
              <a:lnSpc>
                <a:spcPct val="90000"/>
              </a:lnSpc>
              <a:buFont typeface="Arial"/>
              <a:buChar char="•"/>
            </a:pPr>
            <a:r>
              <a:rPr lang="pt-BR" sz="2400" dirty="0"/>
              <a:t>Consegue administrar a lista de alunos da turma identificando a situação de </a:t>
            </a:r>
            <a:r>
              <a:rPr lang="pt-BR" sz="2400" dirty="0" smtClean="0"/>
              <a:t>cada estudante </a:t>
            </a:r>
            <a:r>
              <a:rPr lang="pt-BR" sz="2400" dirty="0"/>
              <a:t>no </a:t>
            </a:r>
            <a:r>
              <a:rPr lang="pt-BR" sz="2400" dirty="0" smtClean="0"/>
              <a:t>curso</a:t>
            </a:r>
          </a:p>
          <a:p>
            <a:pPr marL="285750" indent="-285750" algn="just">
              <a:lnSpc>
                <a:spcPct val="90000"/>
              </a:lnSpc>
              <a:buFont typeface="Arial"/>
              <a:buChar char="•"/>
            </a:pPr>
            <a:endParaRPr lang="pt-BR" sz="2400" dirty="0"/>
          </a:p>
          <a:p>
            <a:pPr marL="285750" indent="-285750" algn="just">
              <a:lnSpc>
                <a:spcPct val="90000"/>
              </a:lnSpc>
              <a:buFont typeface="Arial"/>
              <a:buChar char="•"/>
            </a:pPr>
            <a:r>
              <a:rPr lang="pt-BR" sz="2400" dirty="0"/>
              <a:t>Trabalha com relatório de notas e participação dos alunos</a:t>
            </a:r>
          </a:p>
        </p:txBody>
      </p:sp>
    </p:spTree>
    <p:extLst>
      <p:ext uri="{BB962C8B-B14F-4D97-AF65-F5344CB8AC3E}">
        <p14:creationId xmlns:p14="http://schemas.microsoft.com/office/powerpoint/2010/main" val="352131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19344" y="332656"/>
            <a:ext cx="4972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COMPETÊNCIAS NECESSÁRIAS </a:t>
            </a:r>
            <a:endParaRPr lang="en-US" sz="2400" b="1" dirty="0"/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6" t="49449" r="17727" b="748"/>
          <a:stretch/>
        </p:blipFill>
        <p:spPr>
          <a:xfrm>
            <a:off x="0" y="1268760"/>
            <a:ext cx="2553561" cy="27657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9792" y="1218233"/>
            <a:ext cx="6192688" cy="4154983"/>
          </a:xfrm>
          <a:prstGeom prst="rect">
            <a:avLst/>
          </a:prstGeom>
          <a:solidFill>
            <a:srgbClr val="FFFFFF">
              <a:alpha val="41000"/>
            </a:srgb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pt-BR" sz="2400" dirty="0"/>
              <a:t>Domina os recursos e ferramentas do ambiente virtual de aprendizagem: abertura de tópicos, de fóruns, de atividades </a:t>
            </a:r>
            <a:r>
              <a:rPr lang="pt-BR" sz="2400" dirty="0" smtClean="0"/>
              <a:t>avaliativas</a:t>
            </a:r>
          </a:p>
          <a:p>
            <a:pPr marL="285750" indent="-285750" algn="just">
              <a:buFont typeface="Arial"/>
              <a:buChar char="•"/>
            </a:pPr>
            <a:endParaRPr lang="pt-BR" sz="2400" dirty="0"/>
          </a:p>
          <a:p>
            <a:pPr marL="285750" indent="-285750" algn="just">
              <a:buFont typeface="Arial"/>
              <a:buChar char="•"/>
            </a:pPr>
            <a:r>
              <a:rPr lang="pt-BR" sz="2400" dirty="0"/>
              <a:t>Sabe fazer agendamento de abertura e fechamento de módulos, fóruns e </a:t>
            </a:r>
            <a:r>
              <a:rPr lang="pt-BR" sz="2400" dirty="0" smtClean="0"/>
              <a:t>atividades</a:t>
            </a:r>
          </a:p>
          <a:p>
            <a:pPr marL="285750" indent="-285750" algn="just">
              <a:buFont typeface="Arial"/>
              <a:buChar char="•"/>
            </a:pPr>
            <a:endParaRPr lang="pt-BR" sz="2400" dirty="0"/>
          </a:p>
          <a:p>
            <a:pPr marL="285750" indent="-285750" algn="just">
              <a:buFont typeface="Arial"/>
              <a:buChar char="•"/>
            </a:pPr>
            <a:r>
              <a:rPr lang="pt-BR" sz="2400" dirty="0"/>
              <a:t>Faz o lançamento de notas de forma adequada no sistema</a:t>
            </a:r>
          </a:p>
        </p:txBody>
      </p:sp>
    </p:spTree>
    <p:extLst>
      <p:ext uri="{BB962C8B-B14F-4D97-AF65-F5344CB8AC3E}">
        <p14:creationId xmlns:p14="http://schemas.microsoft.com/office/powerpoint/2010/main" val="543151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9672" y="332656"/>
            <a:ext cx="7201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MANUAL DE TUTORIA, TERMOS E CONDIÇÕES </a:t>
            </a:r>
            <a:endParaRPr lang="en-US" sz="2400" b="1" dirty="0"/>
          </a:p>
        </p:txBody>
      </p:sp>
      <p:pic>
        <p:nvPicPr>
          <p:cNvPr id="2" name="Picture 1" descr="fotos ead 5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2"/>
          <a:stretch/>
        </p:blipFill>
        <p:spPr>
          <a:xfrm>
            <a:off x="27437" y="980728"/>
            <a:ext cx="8846494" cy="653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0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7744" y="332656"/>
            <a:ext cx="4299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FORMAÇÃO DOS TUTORES</a:t>
            </a:r>
            <a:endParaRPr lang="en-US" sz="2400" b="1" dirty="0"/>
          </a:p>
        </p:txBody>
      </p:sp>
      <p:pic>
        <p:nvPicPr>
          <p:cNvPr id="3" name="Picture 2" descr="fotos ead 1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19" y="984884"/>
            <a:ext cx="3903561" cy="5877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412776"/>
            <a:ext cx="5004048" cy="4493537"/>
          </a:xfrm>
          <a:prstGeom prst="rect">
            <a:avLst/>
          </a:prstGeom>
          <a:solidFill>
            <a:srgbClr val="FFFFFF">
              <a:alpha val="56000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b="1" dirty="0" err="1" smtClean="0"/>
              <a:t>Projeto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Político-Pegagógico</a:t>
            </a:r>
            <a:endParaRPr lang="en-US" sz="2400" b="1" dirty="0" smtClean="0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en-US" sz="2400" b="1" dirty="0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b="1" dirty="0" err="1" smtClean="0"/>
              <a:t>Docência</a:t>
            </a:r>
            <a:r>
              <a:rPr lang="en-US" sz="2400" b="1" dirty="0" smtClean="0"/>
              <a:t> Online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en-US" sz="2400" b="1" dirty="0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b="1" dirty="0" err="1" smtClean="0"/>
              <a:t>Conhecimento</a:t>
            </a:r>
            <a:r>
              <a:rPr lang="en-US" sz="2400" b="1" dirty="0" smtClean="0"/>
              <a:t> do Moodle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en-US" sz="2400" b="1" dirty="0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b="1" dirty="0" err="1" smtClean="0"/>
              <a:t>Critérios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Avaliação</a:t>
            </a:r>
            <a:r>
              <a:rPr lang="en-US" sz="2400" b="1" dirty="0" smtClean="0"/>
              <a:t> do CEAJUD</a:t>
            </a:r>
            <a:endParaRPr lang="en-US" sz="2400" b="1" dirty="0"/>
          </a:p>
        </p:txBody>
      </p:sp>
      <p:pic>
        <p:nvPicPr>
          <p:cNvPr id="8" name="Picture 7" descr="check_mark_gre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204864"/>
            <a:ext cx="936104" cy="838978"/>
          </a:xfrm>
          <a:prstGeom prst="rect">
            <a:avLst/>
          </a:prstGeom>
        </p:spPr>
      </p:pic>
      <p:pic>
        <p:nvPicPr>
          <p:cNvPr id="9" name="Picture 8" descr="check_mark_gre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284984"/>
            <a:ext cx="936104" cy="838978"/>
          </a:xfrm>
          <a:prstGeom prst="rect">
            <a:avLst/>
          </a:prstGeom>
        </p:spPr>
      </p:pic>
      <p:pic>
        <p:nvPicPr>
          <p:cNvPr id="10" name="Picture 9" descr="check_mark_gre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365104"/>
            <a:ext cx="936104" cy="838978"/>
          </a:xfrm>
          <a:prstGeom prst="rect">
            <a:avLst/>
          </a:prstGeom>
        </p:spPr>
      </p:pic>
      <p:pic>
        <p:nvPicPr>
          <p:cNvPr id="6" name="Picture 5" descr="check_mark_gre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24744"/>
            <a:ext cx="936104" cy="83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4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19672" y="4769768"/>
            <a:ext cx="6408712" cy="2088232"/>
          </a:xfrm>
        </p:spPr>
        <p:txBody>
          <a:bodyPr/>
          <a:lstStyle/>
          <a:p>
            <a:r>
              <a:rPr lang="en-US" sz="3200" dirty="0" err="1" smtClean="0"/>
              <a:t>Diogo</a:t>
            </a:r>
            <a:r>
              <a:rPr lang="en-US" sz="3200" dirty="0" smtClean="0"/>
              <a:t> Albuquerque Ferreira</a:t>
            </a:r>
            <a:br>
              <a:rPr lang="en-US" sz="3200" dirty="0" smtClean="0"/>
            </a:br>
            <a:r>
              <a:rPr lang="en-US" sz="2000" dirty="0" err="1" smtClean="0"/>
              <a:t>Chefe</a:t>
            </a:r>
            <a:r>
              <a:rPr lang="en-US" sz="2000" dirty="0" smtClean="0"/>
              <a:t> do CEAJUD/CNJ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diogo.ferreira@cnj.jus.br</a:t>
            </a:r>
            <a:b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000" dirty="0" smtClean="0"/>
              <a:t>61 2326-5091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539552" y="692697"/>
            <a:ext cx="3960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OBRIGADO!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671991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AGENDA</a:t>
            </a:r>
            <a:endParaRPr lang="en-US" sz="3200" dirty="0"/>
          </a:p>
        </p:txBody>
      </p:sp>
      <p:pic>
        <p:nvPicPr>
          <p:cNvPr id="5" name="Picture 2" descr="C:\Users\diogo.ferreira\Desktop\Estrutura Judiciári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70"/>
            <a:ext cx="9144000" cy="685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43608" y="116632"/>
            <a:ext cx="7056784" cy="7200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ESTRUTURA DO PODER JUDICIÁRIO</a:t>
            </a:r>
            <a:endParaRPr lang="pt-BR" sz="28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6240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z="3200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-113586" y="0"/>
            <a:ext cx="9348622" cy="6900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77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Picture 2" descr="rede_novaa3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8892480" cy="58986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1720" y="332656"/>
            <a:ext cx="4949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TECNOLOGIA DA INFORMAÇÃO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80903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916832"/>
            <a:ext cx="8820472" cy="3528392"/>
          </a:xfrm>
          <a:prstGeom prst="rect">
            <a:avLst/>
          </a:prstGeom>
          <a:solidFill>
            <a:srgbClr val="FFFFFF">
              <a:alpha val="3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ogocompleta (3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9" y="1988840"/>
            <a:ext cx="8781628" cy="34563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1760" y="332656"/>
            <a:ext cx="4275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EDUCAÇÃO CORPORATIVA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28477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dustry-trend-people-plus-data-are-aging-and-living-long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8892480" cy="66693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1680" y="332656"/>
            <a:ext cx="6449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CRESCIMENTO DAS VAGAS OFERECIDAS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11876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edle_haystac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80728"/>
            <a:ext cx="8928103" cy="59766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332656"/>
            <a:ext cx="5514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COMO SELECIONAR OS TUTORES?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91359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2984_Papel-de-Parede-Labirinto-Digital_1152x86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/>
          <a:stretch/>
        </p:blipFill>
        <p:spPr>
          <a:xfrm>
            <a:off x="0" y="980728"/>
            <a:ext cx="8892480" cy="58748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332656"/>
            <a:ext cx="314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LABIRINTO DIGITAL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80410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583TGp_business_light_ani">
  <a:themeElements>
    <a:clrScheme name="Default Design 1">
      <a:dk1>
        <a:srgbClr val="000000"/>
      </a:dk1>
      <a:lt1>
        <a:srgbClr val="C8D4E2"/>
      </a:lt1>
      <a:dk2>
        <a:srgbClr val="015465"/>
      </a:dk2>
      <a:lt2>
        <a:srgbClr val="808080"/>
      </a:lt2>
      <a:accent1>
        <a:srgbClr val="B96F81"/>
      </a:accent1>
      <a:accent2>
        <a:srgbClr val="84B75D"/>
      </a:accent2>
      <a:accent3>
        <a:srgbClr val="E0E6EE"/>
      </a:accent3>
      <a:accent4>
        <a:srgbClr val="000000"/>
      </a:accent4>
      <a:accent5>
        <a:srgbClr val="D9BBC1"/>
      </a:accent5>
      <a:accent6>
        <a:srgbClr val="77A653"/>
      </a:accent6>
      <a:hlink>
        <a:srgbClr val="B88A68"/>
      </a:hlink>
      <a:folHlink>
        <a:srgbClr val="91A7C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8D4E2"/>
        </a:lt1>
        <a:dk2>
          <a:srgbClr val="015465"/>
        </a:dk2>
        <a:lt2>
          <a:srgbClr val="808080"/>
        </a:lt2>
        <a:accent1>
          <a:srgbClr val="B96F81"/>
        </a:accent1>
        <a:accent2>
          <a:srgbClr val="84B75D"/>
        </a:accent2>
        <a:accent3>
          <a:srgbClr val="E0E6EE"/>
        </a:accent3>
        <a:accent4>
          <a:srgbClr val="000000"/>
        </a:accent4>
        <a:accent5>
          <a:srgbClr val="D9BBC1"/>
        </a:accent5>
        <a:accent6>
          <a:srgbClr val="77A653"/>
        </a:accent6>
        <a:hlink>
          <a:srgbClr val="B88A68"/>
        </a:hlink>
        <a:folHlink>
          <a:srgbClr val="91A7C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CE1C9"/>
        </a:lt1>
        <a:dk2>
          <a:srgbClr val="660066"/>
        </a:dk2>
        <a:lt2>
          <a:srgbClr val="808080"/>
        </a:lt2>
        <a:accent1>
          <a:srgbClr val="8F7AC4"/>
        </a:accent1>
        <a:accent2>
          <a:srgbClr val="D79E5F"/>
        </a:accent2>
        <a:accent3>
          <a:srgbClr val="E2EEE1"/>
        </a:accent3>
        <a:accent4>
          <a:srgbClr val="000000"/>
        </a:accent4>
        <a:accent5>
          <a:srgbClr val="C6BEDE"/>
        </a:accent5>
        <a:accent6>
          <a:srgbClr val="C38F55"/>
        </a:accent6>
        <a:hlink>
          <a:srgbClr val="6494BC"/>
        </a:hlink>
        <a:folHlink>
          <a:srgbClr val="A6BD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E3D9D3"/>
        </a:lt1>
        <a:dk2>
          <a:srgbClr val="A50021"/>
        </a:dk2>
        <a:lt2>
          <a:srgbClr val="808080"/>
        </a:lt2>
        <a:accent1>
          <a:srgbClr val="5E87CA"/>
        </a:accent1>
        <a:accent2>
          <a:srgbClr val="B75D86"/>
        </a:accent2>
        <a:accent3>
          <a:srgbClr val="EFE9E6"/>
        </a:accent3>
        <a:accent4>
          <a:srgbClr val="000000"/>
        </a:accent4>
        <a:accent5>
          <a:srgbClr val="B6C3E1"/>
        </a:accent5>
        <a:accent6>
          <a:srgbClr val="A65379"/>
        </a:accent6>
        <a:hlink>
          <a:srgbClr val="5DB648"/>
        </a:hlink>
        <a:folHlink>
          <a:srgbClr val="C2A29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583TGp_business_light_ani</Template>
  <TotalTime>1388</TotalTime>
  <Words>295</Words>
  <Application>Microsoft Macintosh PowerPoint</Application>
  <PresentationFormat>On-screen Show (4:3)</PresentationFormat>
  <Paragraphs>59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583TGp_business_light_ani</vt:lpstr>
      <vt:lpstr>Cadastro Nacional de tutores, conteudistas e instrutores internos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Diogo Albuquerque Ferreira Chefe do CEAJUD/CNJ diogo.ferreira@cnj.jus.br 61 2326-5091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CEAJUD</dc:title>
  <dc:creator>Patrícia de Souza Falcão;Diogo Ferreira</dc:creator>
  <cp:lastModifiedBy>Diogo Ferreira</cp:lastModifiedBy>
  <cp:revision>117</cp:revision>
  <dcterms:created xsi:type="dcterms:W3CDTF">2013-08-27T20:40:27Z</dcterms:created>
  <dcterms:modified xsi:type="dcterms:W3CDTF">2014-10-08T14:14:25Z</dcterms:modified>
  <cp:contentStatus>Palestra para o 5º Fórum EAD/CNJ</cp:contentStatus>
</cp:coreProperties>
</file>