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6" r:id="rId5"/>
    <p:sldId id="283" r:id="rId6"/>
    <p:sldId id="284" r:id="rId7"/>
    <p:sldId id="285" r:id="rId8"/>
    <p:sldId id="271" r:id="rId9"/>
    <p:sldId id="272" r:id="rId10"/>
    <p:sldId id="273" r:id="rId11"/>
    <p:sldId id="277" r:id="rId12"/>
    <p:sldId id="274" r:id="rId13"/>
    <p:sldId id="278" r:id="rId14"/>
    <p:sldId id="279" r:id="rId15"/>
    <p:sldId id="275" r:id="rId16"/>
    <p:sldId id="280" r:id="rId17"/>
    <p:sldId id="281" r:id="rId18"/>
    <p:sldId id="282" r:id="rId19"/>
    <p:sldId id="265" r:id="rId20"/>
    <p:sldId id="286" r:id="rId21"/>
    <p:sldId id="276" r:id="rId22"/>
    <p:sldId id="261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4" autoAdjust="0"/>
    <p:restoredTop sz="94660"/>
  </p:normalViewPr>
  <p:slideViewPr>
    <p:cSldViewPr>
      <p:cViewPr>
        <p:scale>
          <a:sx n="70" d="100"/>
          <a:sy n="70" d="100"/>
        </p:scale>
        <p:origin x="-16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0DB9-3599-4C79-A98C-A2FBCD1444F5}" type="datetimeFigureOut">
              <a:rPr lang="pt-BR" smtClean="0"/>
              <a:t>08/10/2014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B0DF-A430-4103-A7CF-054E0889508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0DB9-3599-4C79-A98C-A2FBCD1444F5}" type="datetimeFigureOut">
              <a:rPr lang="pt-BR" smtClean="0"/>
              <a:t>08/10/2014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B0DF-A430-4103-A7CF-054E0889508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0DB9-3599-4C79-A98C-A2FBCD1444F5}" type="datetimeFigureOut">
              <a:rPr lang="pt-BR" smtClean="0"/>
              <a:t>08/10/2014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B0DF-A430-4103-A7CF-054E0889508D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0DB9-3599-4C79-A98C-A2FBCD1444F5}" type="datetimeFigureOut">
              <a:rPr lang="pt-BR" smtClean="0"/>
              <a:t>08/10/2014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B0DF-A430-4103-A7CF-054E0889508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0DB9-3599-4C79-A98C-A2FBCD1444F5}" type="datetimeFigureOut">
              <a:rPr lang="pt-BR" smtClean="0"/>
              <a:t>08/10/2014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B0DF-A430-4103-A7CF-054E0889508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0DB9-3599-4C79-A98C-A2FBCD1444F5}" type="datetimeFigureOut">
              <a:rPr lang="pt-BR" smtClean="0"/>
              <a:t>08/10/2014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B0DF-A430-4103-A7CF-054E0889508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0DB9-3599-4C79-A98C-A2FBCD1444F5}" type="datetimeFigureOut">
              <a:rPr lang="pt-BR" smtClean="0"/>
              <a:t>08/10/2014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B0DF-A430-4103-A7CF-054E0889508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0DB9-3599-4C79-A98C-A2FBCD1444F5}" type="datetimeFigureOut">
              <a:rPr lang="pt-BR" smtClean="0"/>
              <a:t>08/10/2014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B0DF-A430-4103-A7CF-054E0889508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0DB9-3599-4C79-A98C-A2FBCD1444F5}" type="datetimeFigureOut">
              <a:rPr lang="pt-BR" smtClean="0"/>
              <a:t>08/10/2014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B0DF-A430-4103-A7CF-054E0889508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0DB9-3599-4C79-A98C-A2FBCD1444F5}" type="datetimeFigureOut">
              <a:rPr lang="pt-BR" smtClean="0"/>
              <a:t>08/10/2014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B0DF-A430-4103-A7CF-054E0889508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A0DB9-3599-4C79-A98C-A2FBCD1444F5}" type="datetimeFigureOut">
              <a:rPr lang="pt-BR" smtClean="0"/>
              <a:t>08/10/2014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EB0DF-A430-4103-A7CF-054E0889508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9A0DB9-3599-4C79-A98C-A2FBCD1444F5}" type="datetimeFigureOut">
              <a:rPr lang="pt-BR" smtClean="0"/>
              <a:t>08/10/2014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34EB0DF-A430-4103-A7CF-054E0889508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2789519"/>
            <a:ext cx="8208912" cy="1780108"/>
          </a:xfrm>
        </p:spPr>
        <p:txBody>
          <a:bodyPr>
            <a:noAutofit/>
          </a:bodyPr>
          <a:lstStyle/>
          <a:p>
            <a:r>
              <a:rPr lang="pt-PT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REPRESENTAÇÕES SOCIAIS SOBRE O PROCESSO DE ENSINO-APRENDIZAGEM NA EAD: </a:t>
            </a:r>
            <a:r>
              <a:rPr lang="pt-P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P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P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IMPORTANTES </a:t>
            </a:r>
            <a:r>
              <a:rPr lang="pt-PT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 </a:t>
            </a:r>
            <a:r>
              <a:rPr lang="pt-P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</a:t>
            </a:r>
            <a:br>
              <a:rPr lang="pt-P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P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ATORES </a:t>
            </a:r>
            <a:r>
              <a:rPr lang="pt-PT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PEDAGÓGICOS</a:t>
            </a:r>
            <a:r>
              <a:rPr lang="pt-BR" sz="3000" b="1" dirty="0"/>
              <a:t/>
            </a:r>
            <a:br>
              <a:rPr lang="pt-BR" sz="3000" b="1" dirty="0"/>
            </a:br>
            <a:r>
              <a:rPr lang="pt-BR" sz="3000" b="1" dirty="0" smtClean="0"/>
              <a:t/>
            </a:r>
            <a:br>
              <a:rPr lang="pt-BR" sz="3000" b="1" dirty="0" smtClean="0"/>
            </a:br>
            <a:endParaRPr lang="pt-BR" sz="3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6281936"/>
            <a:ext cx="8640960" cy="576064"/>
          </a:xfrm>
          <a:solidFill>
            <a:srgbClr val="FFFF00"/>
          </a:solidFill>
          <a:ln w="19050">
            <a:noFill/>
          </a:ln>
          <a:effectLst/>
        </p:spPr>
        <p:txBody>
          <a:bodyPr>
            <a:noAutofit/>
          </a:bodyPr>
          <a:lstStyle/>
          <a:p>
            <a:pPr algn="r"/>
            <a:r>
              <a:rPr lang="pt-BR" sz="1200" b="1" dirty="0" smtClean="0">
                <a:solidFill>
                  <a:schemeClr val="tx1"/>
                </a:solidFill>
              </a:rPr>
              <a:t>20º CIAEAD – CONGRESSO INTERNACIONAL ABED DE EDUCAÇÃO A DISTÂNCIA   </a:t>
            </a:r>
          </a:p>
          <a:p>
            <a:pPr algn="r"/>
            <a:r>
              <a:rPr lang="pt-BR" sz="1200" b="1" dirty="0">
                <a:solidFill>
                  <a:schemeClr val="tx1"/>
                </a:solidFill>
              </a:rPr>
              <a:t>CURITIBA – PR – </a:t>
            </a:r>
            <a:r>
              <a:rPr lang="pt-BR" sz="1200" b="1" dirty="0" smtClean="0">
                <a:solidFill>
                  <a:schemeClr val="tx1"/>
                </a:solidFill>
              </a:rPr>
              <a:t>BRASI -   6 </a:t>
            </a:r>
            <a:r>
              <a:rPr lang="pt-BR" sz="1200" b="1" dirty="0">
                <a:solidFill>
                  <a:schemeClr val="tx1"/>
                </a:solidFill>
              </a:rPr>
              <a:t>A 9 DE </a:t>
            </a:r>
            <a:r>
              <a:rPr lang="pt-BR" sz="1200" b="1" dirty="0" smtClean="0">
                <a:solidFill>
                  <a:schemeClr val="tx1"/>
                </a:solidFill>
              </a:rPr>
              <a:t>OUTUBRO  2014.</a:t>
            </a:r>
          </a:p>
          <a:p>
            <a:pPr algn="r"/>
            <a:endParaRPr lang="pt-BR" sz="12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1886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ângulo 6"/>
          <p:cNvSpPr/>
          <p:nvPr/>
        </p:nvSpPr>
        <p:spPr>
          <a:xfrm>
            <a:off x="258170" y="4005064"/>
            <a:ext cx="8634310" cy="252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dirty="0" smtClean="0"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Prof.ª </a:t>
            </a:r>
            <a:r>
              <a:rPr lang="pt-BR" dirty="0"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MSc. Cristiana </a:t>
            </a:r>
            <a:r>
              <a:rPr lang="pt-BR" dirty="0" smtClean="0"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Montibeller</a:t>
            </a:r>
          </a:p>
          <a:p>
            <a:pPr algn="ctr"/>
            <a:r>
              <a:rPr lang="pt-BR" sz="1200" dirty="0" smtClean="0"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Supervisora </a:t>
            </a:r>
            <a:r>
              <a:rPr lang="pt-BR" sz="1200" dirty="0"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Pedagógica - Docente  no Curso Serviço Social </a:t>
            </a:r>
            <a:r>
              <a:rPr lang="pt-BR" sz="1200" dirty="0" smtClean="0"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- UNIASSELVI</a:t>
            </a:r>
          </a:p>
          <a:p>
            <a:pPr algn="ctr">
              <a:spcAft>
                <a:spcPts val="0"/>
              </a:spcAft>
            </a:pPr>
            <a:endParaRPr lang="pt-BR" sz="800" dirty="0">
              <a:latin typeface="Aharoni" panose="02010803020104030203" pitchFamily="2" charset="-79"/>
              <a:ea typeface="Calibri"/>
              <a:cs typeface="Aharoni" panose="02010803020104030203" pitchFamily="2" charset="-79"/>
            </a:endParaRPr>
          </a:p>
          <a:p>
            <a:pPr algn="ctr">
              <a:spcAft>
                <a:spcPts val="0"/>
              </a:spcAft>
            </a:pPr>
            <a:r>
              <a:rPr lang="pt-BR" dirty="0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Prof.ª </a:t>
            </a:r>
            <a:r>
              <a:rPr lang="pt-BR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MSc. Vera Lúcia Hoffmann Pieritz </a:t>
            </a:r>
            <a:endParaRPr lang="pt-BR" dirty="0" smtClean="0">
              <a:solidFill>
                <a:prstClr val="black"/>
              </a:solidFill>
              <a:latin typeface="Aharoni" panose="02010803020104030203" pitchFamily="2" charset="-79"/>
              <a:ea typeface="Calibri"/>
              <a:cs typeface="Aharoni" panose="02010803020104030203" pitchFamily="2" charset="-79"/>
            </a:endParaRPr>
          </a:p>
          <a:p>
            <a:pPr lvl="0" algn="ctr"/>
            <a:r>
              <a:rPr lang="pt-BR" sz="1200" dirty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Coordenadora do Curso de Serviço Social </a:t>
            </a:r>
            <a:r>
              <a:rPr lang="pt-BR" sz="1200" dirty="0" smtClean="0">
                <a:solidFill>
                  <a:prstClr val="black"/>
                </a:solidFill>
                <a:latin typeface="Aharoni" panose="02010803020104030203" pitchFamily="2" charset="-79"/>
                <a:ea typeface="Calibri"/>
                <a:cs typeface="Aharoni" panose="02010803020104030203" pitchFamily="2" charset="-79"/>
              </a:rPr>
              <a:t>- UNIASSELVI</a:t>
            </a:r>
          </a:p>
          <a:p>
            <a:pPr lvl="0" algn="ctr">
              <a:lnSpc>
                <a:spcPct val="115000"/>
              </a:lnSpc>
            </a:pPr>
            <a:endParaRPr lang="pt-BR" sz="1200" dirty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</a:pPr>
            <a:endParaRPr lang="pt-BR" sz="1200" b="1" dirty="0" smtClean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</a:pPr>
            <a:r>
              <a:rPr lang="pt-BR" sz="12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	</a:t>
            </a:r>
            <a:r>
              <a:rPr lang="pt-BR" sz="1400" b="1" dirty="0" smtClean="0">
                <a:solidFill>
                  <a:prstClr val="black"/>
                </a:solidFill>
                <a:latin typeface="Arial Black" pitchFamily="34" charset="0"/>
                <a:ea typeface="Calibri"/>
                <a:cs typeface="Times New Roman"/>
              </a:rPr>
              <a:t>Curitiba, 08/10/2014</a:t>
            </a:r>
            <a:endParaRPr lang="pt-BR" sz="1400" b="1" dirty="0">
              <a:solidFill>
                <a:prstClr val="black"/>
              </a:solidFill>
              <a:latin typeface="Arial Black" pitchFamily="34" charset="0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pt-BR" dirty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pt-BR" sz="12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84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>
          <a:xfrm>
            <a:off x="838477" y="2204864"/>
            <a:ext cx="7488832" cy="1728192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t-BR" b="1" dirty="0">
                <a:solidFill>
                  <a:schemeClr val="tx1"/>
                </a:solidFill>
              </a:rPr>
              <a:t>No que diz respeito as </a:t>
            </a:r>
            <a:r>
              <a:rPr lang="pt-BR" b="1" dirty="0" smtClean="0">
                <a:solidFill>
                  <a:schemeClr val="tx1"/>
                </a:solidFill>
              </a:rPr>
              <a:t>MOTIVAÇÕES </a:t>
            </a:r>
            <a:r>
              <a:rPr lang="pt-BR" b="1" dirty="0">
                <a:solidFill>
                  <a:schemeClr val="tx1"/>
                </a:solidFill>
              </a:rPr>
              <a:t>para continuar atuando como docente ou tutor interno na modalidade EAD, </a:t>
            </a:r>
            <a:r>
              <a:rPr lang="pt-BR" b="1" dirty="0" smtClean="0">
                <a:solidFill>
                  <a:schemeClr val="tx1"/>
                </a:solidFill>
              </a:rPr>
              <a:t>os pesquisados enfatizaram </a:t>
            </a:r>
            <a:r>
              <a:rPr lang="pt-BR" b="1" u="sng" dirty="0" smtClean="0">
                <a:solidFill>
                  <a:schemeClr val="tx1"/>
                </a:solidFill>
              </a:rPr>
              <a:t>a </a:t>
            </a:r>
            <a:r>
              <a:rPr lang="pt-BR" b="1" u="sng" dirty="0">
                <a:solidFill>
                  <a:schemeClr val="tx1"/>
                </a:solidFill>
              </a:rPr>
              <a:t>qualidade da instituição como um todo, o prazer em prestar serviço de qualidade aos acadêmicos, a busca pelo conhecimento e o prazer </a:t>
            </a:r>
            <a:r>
              <a:rPr lang="pt-BR" b="1" u="sng" dirty="0" smtClean="0">
                <a:solidFill>
                  <a:schemeClr val="tx1"/>
                </a:solidFill>
              </a:rPr>
              <a:t>de ensinar.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900" dirty="0"/>
              <a:t>APRESENTAÇÃO E </a:t>
            </a:r>
            <a:r>
              <a:rPr lang="pt-BR" sz="3900" dirty="0" smtClean="0"/>
              <a:t>DISCUSSÃO</a:t>
            </a:r>
            <a:br>
              <a:rPr lang="pt-BR" sz="3900" dirty="0" smtClean="0"/>
            </a:br>
            <a:r>
              <a:rPr lang="pt-BR" sz="3900" dirty="0" smtClean="0"/>
              <a:t>DOS </a:t>
            </a:r>
            <a:r>
              <a:rPr lang="pt-BR" sz="3900" dirty="0"/>
              <a:t>RESULTADOS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6" y="5605399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621867"/>
            <a:ext cx="5078413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90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1844824"/>
            <a:ext cx="8229600" cy="1473200"/>
          </a:xfrm>
        </p:spPr>
        <p:txBody>
          <a:bodyPr>
            <a:noAutofit/>
          </a:bodyPr>
          <a:lstStyle/>
          <a:p>
            <a:pPr algn="just"/>
            <a:r>
              <a:rPr lang="pt-BR" sz="2200" b="1" dirty="0">
                <a:solidFill>
                  <a:schemeClr val="tx1"/>
                </a:solidFill>
              </a:rPr>
              <a:t>As </a:t>
            </a:r>
            <a:r>
              <a:rPr lang="pt-BR" sz="22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PREOCUPAÇÕES</a:t>
            </a:r>
            <a:r>
              <a:rPr lang="pt-B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b="1" dirty="0">
                <a:solidFill>
                  <a:schemeClr val="tx1"/>
                </a:solidFill>
              </a:rPr>
              <a:t>descritas pelos profissionais  estão relacionadas com a </a:t>
            </a:r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qualidade da formação</a:t>
            </a:r>
            <a:r>
              <a:rPr lang="pt-BR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b="1" dirty="0">
                <a:solidFill>
                  <a:schemeClr val="tx1"/>
                </a:solidFill>
              </a:rPr>
              <a:t>profissional dos acadêmicos, com a </a:t>
            </a:r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qualidade do material</a:t>
            </a:r>
            <a:r>
              <a:rPr lang="pt-BR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b="1" dirty="0">
                <a:solidFill>
                  <a:schemeClr val="tx1"/>
                </a:solidFill>
              </a:rPr>
              <a:t>oferecido, </a:t>
            </a:r>
            <a:r>
              <a:rPr lang="pt-B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qualidade do </a:t>
            </a:r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trabalho realizado</a:t>
            </a:r>
            <a:r>
              <a:rPr lang="pt-BR" sz="2200" b="1" dirty="0">
                <a:solidFill>
                  <a:schemeClr val="tx1"/>
                </a:solidFill>
              </a:rPr>
              <a:t>, do curso, das relações interpessoais entre a equipe, ética; </a:t>
            </a:r>
            <a:r>
              <a:rPr lang="pt-B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formação </a:t>
            </a:r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continuada dos tutores externos</a:t>
            </a:r>
            <a:r>
              <a:rPr lang="pt-BR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pt-B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orientação</a:t>
            </a:r>
            <a:r>
              <a:rPr lang="pt-BR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b="1" dirty="0">
                <a:solidFill>
                  <a:schemeClr val="tx1"/>
                </a:solidFill>
              </a:rPr>
              <a:t>que os docentes, tutores internos e externos repassam aos acadêmicos, principalmente  </a:t>
            </a:r>
            <a:r>
              <a:rPr lang="pt-BR" sz="2200" b="1" dirty="0" smtClean="0">
                <a:solidFill>
                  <a:schemeClr val="tx1"/>
                </a:solidFill>
              </a:rPr>
              <a:t>sobre o estágio</a:t>
            </a:r>
            <a:r>
              <a:rPr lang="pt-BR" sz="2200" b="1" dirty="0">
                <a:solidFill>
                  <a:schemeClr val="tx1"/>
                </a:solidFill>
              </a:rPr>
              <a:t>, com a </a:t>
            </a:r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orientação e supervisão</a:t>
            </a:r>
            <a:r>
              <a:rPr lang="pt-BR" sz="2200" b="1" dirty="0">
                <a:solidFill>
                  <a:schemeClr val="tx1"/>
                </a:solidFill>
              </a:rPr>
              <a:t> no campo de estágio; dentre outras preocupações, que também impulsionam e motivam os profissionais a buscarem o melhor  de </a:t>
            </a:r>
            <a:r>
              <a:rPr lang="pt-BR" sz="2200" b="1" dirty="0" smtClean="0">
                <a:solidFill>
                  <a:schemeClr val="tx1"/>
                </a:solidFill>
              </a:rPr>
              <a:t>si </a:t>
            </a:r>
            <a:r>
              <a:rPr lang="pt-BR" sz="2200" b="1" dirty="0">
                <a:solidFill>
                  <a:schemeClr val="tx1"/>
                </a:solidFill>
              </a:rPr>
              <a:t>em termos de qualidade. </a:t>
            </a:r>
          </a:p>
          <a:p>
            <a:endParaRPr lang="pt-BR" sz="2200" b="1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3900" dirty="0" smtClean="0"/>
              <a:t>APRESENTAÇÃO E DISCUSSÃO</a:t>
            </a:r>
            <a:br>
              <a:rPr lang="pt-BR" sz="3900" dirty="0" smtClean="0"/>
            </a:br>
            <a:r>
              <a:rPr lang="pt-BR" sz="3900" dirty="0" smtClean="0"/>
              <a:t>DOS RESULTADOS</a:t>
            </a:r>
            <a:endParaRPr lang="pt-BR" sz="39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61248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36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15121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</a:t>
            </a:r>
            <a:r>
              <a:rPr lang="pt-BR" b="1" dirty="0" smtClean="0">
                <a:solidFill>
                  <a:schemeClr val="tx1"/>
                </a:solidFill>
              </a:rPr>
              <a:t>REFERENTE AOS SIGNIFICADOS </a:t>
            </a:r>
            <a:r>
              <a:rPr lang="pt-BR" b="1" dirty="0">
                <a:solidFill>
                  <a:schemeClr val="tx1"/>
                </a:solidFill>
              </a:rPr>
              <a:t>SOCIAIS DA DOCÊNCIA E DA TUTORIA INTERNA E SUAS </a:t>
            </a:r>
            <a:r>
              <a:rPr lang="pt-BR" b="1" dirty="0" smtClean="0">
                <a:solidFill>
                  <a:schemeClr val="tx1"/>
                </a:solidFill>
              </a:rPr>
              <a:t>REPRESENTAÇÕES, os </a:t>
            </a:r>
            <a:r>
              <a:rPr lang="pt-BR" b="1" dirty="0">
                <a:solidFill>
                  <a:schemeClr val="tx1"/>
                </a:solidFill>
              </a:rPr>
              <a:t>profissionais enfatizaram vários </a:t>
            </a:r>
            <a:r>
              <a:rPr lang="pt-BR" b="1" dirty="0" smtClean="0">
                <a:solidFill>
                  <a:schemeClr val="tx1"/>
                </a:solidFill>
              </a:rPr>
              <a:t>sentidos, como por exemplo: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900" dirty="0"/>
              <a:t>APRESENTAÇÃO E </a:t>
            </a:r>
            <a:r>
              <a:rPr lang="pt-BR" sz="3900" dirty="0" smtClean="0"/>
              <a:t>DISCUSSÃO</a:t>
            </a:r>
            <a:br>
              <a:rPr lang="pt-BR" sz="3900" dirty="0" smtClean="0"/>
            </a:br>
            <a:r>
              <a:rPr lang="pt-BR" sz="3900" dirty="0" smtClean="0"/>
              <a:t>DOS </a:t>
            </a:r>
            <a:r>
              <a:rPr lang="pt-BR" sz="3900" dirty="0"/>
              <a:t>RESULTADOS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764704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67544" y="3068960"/>
            <a:ext cx="84969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700" dirty="0"/>
              <a:t>O sentido de trabalhar é compreender a relação do corpo docente e de tutores internos e externo com os alunos, entender suas dificuldades, desafios, preocupações, visto que no processo de ensino-aprendizagem os alunos também precisam ser motivados, estimulados, compreendidos em suas diferentes realidades cotidianas de vida e aprendizado.(RP4); </a:t>
            </a:r>
            <a:endParaRPr lang="pt-BR" sz="1700" dirty="0" smtClean="0"/>
          </a:p>
          <a:p>
            <a:pPr algn="just"/>
            <a:endParaRPr lang="pt-BR" sz="1700" dirty="0"/>
          </a:p>
          <a:p>
            <a:pPr algn="just"/>
            <a:r>
              <a:rPr lang="pt-BR" sz="1700" dirty="0" smtClean="0"/>
              <a:t>O </a:t>
            </a:r>
            <a:r>
              <a:rPr lang="pt-BR" sz="1700" dirty="0"/>
              <a:t>sentido está em trabalhar na qualificação de futuros colegas de profissão proporcionando aos mesmos conteúdos e informações que os possibilitem desenvolver as aptidões necessárias para ser um excelente assistente social.(RP5); </a:t>
            </a:r>
            <a:endParaRPr lang="pt-BR" sz="1700" dirty="0" smtClean="0"/>
          </a:p>
          <a:p>
            <a:pPr algn="just"/>
            <a:endParaRPr lang="pt-BR" sz="1700" dirty="0"/>
          </a:p>
          <a:p>
            <a:pPr algn="just"/>
            <a:r>
              <a:rPr lang="pt-BR" sz="1700" dirty="0" smtClean="0"/>
              <a:t>Responsabilidade </a:t>
            </a:r>
            <a:r>
              <a:rPr lang="pt-BR" sz="1700" dirty="0"/>
              <a:t>em atender o aluno da forma que realmente deve ser, muito orgulho em poder estar atuando numa instituição e poder fazer mais, fazer acontecer.(RP6); </a:t>
            </a:r>
            <a:endParaRPr lang="pt-BR" sz="1700" dirty="0" smtClean="0"/>
          </a:p>
          <a:p>
            <a:pPr algn="just"/>
            <a:endParaRPr lang="pt-BR" sz="1700" dirty="0"/>
          </a:p>
          <a:p>
            <a:pPr algn="just"/>
            <a:r>
              <a:rPr lang="pt-BR" sz="1700" dirty="0" smtClean="0"/>
              <a:t>Sentido </a:t>
            </a:r>
            <a:r>
              <a:rPr lang="pt-BR" sz="1700" dirty="0"/>
              <a:t>de satisfação e orgulho visto que no mês de março deste ano o curso foi reconhecido pelo MEC com nota 4.(RP7). </a:t>
            </a:r>
          </a:p>
        </p:txBody>
      </p:sp>
    </p:spTree>
    <p:extLst>
      <p:ext uri="{BB962C8B-B14F-4D97-AF65-F5344CB8AC3E}">
        <p14:creationId xmlns:p14="http://schemas.microsoft.com/office/powerpoint/2010/main" val="22490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632848" cy="1473200"/>
          </a:xfrm>
        </p:spPr>
        <p:txBody>
          <a:bodyPr>
            <a:no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O elo que existe entre sentido e significado faz com que os professores e tutores internos sintam que o seu trabalho tem sentido, </a:t>
            </a:r>
            <a:r>
              <a:rPr lang="pt-BR" b="1" dirty="0" smtClean="0">
                <a:solidFill>
                  <a:schemeClr val="tx1"/>
                </a:solidFill>
              </a:rPr>
              <a:t>assim: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smtClean="0">
                <a:solidFill>
                  <a:srgbClr val="C00000"/>
                </a:solidFill>
              </a:rPr>
              <a:t>O </a:t>
            </a:r>
            <a:r>
              <a:rPr lang="pt-BR" b="1" dirty="0" smtClean="0">
                <a:solidFill>
                  <a:srgbClr val="C00000"/>
                </a:solidFill>
              </a:rPr>
              <a:t>SENTIDO </a:t>
            </a:r>
            <a:r>
              <a:rPr lang="pt-BR" b="1" dirty="0">
                <a:solidFill>
                  <a:srgbClr val="C00000"/>
                </a:solidFill>
              </a:rPr>
              <a:t>da profissão docente </a:t>
            </a:r>
            <a:r>
              <a:rPr lang="pt-BR" b="1" dirty="0">
                <a:solidFill>
                  <a:schemeClr val="tx1"/>
                </a:solidFill>
              </a:rPr>
              <a:t>torna-se uma questão de orgulho e prazer, comprometimento e responsabilidade. </a:t>
            </a:r>
            <a:endParaRPr lang="pt-BR" b="1" dirty="0" smtClean="0">
              <a:solidFill>
                <a:schemeClr val="tx1"/>
              </a:solidFill>
            </a:endParaRPr>
          </a:p>
          <a:p>
            <a:pPr algn="just"/>
            <a:endParaRPr lang="pt-BR" b="1" dirty="0" smtClean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Os </a:t>
            </a:r>
            <a:r>
              <a:rPr lang="pt-BR" b="1" dirty="0">
                <a:solidFill>
                  <a:schemeClr val="tx1"/>
                </a:solidFill>
              </a:rPr>
              <a:t>sentidos dados pela coletividade, foi possível identificar  e interpretar alguns  elementos indicadores das representações sociais sobre o processo de ensino-aprendizagem a </a:t>
            </a:r>
            <a:r>
              <a:rPr lang="pt-BR" b="1" dirty="0" smtClean="0">
                <a:solidFill>
                  <a:schemeClr val="tx1"/>
                </a:solidFill>
              </a:rPr>
              <a:t>distância, principalmente no que diz respeito aos valores pessoais e profissionais.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3900" dirty="0" smtClean="0"/>
              <a:t>APRESENTAÇÃO E DISCUSSÃO</a:t>
            </a:r>
            <a:br>
              <a:rPr lang="pt-BR" sz="3900" dirty="0" smtClean="0"/>
            </a:br>
            <a:r>
              <a:rPr lang="pt-BR" sz="3900" dirty="0" smtClean="0"/>
              <a:t>DOS RESULTADOS</a:t>
            </a:r>
            <a:endParaRPr lang="pt-BR" sz="39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61248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562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1" y="1340768"/>
            <a:ext cx="86574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 smtClean="0"/>
              <a:t>Alguns </a:t>
            </a:r>
            <a:r>
              <a:rPr lang="pt-BR" sz="2200" b="1" dirty="0" smtClean="0">
                <a:solidFill>
                  <a:srgbClr val="C00000"/>
                </a:solidFill>
              </a:rPr>
              <a:t>VALORES PESSOAIS</a:t>
            </a:r>
            <a:r>
              <a:rPr lang="pt-BR" sz="2200" b="1" dirty="0" smtClean="0"/>
              <a:t>, </a:t>
            </a:r>
            <a:r>
              <a:rPr lang="pt-BR" sz="2200" b="1" dirty="0" smtClean="0"/>
              <a:t>foram descritos, tais </a:t>
            </a:r>
            <a:r>
              <a:rPr lang="pt-BR" sz="2200" b="1" dirty="0"/>
              <a:t>como: lealdade, ética, humildade, companheirismo, compreensão, caráter, honestidade, praticidade, responsabilidade, comprometimento, realização e felicidade;  </a:t>
            </a:r>
            <a:endParaRPr lang="pt-BR" sz="2200" b="1" dirty="0" smtClean="0"/>
          </a:p>
          <a:p>
            <a:pPr algn="just"/>
            <a:endParaRPr lang="pt-BR" sz="2200" b="1" dirty="0"/>
          </a:p>
          <a:p>
            <a:pPr algn="just"/>
            <a:r>
              <a:rPr lang="pt-BR" sz="2200" b="1" dirty="0" smtClean="0"/>
              <a:t>Sobre </a:t>
            </a:r>
            <a:r>
              <a:rPr lang="pt-BR" sz="2200" b="1" dirty="0"/>
              <a:t>os </a:t>
            </a:r>
            <a:r>
              <a:rPr lang="pt-BR" sz="2200" b="1" dirty="0" smtClean="0">
                <a:solidFill>
                  <a:srgbClr val="C00000"/>
                </a:solidFill>
              </a:rPr>
              <a:t>VALORES PROFISSIONAIS </a:t>
            </a:r>
            <a:r>
              <a:rPr lang="pt-BR" sz="2200" b="1" dirty="0" smtClean="0"/>
              <a:t>como  </a:t>
            </a:r>
            <a:r>
              <a:rPr lang="pt-BR" sz="2200" b="1" dirty="0"/>
              <a:t>Assistente Social,  citaram: </a:t>
            </a:r>
            <a:r>
              <a:rPr lang="pt-BR" sz="2200" b="1" dirty="0" smtClean="0"/>
              <a:t> a justiça </a:t>
            </a:r>
            <a:r>
              <a:rPr lang="pt-BR" sz="2200" b="1" dirty="0"/>
              <a:t>social, respeito a opinião dos outros, lealdade,  ética profissional, profissional, </a:t>
            </a:r>
            <a:r>
              <a:rPr lang="pt-BR" sz="2200" b="1" dirty="0" smtClean="0"/>
              <a:t>objetividade, </a:t>
            </a:r>
            <a:r>
              <a:rPr lang="pt-BR" sz="2200" b="1" dirty="0"/>
              <a:t>comprometimento, </a:t>
            </a:r>
            <a:r>
              <a:rPr lang="pt-BR" sz="2200" b="1" dirty="0" smtClean="0"/>
              <a:t>persistência, </a:t>
            </a:r>
            <a:r>
              <a:rPr lang="pt-BR" sz="2200" b="1" dirty="0"/>
              <a:t>profissionalismo, dinamismo, responsabilidade, inteligência e capacidade;  </a:t>
            </a:r>
            <a:endParaRPr lang="pt-BR" sz="2200" b="1" dirty="0" smtClean="0"/>
          </a:p>
          <a:p>
            <a:pPr algn="just"/>
            <a:endParaRPr lang="pt-BR" sz="2200" b="1" dirty="0"/>
          </a:p>
          <a:p>
            <a:pPr algn="just"/>
            <a:r>
              <a:rPr lang="pt-BR" sz="2200" b="1" dirty="0" smtClean="0"/>
              <a:t>E, enquanto </a:t>
            </a:r>
            <a:r>
              <a:rPr lang="pt-BR" sz="2200" b="1" dirty="0" smtClean="0">
                <a:solidFill>
                  <a:srgbClr val="C00000"/>
                </a:solidFill>
              </a:rPr>
              <a:t>PROFESSOR OU TUTOR INTERNO</a:t>
            </a:r>
            <a:r>
              <a:rPr lang="pt-BR" sz="2200" b="1" dirty="0" smtClean="0"/>
              <a:t>, </a:t>
            </a:r>
            <a:r>
              <a:rPr lang="pt-BR" sz="2200" b="1" dirty="0"/>
              <a:t>relataram </a:t>
            </a:r>
            <a:r>
              <a:rPr lang="pt-BR" sz="2200" b="1" dirty="0" smtClean="0">
                <a:solidFill>
                  <a:srgbClr val="C00000"/>
                </a:solidFill>
              </a:rPr>
              <a:t>VALORES</a:t>
            </a:r>
            <a:r>
              <a:rPr lang="pt-BR" sz="2200" b="1" dirty="0" smtClean="0"/>
              <a:t> </a:t>
            </a:r>
            <a:r>
              <a:rPr lang="pt-BR" sz="2200" b="1" dirty="0"/>
              <a:t>tais como: comprometimento, honestidade, inteligência, ética, responsabilidade, humanidade, paciência, mediador, dinamismo, persistência, determinação, paixão por educar, respeito, trabalho colaborativo, transparência, interesse e dedicação.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996161" y="116632"/>
            <a:ext cx="6912768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BR" sz="3400" dirty="0" smtClean="0"/>
              <a:t>APRESENTAÇÃO E DISCUSSÃO</a:t>
            </a:r>
            <a:br>
              <a:rPr lang="pt-BR" sz="3400" dirty="0" smtClean="0"/>
            </a:br>
            <a:r>
              <a:rPr lang="pt-BR" sz="3400" dirty="0" smtClean="0"/>
              <a:t>			DOS RESULTADOS</a:t>
            </a:r>
            <a:endParaRPr lang="pt-BR" sz="3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7024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9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17281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</a:t>
            </a:r>
            <a:r>
              <a:rPr lang="pt-BR" b="1" dirty="0" smtClean="0">
                <a:solidFill>
                  <a:schemeClr val="tx1"/>
                </a:solidFill>
              </a:rPr>
              <a:t> EM RELAÇÃO AOS </a:t>
            </a:r>
            <a:r>
              <a:rPr lang="pt-BR" b="1" dirty="0" smtClean="0">
                <a:solidFill>
                  <a:srgbClr val="C00000"/>
                </a:solidFill>
              </a:rPr>
              <a:t>SENTIMENTOS </a:t>
            </a:r>
            <a:r>
              <a:rPr lang="pt-BR" b="1" dirty="0">
                <a:solidFill>
                  <a:srgbClr val="C00000"/>
                </a:solidFill>
              </a:rPr>
              <a:t>E PERCEPÇÕES </a:t>
            </a:r>
            <a:r>
              <a:rPr lang="pt-BR" b="1" dirty="0">
                <a:solidFill>
                  <a:schemeClr val="tx1"/>
                </a:solidFill>
              </a:rPr>
              <a:t>NO PROCESSO DE </a:t>
            </a:r>
            <a:r>
              <a:rPr lang="pt-BR" b="1" dirty="0" smtClean="0">
                <a:solidFill>
                  <a:schemeClr val="tx1"/>
                </a:solidFill>
              </a:rPr>
              <a:t>ENSINO-APRENDIZAGEM:</a:t>
            </a:r>
          </a:p>
          <a:p>
            <a:pPr marL="0" indent="0" algn="just">
              <a:buNone/>
            </a:pPr>
            <a:endParaRPr lang="pt-BR" sz="900" b="1" dirty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Os </a:t>
            </a:r>
            <a:r>
              <a:rPr lang="pt-BR" b="1" dirty="0">
                <a:solidFill>
                  <a:schemeClr val="tx1"/>
                </a:solidFill>
              </a:rPr>
              <a:t>professores e tutores descreveram </a:t>
            </a:r>
            <a:r>
              <a:rPr lang="pt-BR" b="1" dirty="0" smtClean="0">
                <a:solidFill>
                  <a:schemeClr val="tx1"/>
                </a:solidFill>
              </a:rPr>
              <a:t>algumas questões que </a:t>
            </a:r>
            <a:r>
              <a:rPr lang="pt-BR" b="1" u="sng" dirty="0" smtClean="0">
                <a:solidFill>
                  <a:schemeClr val="tx1"/>
                </a:solidFill>
              </a:rPr>
              <a:t>MAIS VALORIZAM </a:t>
            </a:r>
            <a:r>
              <a:rPr lang="pt-BR" b="1" dirty="0" smtClean="0">
                <a:solidFill>
                  <a:schemeClr val="tx1"/>
                </a:solidFill>
              </a:rPr>
              <a:t>no </a:t>
            </a:r>
            <a:r>
              <a:rPr lang="pt-BR" b="1" dirty="0">
                <a:solidFill>
                  <a:schemeClr val="tx1"/>
                </a:solidFill>
              </a:rPr>
              <a:t>processo de </a:t>
            </a:r>
            <a:r>
              <a:rPr lang="pt-BR" b="1" dirty="0" smtClean="0">
                <a:solidFill>
                  <a:schemeClr val="tx1"/>
                </a:solidFill>
              </a:rPr>
              <a:t>ensino-aprendizagem, tais como: </a:t>
            </a:r>
            <a:endParaRPr lang="pt-BR" b="1" dirty="0" smtClean="0">
              <a:solidFill>
                <a:schemeClr val="tx1"/>
              </a:solidFill>
            </a:endParaRPr>
          </a:p>
          <a:p>
            <a:pPr lvl="1" algn="just"/>
            <a:r>
              <a:rPr lang="pt-BR" sz="2400" b="1" dirty="0" smtClean="0">
                <a:solidFill>
                  <a:srgbClr val="C00000"/>
                </a:solidFill>
              </a:rPr>
              <a:t>a </a:t>
            </a:r>
            <a:r>
              <a:rPr lang="pt-BR" sz="2400" b="1" dirty="0">
                <a:solidFill>
                  <a:srgbClr val="C00000"/>
                </a:solidFill>
              </a:rPr>
              <a:t>interação entre professor-aluno-tutor interno e externo, </a:t>
            </a:r>
            <a:endParaRPr lang="pt-BR" sz="2400" b="1" dirty="0" smtClean="0">
              <a:solidFill>
                <a:srgbClr val="C00000"/>
              </a:solidFill>
            </a:endParaRPr>
          </a:p>
          <a:p>
            <a:pPr lvl="1" algn="just"/>
            <a:r>
              <a:rPr lang="pt-BR" sz="2400" b="1" dirty="0" smtClean="0">
                <a:solidFill>
                  <a:srgbClr val="C00000"/>
                </a:solidFill>
              </a:rPr>
              <a:t>o </a:t>
            </a:r>
            <a:r>
              <a:rPr lang="pt-BR" sz="2400" b="1" dirty="0">
                <a:solidFill>
                  <a:srgbClr val="C00000"/>
                </a:solidFill>
              </a:rPr>
              <a:t>comprometimento dos profissionais envolvidos, </a:t>
            </a:r>
            <a:endParaRPr lang="pt-BR" sz="2400" b="1" dirty="0" smtClean="0">
              <a:solidFill>
                <a:srgbClr val="C00000"/>
              </a:solidFill>
            </a:endParaRPr>
          </a:p>
          <a:p>
            <a:pPr lvl="1" algn="just"/>
            <a:r>
              <a:rPr lang="pt-BR" sz="2400" b="1" dirty="0" smtClean="0">
                <a:solidFill>
                  <a:srgbClr val="C00000"/>
                </a:solidFill>
              </a:rPr>
              <a:t>a </a:t>
            </a:r>
            <a:r>
              <a:rPr lang="pt-BR" sz="2400" b="1" dirty="0" smtClean="0">
                <a:solidFill>
                  <a:srgbClr val="C00000"/>
                </a:solidFill>
              </a:rPr>
              <a:t>autoaprendizagem </a:t>
            </a:r>
            <a:r>
              <a:rPr lang="pt-BR" sz="2400" b="1" dirty="0">
                <a:solidFill>
                  <a:srgbClr val="C00000"/>
                </a:solidFill>
              </a:rPr>
              <a:t>do aluno, </a:t>
            </a:r>
            <a:endParaRPr lang="pt-BR" sz="2400" b="1" dirty="0" smtClean="0">
              <a:solidFill>
                <a:srgbClr val="C00000"/>
              </a:solidFill>
            </a:endParaRPr>
          </a:p>
          <a:p>
            <a:pPr lvl="1" algn="just"/>
            <a:r>
              <a:rPr lang="pt-BR" sz="2400" b="1" dirty="0" smtClean="0">
                <a:solidFill>
                  <a:srgbClr val="C00000"/>
                </a:solidFill>
              </a:rPr>
              <a:t>a </a:t>
            </a:r>
            <a:r>
              <a:rPr lang="pt-BR" sz="2400" b="1" dirty="0">
                <a:solidFill>
                  <a:srgbClr val="C00000"/>
                </a:solidFill>
              </a:rPr>
              <a:t>qualidade, </a:t>
            </a:r>
            <a:endParaRPr lang="pt-BR" sz="2400" b="1" dirty="0" smtClean="0">
              <a:solidFill>
                <a:srgbClr val="C00000"/>
              </a:solidFill>
            </a:endParaRPr>
          </a:p>
          <a:p>
            <a:pPr lvl="1" algn="just"/>
            <a:r>
              <a:rPr lang="pt-BR" sz="2400" b="1" dirty="0" smtClean="0">
                <a:solidFill>
                  <a:srgbClr val="C00000"/>
                </a:solidFill>
              </a:rPr>
              <a:t>a </a:t>
            </a:r>
            <a:r>
              <a:rPr lang="pt-BR" sz="2400" b="1" dirty="0">
                <a:solidFill>
                  <a:srgbClr val="C00000"/>
                </a:solidFill>
              </a:rPr>
              <a:t>pesquisa, </a:t>
            </a:r>
            <a:endParaRPr lang="pt-BR" sz="2400" b="1" dirty="0" smtClean="0">
              <a:solidFill>
                <a:srgbClr val="C00000"/>
              </a:solidFill>
            </a:endParaRPr>
          </a:p>
          <a:p>
            <a:pPr lvl="1" algn="just"/>
            <a:r>
              <a:rPr lang="pt-BR" sz="2400" b="1" dirty="0" smtClean="0">
                <a:solidFill>
                  <a:srgbClr val="C00000"/>
                </a:solidFill>
              </a:rPr>
              <a:t>a </a:t>
            </a:r>
            <a:r>
              <a:rPr lang="pt-BR" sz="2400" b="1" dirty="0">
                <a:solidFill>
                  <a:srgbClr val="C00000"/>
                </a:solidFill>
              </a:rPr>
              <a:t>ética, </a:t>
            </a:r>
            <a:r>
              <a:rPr lang="pt-BR" b="1" dirty="0" smtClean="0">
                <a:solidFill>
                  <a:srgbClr val="C00000"/>
                </a:solidFill>
              </a:rPr>
              <a:t>dentre outros aspectos. </a:t>
            </a:r>
            <a:endParaRPr lang="pt-BR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900" dirty="0"/>
              <a:t>APRESENTAÇÃO E </a:t>
            </a:r>
            <a:r>
              <a:rPr lang="pt-BR" sz="3900" dirty="0" smtClean="0"/>
              <a:t>DISCUSSÃO</a:t>
            </a:r>
            <a:br>
              <a:rPr lang="pt-BR" sz="3900" dirty="0" smtClean="0"/>
            </a:br>
            <a:r>
              <a:rPr lang="pt-BR" sz="3900" dirty="0" smtClean="0"/>
              <a:t>DOS </a:t>
            </a:r>
            <a:r>
              <a:rPr lang="pt-BR" sz="3900" dirty="0"/>
              <a:t>RESULTADOS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90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>
          <a:xfrm>
            <a:off x="707612" y="1844824"/>
            <a:ext cx="7732854" cy="17281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</a:rPr>
              <a:t>Sobre a </a:t>
            </a:r>
            <a:r>
              <a:rPr lang="pt-BR" sz="2000" b="1" dirty="0">
                <a:solidFill>
                  <a:srgbClr val="C00000"/>
                </a:solidFill>
              </a:rPr>
              <a:t>importância do </a:t>
            </a:r>
            <a:r>
              <a:rPr lang="pt-BR" sz="2000" b="1" dirty="0" smtClean="0">
                <a:solidFill>
                  <a:srgbClr val="C00000"/>
                </a:solidFill>
              </a:rPr>
              <a:t>PROCESSO DE ENSINO-APRENDIZAGEM </a:t>
            </a:r>
            <a:r>
              <a:rPr lang="pt-BR" sz="2000" b="1" dirty="0">
                <a:solidFill>
                  <a:schemeClr val="tx1"/>
                </a:solidFill>
              </a:rPr>
              <a:t>para a formação </a:t>
            </a:r>
            <a:r>
              <a:rPr lang="pt-BR" sz="2000" b="1" dirty="0" smtClean="0">
                <a:solidFill>
                  <a:schemeClr val="tx1"/>
                </a:solidFill>
              </a:rPr>
              <a:t>profissional, </a:t>
            </a:r>
            <a:r>
              <a:rPr lang="pt-BR" sz="2000" b="1" dirty="0">
                <a:solidFill>
                  <a:schemeClr val="tx1"/>
                </a:solidFill>
              </a:rPr>
              <a:t>enfatizam que </a:t>
            </a:r>
            <a:r>
              <a:rPr lang="pt-BR" sz="2000" b="1" u="sng" dirty="0">
                <a:solidFill>
                  <a:schemeClr val="tx1"/>
                </a:solidFill>
              </a:rPr>
              <a:t>um ensino de qualidade formará profissionais aptos para o mercado de trabalho, com comprometimento ético diante da realidade.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900" dirty="0"/>
              <a:t>APRESENTAÇÃO E </a:t>
            </a:r>
            <a:r>
              <a:rPr lang="pt-BR" sz="3900" dirty="0" smtClean="0"/>
              <a:t>DISCUSSÃO</a:t>
            </a:r>
            <a:br>
              <a:rPr lang="pt-BR" sz="3900" dirty="0" smtClean="0"/>
            </a:br>
            <a:r>
              <a:rPr lang="pt-BR" sz="3900" dirty="0" smtClean="0"/>
              <a:t>DOS </a:t>
            </a:r>
            <a:r>
              <a:rPr lang="pt-BR" sz="3900" dirty="0"/>
              <a:t>RESULTADOS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115616" y="3203391"/>
            <a:ext cx="77930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É importante que o acadêmico se forme com o objetivo de atuar como profissional de serviço social competente e ético. Tenha em sua consciência a importância da profissão no seu cotidiano de trabalho, que é lutar pelos direitos sociais.(RP2);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É </a:t>
            </a:r>
            <a:r>
              <a:rPr lang="pt-BR" dirty="0"/>
              <a:t>de fundamental importância que os futuros profissionais do serviço social busquem conhecimento e informação nos processos de ensino-aprendizagem oferecidos nos cursos de serviço social, pois assim possibilita aos mesmos uma formação real e concreta do seu instrumental técnico-operativo, ético-politico para a sua formação profissional.(RP3);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Se </a:t>
            </a:r>
            <a:r>
              <a:rPr lang="pt-BR" dirty="0"/>
              <a:t>o processo de ensino-aprendizagem tiver qualidade, este profissional também terá qualidade quando se formar.(RP4).</a:t>
            </a:r>
          </a:p>
        </p:txBody>
      </p:sp>
    </p:spTree>
    <p:extLst>
      <p:ext uri="{BB962C8B-B14F-4D97-AF65-F5344CB8AC3E}">
        <p14:creationId xmlns:p14="http://schemas.microsoft.com/office/powerpoint/2010/main" val="216666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8134672" cy="1780108"/>
          </a:xfrm>
        </p:spPr>
        <p:txBody>
          <a:bodyPr>
            <a:noAutofit/>
          </a:bodyPr>
          <a:lstStyle/>
          <a:p>
            <a:pPr algn="just"/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maiores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DIFICULDADES, DESAFIOS OU DESPRAZERES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relatados estão 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relacionados: 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o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preconceito da categoria profissional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principalmente dos assistentes sociais 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não 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formaram na 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EAD; com a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falta de interação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tutores externos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falta de participação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tutores externos e alunos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dentre </a:t>
            </a:r>
            <a:r>
              <a:rPr lang="pt-B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outros</a:t>
            </a:r>
            <a:r>
              <a:rPr lang="pt-B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3900" dirty="0" smtClean="0"/>
              <a:t>APRESENTAÇÃO E DISCUSSÃO</a:t>
            </a:r>
            <a:br>
              <a:rPr lang="pt-BR" sz="3900" dirty="0" smtClean="0"/>
            </a:br>
            <a:r>
              <a:rPr lang="pt-BR" sz="3900" dirty="0" smtClean="0"/>
              <a:t>DOS RESULTADOS</a:t>
            </a:r>
            <a:endParaRPr lang="pt-BR" sz="39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5" y="5733256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tângulo 6"/>
          <p:cNvSpPr/>
          <p:nvPr/>
        </p:nvSpPr>
        <p:spPr>
          <a:xfrm>
            <a:off x="2195736" y="3573016"/>
            <a:ext cx="66967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/>
              <a:t>Acredito que a maior dificuldade são com alguns tutores externos, pois percebe-se que alguns destes tutores não informa e tem dificuldades em estar repassando informações  e orientando </a:t>
            </a:r>
            <a:r>
              <a:rPr lang="pt-BR" b="1" dirty="0" smtClean="0"/>
              <a:t>sobre </a:t>
            </a:r>
            <a:r>
              <a:rPr lang="pt-BR" b="1" dirty="0"/>
              <a:t>o estágio de forma correta. </a:t>
            </a:r>
            <a:r>
              <a:rPr lang="pt-BR" b="1" dirty="0" smtClean="0"/>
              <a:t>Como </a:t>
            </a:r>
            <a:r>
              <a:rPr lang="pt-BR" b="1" dirty="0"/>
              <a:t>educadora, vejo essa questão como um desafio a ser superado, para que esta modalidade de ensino seja valorizada.(RP6); </a:t>
            </a:r>
            <a:endParaRPr lang="pt-BR" b="1" dirty="0" smtClean="0"/>
          </a:p>
          <a:p>
            <a:pPr algn="just"/>
            <a:endParaRPr lang="pt-BR" b="1" dirty="0"/>
          </a:p>
          <a:p>
            <a:pPr algn="just"/>
            <a:r>
              <a:rPr lang="pt-BR" b="1" dirty="0" smtClean="0"/>
              <a:t>Quando </a:t>
            </a:r>
            <a:r>
              <a:rPr lang="pt-BR" b="1" dirty="0"/>
              <a:t>tem muita cópia, plágio nas provas sinto desprazer, quando percebo que o aluno não raciocinou, e sim colou, fico triste(RP7). </a:t>
            </a:r>
          </a:p>
        </p:txBody>
      </p:sp>
    </p:spTree>
    <p:extLst>
      <p:ext uri="{BB962C8B-B14F-4D97-AF65-F5344CB8AC3E}">
        <p14:creationId xmlns:p14="http://schemas.microsoft.com/office/powerpoint/2010/main" val="14016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568951" cy="1780108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	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SENTIMENTOS DE PRAZER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relatados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foram: satisfação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contentamento, felicidade, realização,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orgulho, gratidão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responsabilidade, desafio,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dentre outros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683568" y="2996952"/>
            <a:ext cx="8208911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700" b="1" dirty="0"/>
              <a:t>É gratificante quando o acadêmico entende a matéria e na prova tira uma boa nota, merecida.(RP8); </a:t>
            </a:r>
            <a:endParaRPr lang="pt-BR" sz="1700" b="1" dirty="0" smtClean="0"/>
          </a:p>
          <a:p>
            <a:pPr algn="just"/>
            <a:endParaRPr lang="pt-BR" sz="1700" b="1" dirty="0"/>
          </a:p>
          <a:p>
            <a:pPr algn="just"/>
            <a:r>
              <a:rPr lang="pt-BR" sz="1700" b="1" dirty="0" smtClean="0"/>
              <a:t>Quando </a:t>
            </a:r>
            <a:r>
              <a:rPr lang="pt-BR" sz="1700" b="1" dirty="0"/>
              <a:t>o acadêmico responde uma prova com suas próprias palavras, mostrando compreensão sobre o assunto estudado.(RP9); </a:t>
            </a:r>
            <a:endParaRPr lang="pt-BR" sz="1700" b="1" dirty="0" smtClean="0"/>
          </a:p>
          <a:p>
            <a:pPr algn="just"/>
            <a:endParaRPr lang="pt-BR" sz="1700" b="1" dirty="0"/>
          </a:p>
          <a:p>
            <a:pPr algn="just"/>
            <a:r>
              <a:rPr lang="pt-BR" sz="1700" b="1" dirty="0" smtClean="0"/>
              <a:t>O </a:t>
            </a:r>
            <a:r>
              <a:rPr lang="pt-BR" sz="1700" b="1" dirty="0"/>
              <a:t>prazer é saber que você esta fazendo parte de uma pequena parcela da população na formação profissional de um ser humano, que tem sonhos, sentimentos e que as vezes encontra muitas dificuldade na vida para chegar a onde chegou. Portanto, acho uma responsabilidade muito grande como tutor, compete como tutor estar sempre estudando, informando para que o repasse de informações seja sempre correta.(RP10</a:t>
            </a:r>
            <a:r>
              <a:rPr lang="pt-BR" sz="1700" b="1" dirty="0" smtClean="0"/>
              <a:t>);</a:t>
            </a:r>
          </a:p>
          <a:p>
            <a:pPr algn="just"/>
            <a:endParaRPr lang="pt-BR" sz="1700" b="1" dirty="0"/>
          </a:p>
          <a:p>
            <a:pPr algn="just"/>
            <a:r>
              <a:rPr lang="pt-BR" sz="1700" b="1" dirty="0" smtClean="0"/>
              <a:t>Formatura </a:t>
            </a:r>
            <a:r>
              <a:rPr lang="pt-BR" sz="1700" b="1" dirty="0"/>
              <a:t>dos acadêmicos e destaque dos acadêmicos em concursos públicos, processos seletivos.(RP11);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209" y="685904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pt-BR" sz="3600" dirty="0" smtClean="0"/>
              <a:t>APRESENTAÇÃO E DISCUSSÃO</a:t>
            </a:r>
            <a:br>
              <a:rPr lang="pt-BR" sz="3600" dirty="0" smtClean="0"/>
            </a:br>
            <a:r>
              <a:rPr lang="pt-BR" sz="3600" dirty="0" smtClean="0"/>
              <a:t>DOS RESULTADOS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47532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815404"/>
          </a:xfrm>
        </p:spPr>
        <p:txBody>
          <a:bodyPr/>
          <a:lstStyle/>
          <a:p>
            <a:r>
              <a:rPr lang="pt-BR" dirty="0"/>
              <a:t>CONSIDERAÇÕES FINAIS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568952" cy="3816424"/>
          </a:xfrm>
        </p:spPr>
        <p:txBody>
          <a:bodyPr>
            <a:noAutofit/>
          </a:bodyPr>
          <a:lstStyle/>
          <a:p>
            <a:pPr algn="just"/>
            <a:r>
              <a:rPr lang="pt-BR" sz="2200" b="1" dirty="0" smtClean="0">
                <a:solidFill>
                  <a:schemeClr val="tx1"/>
                </a:solidFill>
              </a:rPr>
              <a:t>Percebeu-se que </a:t>
            </a:r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importantes indicadores dos atores pedagógicos</a:t>
            </a:r>
            <a:r>
              <a:rPr lang="pt-BR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b="1" dirty="0">
                <a:solidFill>
                  <a:schemeClr val="tx1"/>
                </a:solidFill>
              </a:rPr>
              <a:t>sobre o processo de ensino-aprendizagem, tornaram-se a tona coletivamente, especificando a </a:t>
            </a:r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 deste grupo social que se preocupa com a </a:t>
            </a:r>
            <a:r>
              <a:rPr lang="pt-B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QUALIDADE DO ENSINO</a:t>
            </a:r>
            <a:r>
              <a:rPr lang="pt-B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b="1" dirty="0" smtClean="0">
                <a:solidFill>
                  <a:schemeClr val="tx1"/>
                </a:solidFill>
              </a:rPr>
              <a:t>na </a:t>
            </a:r>
            <a:r>
              <a:rPr lang="pt-BR" sz="2200" b="1" dirty="0">
                <a:solidFill>
                  <a:schemeClr val="tx1"/>
                </a:solidFill>
              </a:rPr>
              <a:t>modalidade EAD e demonstra seus ideais quanto ao futuro do futuro </a:t>
            </a:r>
            <a:r>
              <a:rPr lang="pt-BR" sz="2200" b="1" dirty="0" smtClean="0">
                <a:solidFill>
                  <a:schemeClr val="tx1"/>
                </a:solidFill>
              </a:rPr>
              <a:t>profissional.</a:t>
            </a:r>
          </a:p>
          <a:p>
            <a:pPr algn="just"/>
            <a:endParaRPr lang="pt-BR" sz="2200" b="1" dirty="0">
              <a:solidFill>
                <a:schemeClr val="tx1"/>
              </a:solidFill>
            </a:endParaRPr>
          </a:p>
          <a:p>
            <a:pPr algn="just"/>
            <a:r>
              <a:rPr lang="pt-BR" sz="2200" b="1" dirty="0" smtClean="0">
                <a:solidFill>
                  <a:schemeClr val="tx1"/>
                </a:solidFill>
              </a:rPr>
              <a:t>Constatou-se </a:t>
            </a:r>
            <a:r>
              <a:rPr lang="pt-BR" sz="2200" b="1" dirty="0">
                <a:solidFill>
                  <a:schemeClr val="tx1"/>
                </a:solidFill>
              </a:rPr>
              <a:t>que </a:t>
            </a:r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</a:t>
            </a:r>
            <a:r>
              <a:rPr lang="pt-B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SIGNIFICADOS SOCIAIS</a:t>
            </a:r>
            <a:r>
              <a:rPr lang="pt-B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b="1" dirty="0" smtClean="0">
                <a:solidFill>
                  <a:schemeClr val="tx1"/>
                </a:solidFill>
              </a:rPr>
              <a:t>são </a:t>
            </a:r>
            <a:r>
              <a:rPr lang="pt-BR" sz="2200" b="1" dirty="0">
                <a:solidFill>
                  <a:schemeClr val="tx1"/>
                </a:solidFill>
              </a:rPr>
              <a:t>apropriados pelos  </a:t>
            </a:r>
            <a:br>
              <a:rPr lang="pt-BR" sz="2200" b="1" dirty="0">
                <a:solidFill>
                  <a:schemeClr val="tx1"/>
                </a:solidFill>
              </a:rPr>
            </a:br>
            <a:r>
              <a:rPr lang="pt-BR" sz="2200" b="1" dirty="0">
                <a:solidFill>
                  <a:schemeClr val="tx1"/>
                </a:solidFill>
              </a:rPr>
              <a:t>docentes </a:t>
            </a:r>
            <a:r>
              <a:rPr lang="pt-BR" sz="2200" b="1" dirty="0" smtClean="0">
                <a:solidFill>
                  <a:schemeClr val="tx1"/>
                </a:solidFill>
              </a:rPr>
              <a:t>e tutores internos,  </a:t>
            </a:r>
            <a:r>
              <a:rPr lang="pt-BR" sz="2200" b="1" dirty="0">
                <a:solidFill>
                  <a:schemeClr val="tx1"/>
                </a:solidFill>
              </a:rPr>
              <a:t>até mesmo </a:t>
            </a:r>
            <a:r>
              <a:rPr lang="pt-BR" sz="2200" b="1" dirty="0" smtClean="0">
                <a:solidFill>
                  <a:schemeClr val="tx1"/>
                </a:solidFill>
              </a:rPr>
              <a:t>sendo reproduzidos </a:t>
            </a:r>
            <a:r>
              <a:rPr lang="pt-BR" sz="2200" b="1" dirty="0">
                <a:solidFill>
                  <a:schemeClr val="tx1"/>
                </a:solidFill>
              </a:rPr>
              <a:t>em seus </a:t>
            </a:r>
            <a:r>
              <a:rPr lang="pt-BR" sz="2200" b="1" dirty="0" smtClean="0">
                <a:solidFill>
                  <a:schemeClr val="tx1"/>
                </a:solidFill>
              </a:rPr>
              <a:t>relatos e ações práticas; </a:t>
            </a:r>
            <a:r>
              <a:rPr lang="pt-B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suas percepções, sentidos e significados</a:t>
            </a:r>
            <a:r>
              <a:rPr lang="pt-BR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b="1" dirty="0" smtClean="0">
                <a:solidFill>
                  <a:schemeClr val="tx1"/>
                </a:solidFill>
              </a:rPr>
              <a:t>são construídos no processo de ensino e aprendizagem, assim </a:t>
            </a:r>
            <a:r>
              <a:rPr lang="pt-B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concomitantemente  os mesmos  </a:t>
            </a:r>
            <a:r>
              <a:rPr lang="pt-B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RECEBEM INFLUÊNCIA E INFLUENCIAM </a:t>
            </a:r>
            <a:r>
              <a:rPr lang="pt-BR" sz="2200" b="1" dirty="0" smtClean="0">
                <a:solidFill>
                  <a:schemeClr val="tx1"/>
                </a:solidFill>
              </a:rPr>
              <a:t>na </a:t>
            </a:r>
            <a:r>
              <a:rPr lang="pt-BR" sz="2200" b="1" dirty="0" smtClean="0">
                <a:solidFill>
                  <a:schemeClr val="tx1"/>
                </a:solidFill>
              </a:rPr>
              <a:t>construção do conhecimento. </a:t>
            </a:r>
            <a:endParaRPr lang="pt-BR" sz="2200" b="1" dirty="0">
              <a:solidFill>
                <a:schemeClr val="tx1"/>
              </a:solidFill>
            </a:endParaRPr>
          </a:p>
          <a:p>
            <a:pPr algn="just"/>
            <a:endParaRPr lang="pt-BR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2"/>
          <p:cNvSpPr txBox="1">
            <a:spLocks/>
          </p:cNvSpPr>
          <p:nvPr/>
        </p:nvSpPr>
        <p:spPr>
          <a:xfrm>
            <a:off x="899592" y="2636912"/>
            <a:ext cx="7344816" cy="3456384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t-BR" sz="18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pt-BR" sz="3200" b="1" dirty="0" smtClean="0">
                <a:solidFill>
                  <a:schemeClr val="tx1"/>
                </a:solidFill>
                <a:latin typeface="+mj-lt"/>
              </a:rPr>
              <a:t>Quais as percepções, sentidos e significados que os professores e tutores internos atribuem ao processo de ensino-aprendizagem na educação à distância ?</a:t>
            </a:r>
            <a:endParaRPr lang="pt-BR" sz="32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4" y="188640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899592" y="644611"/>
            <a:ext cx="7772400" cy="815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t-BR" b="1" dirty="0" smtClean="0"/>
              <a:t>PROBLEMA DA PESQUISA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515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815404"/>
          </a:xfrm>
        </p:spPr>
        <p:txBody>
          <a:bodyPr/>
          <a:lstStyle/>
          <a:p>
            <a:r>
              <a:rPr lang="pt-BR" dirty="0"/>
              <a:t>CONSIDERAÇÕES FINAIS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33256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3816424"/>
          </a:xfrm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tx1"/>
                </a:solidFill>
              </a:rPr>
              <a:t>VERIFICOU-SE </a:t>
            </a:r>
            <a:r>
              <a:rPr lang="pt-BR" sz="2800" b="1" dirty="0" smtClean="0">
                <a:solidFill>
                  <a:schemeClr val="tx1"/>
                </a:solidFill>
              </a:rPr>
              <a:t>QUE O </a:t>
            </a:r>
            <a:r>
              <a:rPr lang="pt-BR" sz="2800" b="1" u="sng" dirty="0" smtClean="0">
                <a:solidFill>
                  <a:schemeClr val="tx1"/>
                </a:solidFill>
              </a:rPr>
              <a:t>SENTIDO DE TRABALHAR NA EAD </a:t>
            </a:r>
            <a:r>
              <a:rPr lang="pt-BR" sz="2800" b="1" dirty="0" smtClean="0">
                <a:solidFill>
                  <a:schemeClr val="tx1"/>
                </a:solidFill>
              </a:rPr>
              <a:t>PERMITE QUE </a:t>
            </a:r>
            <a:r>
              <a:rPr lang="pt-BR" sz="2800" b="1" dirty="0" smtClean="0">
                <a:solidFill>
                  <a:srgbClr val="C00000"/>
                </a:solidFill>
              </a:rPr>
              <a:t>AS SIGNIFICAÇÕES SEJAM EFETIVAMENTE TRANSFORMADAS EM </a:t>
            </a:r>
            <a:r>
              <a:rPr lang="pt-BR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AÇÕES PRÁTICAS </a:t>
            </a:r>
            <a:endParaRPr lang="pt-BR" sz="28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pt-BR" sz="3000" b="1" dirty="0" smtClean="0">
                <a:solidFill>
                  <a:schemeClr val="tx1"/>
                </a:solidFill>
              </a:rPr>
              <a:t>Procurando produzir resultados educacionais satisfatórios,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pt-BR" sz="3000" b="1" dirty="0" smtClean="0">
                <a:solidFill>
                  <a:schemeClr val="tx1"/>
                </a:solidFill>
              </a:rPr>
              <a:t>Sempre na busca constante da qualidade do ensino à distância no  curso de SERVIÇO SOCIAL.</a:t>
            </a:r>
          </a:p>
          <a:p>
            <a:pPr algn="l"/>
            <a:endParaRPr lang="pt-BR" sz="2800" b="1" dirty="0">
              <a:solidFill>
                <a:schemeClr val="tx1"/>
              </a:solidFill>
            </a:endParaRPr>
          </a:p>
          <a:p>
            <a:pPr algn="l"/>
            <a:endParaRPr lang="pt-B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7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815404"/>
          </a:xfrm>
        </p:spPr>
        <p:txBody>
          <a:bodyPr/>
          <a:lstStyle/>
          <a:p>
            <a:r>
              <a:rPr lang="pt-BR" dirty="0"/>
              <a:t>REFERÊNCIAS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61248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992888" cy="3600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</a:rPr>
              <a:t>ARRUDA, Angela. Teoria das representações sociais e teorias de gênero. Cadernos de Pesquisa, n. 117, p.127-147, novembro/2002. Disponível em: &lt;http://www.scielo.br&gt;. Acesso em: 17 out. 2008. </a:t>
            </a:r>
          </a:p>
          <a:p>
            <a:pPr algn="just"/>
            <a:endParaRPr lang="pt-BR" b="1" dirty="0">
              <a:solidFill>
                <a:schemeClr val="tx1"/>
              </a:solidFill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</a:rPr>
              <a:t>BASSO, Itacy Salgado. Significado e sentido do trabalho docente. Cad. CEDES [online]. 1998, vol.19, n.44, pp. 19-32. Disponível em:&lt; http://www.scielo.br/scielo.php?script=sci_arttext&amp;pid=S0101-32621998000100003&gt;. Acesso em: 21 mar.2014.</a:t>
            </a:r>
          </a:p>
          <a:p>
            <a:pPr algn="just"/>
            <a:endParaRPr lang="pt-BR" b="1" dirty="0">
              <a:solidFill>
                <a:schemeClr val="tx1"/>
              </a:solidFill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</a:rPr>
              <a:t>CORTELAZZO, Iolanda </a:t>
            </a:r>
            <a:r>
              <a:rPr lang="pt-BR" b="1" dirty="0" smtClean="0">
                <a:solidFill>
                  <a:schemeClr val="tx1"/>
                </a:solidFill>
              </a:rPr>
              <a:t>de </a:t>
            </a:r>
            <a:r>
              <a:rPr lang="pt-BR" b="1" dirty="0">
                <a:solidFill>
                  <a:schemeClr val="tx1"/>
                </a:solidFill>
              </a:rPr>
              <a:t>Camargo. Prática pedagógica, aprendizagem e avaliação em educação a distância. Curitiba: InterSaberes, 2013.</a:t>
            </a:r>
          </a:p>
          <a:p>
            <a:pPr algn="just"/>
            <a:endParaRPr lang="pt-BR" b="1" dirty="0">
              <a:solidFill>
                <a:schemeClr val="tx1"/>
              </a:solidFill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</a:rPr>
              <a:t>FRANCO, Maria Laura Puglisi Barbosa. Representações sociais, ideologia e desenvolvimento da </a:t>
            </a:r>
            <a:r>
              <a:rPr lang="pt-BR" b="1" dirty="0" smtClean="0">
                <a:solidFill>
                  <a:schemeClr val="tx1"/>
                </a:solidFill>
              </a:rPr>
              <a:t>consciência. Cadernos </a:t>
            </a:r>
            <a:r>
              <a:rPr lang="pt-BR" b="1" dirty="0">
                <a:solidFill>
                  <a:schemeClr val="tx1"/>
                </a:solidFill>
              </a:rPr>
              <a:t>de Pesquisa, v. 34, n. 121, jan./abr. 2004. Disponível em: &lt; http://www.scielo.br&gt;. Acesso em: 17 out. 2008. </a:t>
            </a:r>
          </a:p>
          <a:p>
            <a:pPr algn="just"/>
            <a:endParaRPr lang="pt-BR" b="1" dirty="0">
              <a:solidFill>
                <a:schemeClr val="tx1"/>
              </a:solidFill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</a:rPr>
              <a:t>SOARES</a:t>
            </a:r>
            <a:r>
              <a:rPr lang="pt-BR" b="1" dirty="0">
                <a:solidFill>
                  <a:schemeClr val="tx1"/>
                </a:solidFill>
              </a:rPr>
              <a:t>, Norma Patrícya Lopes. Representações sociais de trabalho docente. 2010. Disponível em:&lt; http://www.ufpi.br/subsiteFiles/ppged/arquivos/files/VI.encontro.2010/GT.12/GT_12_04_2010.pdf&gt;. Acesso em: 04 abr. 2014.</a:t>
            </a:r>
          </a:p>
          <a:p>
            <a:pPr algn="just"/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7" y="61301"/>
            <a:ext cx="2452879" cy="110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251520" y="6281936"/>
            <a:ext cx="8640960" cy="576064"/>
          </a:xfrm>
          <a:solidFill>
            <a:srgbClr val="FFFF00"/>
          </a:solidFill>
          <a:ln w="19050">
            <a:noFill/>
          </a:ln>
          <a:effectLst/>
        </p:spPr>
        <p:txBody>
          <a:bodyPr>
            <a:noAutofit/>
          </a:bodyPr>
          <a:lstStyle/>
          <a:p>
            <a:pPr algn="r"/>
            <a:r>
              <a:rPr lang="pt-BR" sz="1200" b="1" dirty="0" smtClean="0">
                <a:solidFill>
                  <a:schemeClr val="tx1"/>
                </a:solidFill>
              </a:rPr>
              <a:t>20º CIAEAD – CONGRESSO INTERNACIONAL ABED DE EDUCAÇÃO A DISTÂNCIA   </a:t>
            </a:r>
          </a:p>
          <a:p>
            <a:pPr algn="r"/>
            <a:r>
              <a:rPr lang="pt-BR" sz="1200" b="1" dirty="0">
                <a:solidFill>
                  <a:schemeClr val="tx1"/>
                </a:solidFill>
              </a:rPr>
              <a:t>CURITIBA – PR – </a:t>
            </a:r>
            <a:r>
              <a:rPr lang="pt-BR" sz="1200" b="1" dirty="0" smtClean="0">
                <a:solidFill>
                  <a:schemeClr val="tx1"/>
                </a:solidFill>
              </a:rPr>
              <a:t>BRASI -   6 </a:t>
            </a:r>
            <a:r>
              <a:rPr lang="pt-BR" sz="1200" b="1" dirty="0">
                <a:solidFill>
                  <a:schemeClr val="tx1"/>
                </a:solidFill>
              </a:rPr>
              <a:t>A 9 DE </a:t>
            </a:r>
            <a:r>
              <a:rPr lang="pt-BR" sz="1200" b="1" dirty="0" smtClean="0">
                <a:solidFill>
                  <a:schemeClr val="tx1"/>
                </a:solidFill>
              </a:rPr>
              <a:t>OUTUBRO  2014.</a:t>
            </a:r>
          </a:p>
          <a:p>
            <a:pPr algn="r"/>
            <a:endParaRPr lang="pt-BR" sz="1200" b="1" dirty="0" smtClean="0">
              <a:solidFill>
                <a:schemeClr val="tx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247247" y="989492"/>
            <a:ext cx="667235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sz="4400" b="1" spc="150" dirty="0" smtClean="0">
                <a:ln w="11430"/>
                <a:solidFill>
                  <a:srgbClr val="F8F8F8"/>
                </a:solidFill>
              </a:rPr>
              <a:t>OBRIGADA </a:t>
            </a:r>
          </a:p>
          <a:p>
            <a:pPr algn="ctr"/>
            <a:r>
              <a:rPr lang="pt-BR" sz="4400" b="1" spc="150" dirty="0" smtClean="0">
                <a:ln w="11430"/>
                <a:solidFill>
                  <a:srgbClr val="F8F8F8"/>
                </a:solidFill>
              </a:rPr>
              <a:t>PELA ATENÇÃO!!!!!</a:t>
            </a:r>
            <a:endParaRPr lang="pt-BR" sz="4400" b="1" spc="150" dirty="0">
              <a:ln w="11430"/>
              <a:solidFill>
                <a:srgbClr val="F8F8F8"/>
              </a:solidFill>
            </a:endParaRPr>
          </a:p>
        </p:txBody>
      </p:sp>
      <p:pic>
        <p:nvPicPr>
          <p:cNvPr id="7" name="Picture 2" descr="C:\Users\ACER\Pictures\2014-10-08 ABED 2014 FOTOS\ABED 2014 FOTOS 06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140" y="2436042"/>
            <a:ext cx="3832083" cy="2874062"/>
          </a:xfrm>
          <a:prstGeom prst="rect">
            <a:avLst/>
          </a:prstGeom>
          <a:noFill/>
          <a:ln>
            <a:solidFill>
              <a:schemeClr val="accent5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2756140" y="5293604"/>
            <a:ext cx="383208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b="1" spc="150" dirty="0" smtClean="0">
                <a:ln w="11430"/>
              </a:rPr>
              <a:t>Prof.ª Vera e Prof.ª Cristiana</a:t>
            </a:r>
            <a:endParaRPr lang="pt-BR" b="1" spc="150" dirty="0">
              <a:ln w="11430"/>
            </a:endParaRPr>
          </a:p>
        </p:txBody>
      </p:sp>
    </p:spTree>
    <p:extLst>
      <p:ext uri="{BB962C8B-B14F-4D97-AF65-F5344CB8AC3E}">
        <p14:creationId xmlns:p14="http://schemas.microsoft.com/office/powerpoint/2010/main" val="316231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04856" cy="2736304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	Conhecer </a:t>
            </a:r>
            <a:r>
              <a:rPr lang="pt-BR" sz="2800" dirty="0">
                <a:solidFill>
                  <a:schemeClr val="tx1"/>
                </a:solidFill>
              </a:rPr>
              <a:t>as percepções, sentidos e significados que os professores e tutores internos atribuem ao processo de ensino-aprendizagem, identificando  elementos e indicadores das representações sociais sobre o processo de ensino-aprendizagem à </a:t>
            </a:r>
            <a:r>
              <a:rPr lang="pt-BR" sz="2800" dirty="0" smtClean="0">
                <a:solidFill>
                  <a:schemeClr val="tx1"/>
                </a:solidFill>
              </a:rPr>
              <a:t>distância</a:t>
            </a:r>
            <a:r>
              <a:rPr lang="pt-BR" sz="2800" dirty="0">
                <a:solidFill>
                  <a:schemeClr val="tx1"/>
                </a:solidFill>
              </a:rPr>
              <a:t>, especificamente </a:t>
            </a:r>
            <a:r>
              <a:rPr lang="pt-BR" sz="2800" dirty="0" smtClean="0">
                <a:solidFill>
                  <a:schemeClr val="tx1"/>
                </a:solidFill>
              </a:rPr>
              <a:t>no Curso de Serviço Social.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subTitle" idx="1"/>
          </p:nvPr>
        </p:nvSpPr>
        <p:spPr>
          <a:xfrm>
            <a:off x="1043608" y="764704"/>
            <a:ext cx="7056784" cy="936104"/>
          </a:xfrm>
          <a:noFill/>
          <a:ln w="28575">
            <a:solidFill>
              <a:schemeClr val="bg1"/>
            </a:solidFill>
          </a:ln>
          <a:effectLst/>
        </p:spPr>
        <p:txBody>
          <a:bodyPr>
            <a:normAutofit fontScale="92500" lnSpcReduction="10000"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Em torno desta problemática procedeu-se a pesquisa de campo, tendo como </a:t>
            </a:r>
            <a:r>
              <a:rPr lang="pt-BR" sz="3800" b="1" dirty="0" smtClean="0">
                <a:solidFill>
                  <a:schemeClr val="bg1"/>
                </a:solidFill>
              </a:rPr>
              <a:t>OBJETIVO GERAL</a:t>
            </a:r>
            <a:r>
              <a:rPr lang="pt-BR" sz="2400" b="1" dirty="0" smtClean="0">
                <a:solidFill>
                  <a:schemeClr val="bg1"/>
                </a:solidFill>
              </a:rPr>
              <a:t>: </a:t>
            </a:r>
            <a:endParaRPr lang="pt-BR" sz="2400" b="1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0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3568" y="2708920"/>
            <a:ext cx="8136904" cy="3450696"/>
          </a:xfrm>
        </p:spPr>
        <p:txBody>
          <a:bodyPr>
            <a:noAutofit/>
          </a:bodyPr>
          <a:lstStyle/>
          <a:p>
            <a:pPr algn="just"/>
            <a:r>
              <a:rPr lang="pt-BR" sz="2000" dirty="0"/>
              <a:t>Estudos sobre a compreensão dos saberes docentes têm demonstrado que os professores não apenas reproduzem e aplicam conhecimentos, </a:t>
            </a:r>
            <a:r>
              <a:rPr lang="pt-BR" b="1" u="sng" dirty="0"/>
              <a:t>mas instituem e legitimam em suas práticas sociais e simbólicas uma </a:t>
            </a:r>
            <a:r>
              <a:rPr lang="pt-BR" b="1" u="sng" dirty="0" smtClean="0"/>
              <a:t>CULTURA DOCENTE</a:t>
            </a:r>
            <a:r>
              <a:rPr lang="pt-BR" sz="2000" dirty="0" smtClean="0"/>
              <a:t>. </a:t>
            </a:r>
          </a:p>
          <a:p>
            <a:pPr marL="0" indent="0" algn="just">
              <a:buNone/>
            </a:pPr>
            <a:endParaRPr lang="pt-BR" sz="1100" dirty="0" smtClean="0"/>
          </a:p>
          <a:p>
            <a:pPr algn="just"/>
            <a:r>
              <a:rPr lang="pt-BR" sz="2000" dirty="0" smtClean="0"/>
              <a:t>Compreende-se </a:t>
            </a:r>
            <a:r>
              <a:rPr lang="pt-BR" sz="2000" dirty="0"/>
              <a:t>que ser professor não é uma etapa e sim um processo contínuo e permanente de ensino e </a:t>
            </a:r>
            <a:r>
              <a:rPr lang="pt-BR" sz="2000" dirty="0" smtClean="0"/>
              <a:t>aprendizagem. </a:t>
            </a:r>
            <a:endParaRPr lang="pt-BR" sz="2000" dirty="0" smtClean="0"/>
          </a:p>
          <a:p>
            <a:pPr algn="just"/>
            <a:r>
              <a:rPr lang="pt-BR" sz="2000" dirty="0" smtClean="0"/>
              <a:t>Assim</a:t>
            </a:r>
            <a:r>
              <a:rPr lang="pt-BR" sz="2000" dirty="0"/>
              <a:t>, essa constatação nos leva a afirmar que os significados que os professores atribuem ao processo de aprendizagem docente </a:t>
            </a:r>
            <a:r>
              <a:rPr lang="pt-BR" sz="2000" dirty="0" smtClean="0"/>
              <a:t>deve </a:t>
            </a:r>
            <a:r>
              <a:rPr lang="pt-BR" sz="2000" dirty="0"/>
              <a:t>se tornar um campo temático de estudo, assumindo relevância nas investigações direcionadas à formação docente, bem como às representações sociais (SOARES, 2010).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5162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50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2636912"/>
            <a:ext cx="8424936" cy="3954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As noções de </a:t>
            </a:r>
            <a:r>
              <a:rPr lang="pt-BR" b="1" dirty="0" smtClean="0"/>
              <a:t>REPRESENTAÇÃO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b="1" dirty="0" smtClean="0"/>
              <a:t>MEMÓRIA </a:t>
            </a:r>
            <a:r>
              <a:rPr lang="pt-BR" dirty="0" smtClean="0"/>
              <a:t>receberam </a:t>
            </a:r>
            <a:r>
              <a:rPr lang="pt-BR" dirty="0"/>
              <a:t>maior atenção a partir dos anos 80, embora originados na </a:t>
            </a:r>
            <a:r>
              <a:rPr lang="pt-BR" b="1" dirty="0"/>
              <a:t>sociologia de Durkheim</a:t>
            </a:r>
            <a:r>
              <a:rPr lang="pt-BR" dirty="0"/>
              <a:t>, mas é na </a:t>
            </a:r>
            <a:r>
              <a:rPr lang="pt-BR" b="1" dirty="0"/>
              <a:t>psicologia social</a:t>
            </a:r>
            <a:r>
              <a:rPr lang="pt-BR" dirty="0"/>
              <a:t> que a representação social ganha uma teorização, desenvolvida por Serge </a:t>
            </a:r>
            <a:r>
              <a:rPr lang="pt-BR" b="1" dirty="0"/>
              <a:t>Moscovici</a:t>
            </a:r>
            <a:r>
              <a:rPr lang="pt-BR" dirty="0"/>
              <a:t> </a:t>
            </a:r>
            <a:r>
              <a:rPr lang="pt-BR" dirty="0" smtClean="0"/>
              <a:t>e </a:t>
            </a:r>
            <a:r>
              <a:rPr lang="pt-BR" dirty="0"/>
              <a:t>aprofundada por Denise </a:t>
            </a:r>
            <a:r>
              <a:rPr lang="pt-BR" b="1" dirty="0"/>
              <a:t>Jodelet</a:t>
            </a:r>
            <a:r>
              <a:rPr lang="pt-BR" dirty="0"/>
              <a:t>, </a:t>
            </a:r>
            <a:r>
              <a:rPr lang="pt-BR" dirty="0" smtClean="0"/>
              <a:t>na qual </a:t>
            </a:r>
            <a:r>
              <a:rPr lang="pt-BR" dirty="0"/>
              <a:t>enfatiza que a representação social deve ser estudada articulando elementos afetivos, mentais e sociais, e integrando, ao lado da cognição, da linguagem e da comunicação, bem como as relações sociais que afetam as representações e a realidade material, social e ideal (das </a:t>
            </a:r>
            <a:r>
              <a:rPr lang="pt-BR" dirty="0" smtClean="0"/>
              <a:t>ideias).  </a:t>
            </a:r>
            <a:r>
              <a:rPr lang="pt-BR" sz="1800" dirty="0" smtClean="0"/>
              <a:t>(grifos nossos)</a:t>
            </a:r>
            <a:endParaRPr lang="pt-BR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5162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39552" y="2004933"/>
            <a:ext cx="3457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schemeClr val="tx2"/>
                </a:solidFill>
                <a:latin typeface="+mj-lt"/>
              </a:rPr>
              <a:t>Segundo Arruda ( 2002), </a:t>
            </a:r>
            <a:endParaRPr lang="pt-BR" sz="24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3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6864" cy="3240360"/>
          </a:xfrm>
        </p:spPr>
        <p:txBody>
          <a:bodyPr>
            <a:noAutofit/>
          </a:bodyPr>
          <a:lstStyle/>
          <a:p>
            <a:pPr algn="just"/>
            <a:r>
              <a:rPr lang="pt-B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Moscovici, </a:t>
            </a:r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discutindo questões relacionadas ao cotidiano das pessoas, comportamentos movidos por questões emocionais e não racionais, começou a perceber um desmonte de conceitos concebidos e bem conhecidos da ciência psicológica que propunha uma divisória entre ciência e senso comum, razão e emoção, sujeito e objeto, vindo então a enfatizar que a realidade é socialmente construída e o saber é uma construção do sujeito, mas não desligada da sua inscrição social, assim propôs uma psicossociologia do conhecimento, com forte apoio sociológico, mas sem desprezar os processos subjetivos e cognitivos (ARRUDA, 2002).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61248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8064896" cy="1296144"/>
          </a:xfrm>
        </p:spPr>
        <p:txBody>
          <a:bodyPr>
            <a:noAutofit/>
          </a:bodyPr>
          <a:lstStyle/>
          <a:p>
            <a:r>
              <a:rPr lang="pt-BR" sz="1800" b="1" dirty="0">
                <a:solidFill>
                  <a:schemeClr val="tx1"/>
                </a:solidFill>
              </a:rPr>
              <a:t>Assim </a:t>
            </a:r>
            <a:r>
              <a:rPr lang="pt-BR" sz="1800" b="1" dirty="0" smtClean="0">
                <a:solidFill>
                  <a:schemeClr val="tx1"/>
                </a:solidFill>
              </a:rPr>
              <a:t>,  é </a:t>
            </a:r>
            <a:r>
              <a:rPr lang="pt-BR" sz="1800" b="1" dirty="0">
                <a:solidFill>
                  <a:schemeClr val="tx1"/>
                </a:solidFill>
              </a:rPr>
              <a:t>no âmbito das percepções</a:t>
            </a:r>
            <a:r>
              <a:rPr lang="pt-BR" sz="1800" b="1" dirty="0" smtClean="0">
                <a:solidFill>
                  <a:schemeClr val="tx1"/>
                </a:solidFill>
              </a:rPr>
              <a:t>, interpretações, sentidos</a:t>
            </a:r>
            <a:r>
              <a:rPr lang="pt-BR" sz="1800" b="1" dirty="0">
                <a:solidFill>
                  <a:schemeClr val="tx1"/>
                </a:solidFill>
              </a:rPr>
              <a:t>, </a:t>
            </a:r>
            <a:r>
              <a:rPr lang="pt-BR" sz="1800" b="1" dirty="0" smtClean="0">
                <a:solidFill>
                  <a:schemeClr val="tx1"/>
                </a:solidFill>
              </a:rPr>
              <a:t>significados,</a:t>
            </a:r>
            <a:r>
              <a:rPr lang="pt-BR" sz="1800" b="1" dirty="0">
                <a:solidFill>
                  <a:schemeClr val="tx1"/>
                </a:solidFill>
              </a:rPr>
              <a:t> </a:t>
            </a:r>
            <a:r>
              <a:rPr lang="pt-BR" sz="1800" b="1" dirty="0" smtClean="0">
                <a:solidFill>
                  <a:schemeClr val="tx1"/>
                </a:solidFill>
              </a:rPr>
              <a:t>crenças</a:t>
            </a:r>
            <a:r>
              <a:rPr lang="pt-BR" sz="1800" b="1" dirty="0">
                <a:solidFill>
                  <a:schemeClr val="tx1"/>
                </a:solidFill>
              </a:rPr>
              <a:t>,</a:t>
            </a:r>
            <a:r>
              <a:rPr lang="pt-BR" sz="1800" b="1" dirty="0" smtClean="0">
                <a:solidFill>
                  <a:schemeClr val="tx1"/>
                </a:solidFill>
              </a:rPr>
              <a:t> </a:t>
            </a:r>
            <a:r>
              <a:rPr lang="pt-BR" sz="1800" b="1" dirty="0">
                <a:solidFill>
                  <a:schemeClr val="tx1"/>
                </a:solidFill>
              </a:rPr>
              <a:t>conceitos, ideias</a:t>
            </a:r>
            <a:r>
              <a:rPr lang="pt-BR" sz="1800" b="1" dirty="0" smtClean="0">
                <a:solidFill>
                  <a:schemeClr val="tx1"/>
                </a:solidFill>
              </a:rPr>
              <a:t>, </a:t>
            </a:r>
            <a:r>
              <a:rPr lang="pt-BR" sz="1800" b="1" dirty="0">
                <a:solidFill>
                  <a:schemeClr val="tx1"/>
                </a:solidFill>
              </a:rPr>
              <a:t>gestos, comportamento, </a:t>
            </a:r>
            <a:r>
              <a:rPr lang="pt-BR" sz="1800" b="1" dirty="0" smtClean="0">
                <a:solidFill>
                  <a:schemeClr val="tx1"/>
                </a:solidFill>
              </a:rPr>
              <a:t> linguagem </a:t>
            </a:r>
            <a:r>
              <a:rPr lang="pt-BR" sz="1800" b="1" dirty="0">
                <a:solidFill>
                  <a:schemeClr val="tx1"/>
                </a:solidFill>
              </a:rPr>
              <a:t>oral  </a:t>
            </a:r>
            <a:r>
              <a:rPr lang="pt-BR" sz="1800" b="1" dirty="0" smtClean="0">
                <a:solidFill>
                  <a:schemeClr val="tx1"/>
                </a:solidFill>
              </a:rPr>
              <a:t>e </a:t>
            </a:r>
            <a:r>
              <a:rPr lang="pt-BR" sz="1800" b="1" dirty="0">
                <a:solidFill>
                  <a:schemeClr val="tx1"/>
                </a:solidFill>
              </a:rPr>
              <a:t>escrita, </a:t>
            </a:r>
            <a:r>
              <a:rPr lang="pt-BR" sz="1800" b="1" dirty="0" smtClean="0">
                <a:solidFill>
                  <a:schemeClr val="tx1"/>
                </a:solidFill>
              </a:rPr>
              <a:t>dentre </a:t>
            </a:r>
            <a:r>
              <a:rPr lang="pt-BR" sz="1800" b="1" dirty="0">
                <a:solidFill>
                  <a:schemeClr val="tx1"/>
                </a:solidFill>
              </a:rPr>
              <a:t>outras formas resultantes do </a:t>
            </a:r>
            <a:r>
              <a:rPr lang="pt-BR" sz="1800" b="1" dirty="0" smtClean="0">
                <a:solidFill>
                  <a:schemeClr val="tx1"/>
                </a:solidFill>
              </a:rPr>
              <a:t>envolvimento </a:t>
            </a:r>
            <a:r>
              <a:rPr lang="pt-BR" sz="1800" b="1" dirty="0">
                <a:solidFill>
                  <a:schemeClr val="tx1"/>
                </a:solidFill>
              </a:rPr>
              <a:t>e processo de interação </a:t>
            </a:r>
            <a:r>
              <a:rPr lang="pt-BR" sz="1800" b="1" dirty="0" smtClean="0">
                <a:solidFill>
                  <a:schemeClr val="tx1"/>
                </a:solidFill>
              </a:rPr>
              <a:t>humana, </a:t>
            </a:r>
            <a:r>
              <a:rPr lang="pt-BR" sz="1800" b="1" dirty="0">
                <a:solidFill>
                  <a:schemeClr val="tx1"/>
                </a:solidFill>
              </a:rPr>
              <a:t>que o conceito </a:t>
            </a:r>
            <a:r>
              <a:rPr lang="pt-BR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REPRESENTAÇÕES SOCIAIS</a:t>
            </a:r>
            <a:r>
              <a:rPr lang="pt-B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b="1" dirty="0">
                <a:solidFill>
                  <a:schemeClr val="tx1"/>
                </a:solidFill>
              </a:rPr>
              <a:t>é evidenciado</a:t>
            </a:r>
            <a:r>
              <a:rPr lang="pt-BR" sz="1800" b="1" dirty="0" smtClean="0">
                <a:solidFill>
                  <a:schemeClr val="tx1"/>
                </a:solidFill>
              </a:rPr>
              <a:t>.</a:t>
            </a:r>
            <a:endParaRPr lang="pt-BR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2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23528" y="2175822"/>
            <a:ext cx="849694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/>
              <a:t>Sabemos que as representações sociais são elementos simbólicos que os homens expressam mediante o uso de palavras e de gestos. </a:t>
            </a:r>
            <a:endParaRPr lang="pt-BR" sz="2200" b="1" dirty="0" smtClean="0"/>
          </a:p>
          <a:p>
            <a:pPr algn="just"/>
            <a:endParaRPr lang="pt-BR" sz="2200" b="1" dirty="0"/>
          </a:p>
          <a:p>
            <a:pPr algn="just"/>
            <a:r>
              <a:rPr lang="pt-BR" sz="2200" b="1" dirty="0" smtClean="0"/>
              <a:t>No </a:t>
            </a:r>
            <a:r>
              <a:rPr lang="pt-BR" sz="2200" b="1" dirty="0"/>
              <a:t>caso do uso de palavras, utilizando-se da linguagem oral ou escrita, os homens explicitam o que pensam, como percebem esta ou aquela situação, que opinião formulam acerca de determinado fato ou objeto, que expectativas desenvolvem a respeito disto ou daquilo... e assim por diante. </a:t>
            </a:r>
            <a:endParaRPr lang="pt-BR" sz="2200" b="1" dirty="0" smtClean="0"/>
          </a:p>
          <a:p>
            <a:pPr algn="just"/>
            <a:endParaRPr lang="pt-BR" sz="2200" b="1" dirty="0"/>
          </a:p>
          <a:p>
            <a:pPr algn="just"/>
            <a:r>
              <a:rPr lang="pt-BR" sz="2200" b="1" dirty="0" smtClean="0"/>
              <a:t>Essas </a:t>
            </a:r>
            <a:r>
              <a:rPr lang="pt-BR" sz="2200" b="1" dirty="0"/>
              <a:t>mensagens, mediadas pela linguagem, são construídas socialmente e estão, necessariamente, ancoradas no âmbito da situação real e concreta dos indivíduos que as </a:t>
            </a:r>
            <a:r>
              <a:rPr lang="pt-BR" sz="2200" b="1" dirty="0" smtClean="0"/>
              <a:t>emitem (FRANCO, 2004, p. 179</a:t>
            </a:r>
            <a:r>
              <a:rPr lang="pt-BR" sz="2200" b="1" dirty="0" smtClean="0"/>
              <a:t>).</a:t>
            </a:r>
            <a:endParaRPr lang="pt-BR" sz="2200" b="1" dirty="0"/>
          </a:p>
        </p:txBody>
      </p:sp>
    </p:spTree>
    <p:extLst>
      <p:ext uri="{BB962C8B-B14F-4D97-AF65-F5344CB8AC3E}">
        <p14:creationId xmlns:p14="http://schemas.microsoft.com/office/powerpoint/2010/main" val="39558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2591272" y="201279"/>
            <a:ext cx="6552728" cy="892175"/>
          </a:xfrm>
        </p:spPr>
        <p:txBody>
          <a:bodyPr>
            <a:noAutofit/>
          </a:bodyPr>
          <a:lstStyle/>
          <a:p>
            <a:pPr algn="l"/>
            <a:r>
              <a:rPr lang="pt-BR" sz="4800" dirty="0" smtClean="0"/>
              <a:t>		METODOLOGIA</a:t>
            </a:r>
            <a:endParaRPr lang="pt-BR" sz="48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4294967295"/>
          </p:nvPr>
        </p:nvSpPr>
        <p:spPr>
          <a:xfrm>
            <a:off x="476355" y="1627957"/>
            <a:ext cx="8200101" cy="1296987"/>
          </a:xfrm>
        </p:spPr>
        <p:txBody>
          <a:bodyPr>
            <a:noAutofit/>
          </a:bodyPr>
          <a:lstStyle/>
          <a:p>
            <a:pPr algn="just"/>
            <a:r>
              <a:rPr lang="pt-BR" sz="1800" b="1" dirty="0">
                <a:solidFill>
                  <a:schemeClr val="tx1"/>
                </a:solidFill>
              </a:rPr>
              <a:t>A </a:t>
            </a:r>
            <a:r>
              <a:rPr lang="pt-BR" sz="1800" b="1" u="sng" dirty="0" smtClean="0">
                <a:solidFill>
                  <a:schemeClr val="tx1"/>
                </a:solidFill>
              </a:rPr>
              <a:t>POPULAÇÃO</a:t>
            </a:r>
            <a:r>
              <a:rPr lang="pt-BR" sz="1800" b="1" dirty="0" smtClean="0">
                <a:solidFill>
                  <a:schemeClr val="tx1"/>
                </a:solidFill>
              </a:rPr>
              <a:t> </a:t>
            </a:r>
            <a:r>
              <a:rPr lang="pt-BR" sz="1800" b="1" dirty="0">
                <a:solidFill>
                  <a:schemeClr val="tx1"/>
                </a:solidFill>
              </a:rPr>
              <a:t>da </a:t>
            </a:r>
            <a:r>
              <a:rPr lang="pt-BR" sz="1800" b="1" dirty="0" smtClean="0">
                <a:solidFill>
                  <a:schemeClr val="tx1"/>
                </a:solidFill>
              </a:rPr>
              <a:t>pesquisa ficou especificada abrangendo todos </a:t>
            </a:r>
            <a:r>
              <a:rPr lang="pt-BR" sz="1800" b="1" dirty="0">
                <a:solidFill>
                  <a:schemeClr val="tx1"/>
                </a:solidFill>
              </a:rPr>
              <a:t>os Professores e Tutores Internos do Núcleo de Educação a Distância </a:t>
            </a:r>
            <a:r>
              <a:rPr lang="pt-BR" sz="1800" b="1" dirty="0" smtClean="0">
                <a:solidFill>
                  <a:schemeClr val="tx1"/>
                </a:solidFill>
              </a:rPr>
              <a:t>da </a:t>
            </a:r>
            <a:r>
              <a:rPr lang="pt-BR" sz="1800" b="1" dirty="0">
                <a:solidFill>
                  <a:schemeClr val="tx1"/>
                </a:solidFill>
              </a:rPr>
              <a:t>Uniasselvi, porém a </a:t>
            </a:r>
            <a:r>
              <a:rPr lang="pt-BR" sz="1800" b="1" u="sng" dirty="0" smtClean="0">
                <a:solidFill>
                  <a:schemeClr val="tx1"/>
                </a:solidFill>
              </a:rPr>
              <a:t>AMOSTRA</a:t>
            </a:r>
            <a:r>
              <a:rPr lang="pt-BR" sz="1800" b="1" dirty="0" smtClean="0">
                <a:solidFill>
                  <a:schemeClr val="tx1"/>
                </a:solidFill>
              </a:rPr>
              <a:t> abrangeu os </a:t>
            </a:r>
            <a:r>
              <a:rPr lang="pt-BR" sz="1800" b="1" dirty="0">
                <a:solidFill>
                  <a:schemeClr val="tx1"/>
                </a:solidFill>
              </a:rPr>
              <a:t>Professores e Tutores Internos, do Curso de Serviço </a:t>
            </a:r>
            <a:r>
              <a:rPr lang="pt-BR" sz="1800" b="1" dirty="0" smtClean="0">
                <a:solidFill>
                  <a:schemeClr val="tx1"/>
                </a:solidFill>
              </a:rPr>
              <a:t>Social, ao todo </a:t>
            </a:r>
            <a:r>
              <a:rPr lang="pt-BR" sz="1800" b="1" dirty="0">
                <a:solidFill>
                  <a:schemeClr val="tx1"/>
                </a:solidFill>
              </a:rPr>
              <a:t>14 </a:t>
            </a:r>
            <a:r>
              <a:rPr lang="pt-BR" sz="1800" b="1" dirty="0" smtClean="0">
                <a:solidFill>
                  <a:schemeClr val="tx1"/>
                </a:solidFill>
              </a:rPr>
              <a:t>profissionais, todos Assistentes Sociais: 09 </a:t>
            </a:r>
            <a:r>
              <a:rPr lang="pt-BR" sz="1800" b="1" dirty="0">
                <a:solidFill>
                  <a:schemeClr val="tx1"/>
                </a:solidFill>
              </a:rPr>
              <a:t>Docentes (Supervisores Pedagógicos) </a:t>
            </a:r>
            <a:r>
              <a:rPr lang="pt-BR" sz="1800" b="1" dirty="0" smtClean="0">
                <a:solidFill>
                  <a:schemeClr val="tx1"/>
                </a:solidFill>
              </a:rPr>
              <a:t>e  </a:t>
            </a:r>
            <a:r>
              <a:rPr lang="pt-BR" sz="1800" b="1" dirty="0" smtClean="0">
                <a:solidFill>
                  <a:schemeClr val="tx1"/>
                </a:solidFill>
              </a:rPr>
              <a:t> </a:t>
            </a:r>
            <a:r>
              <a:rPr lang="pt-BR" sz="1800" b="1" dirty="0" smtClean="0">
                <a:solidFill>
                  <a:schemeClr val="tx1"/>
                </a:solidFill>
              </a:rPr>
              <a:t>05 Tutores Internos.</a:t>
            </a:r>
          </a:p>
          <a:p>
            <a:pPr marL="0" indent="0" algn="just">
              <a:buNone/>
            </a:pPr>
            <a:endParaRPr lang="pt-BR" sz="1050" b="1" dirty="0">
              <a:solidFill>
                <a:schemeClr val="tx1"/>
              </a:solidFill>
            </a:endParaRPr>
          </a:p>
          <a:p>
            <a:pPr algn="just"/>
            <a:r>
              <a:rPr lang="pt-BR" sz="1800" b="1" dirty="0" smtClean="0">
                <a:solidFill>
                  <a:schemeClr val="tx1"/>
                </a:solidFill>
              </a:rPr>
              <a:t>A </a:t>
            </a:r>
            <a:r>
              <a:rPr lang="pt-BR" sz="1800" b="1" u="sng" dirty="0" smtClean="0">
                <a:solidFill>
                  <a:schemeClr val="tx1"/>
                </a:solidFill>
              </a:rPr>
              <a:t>ABORDAGEM QUALITATIVA</a:t>
            </a:r>
            <a:r>
              <a:rPr lang="pt-BR" sz="1800" b="1" dirty="0" smtClean="0">
                <a:solidFill>
                  <a:schemeClr val="tx1"/>
                </a:solidFill>
              </a:rPr>
              <a:t> </a:t>
            </a:r>
            <a:r>
              <a:rPr lang="pt-BR" sz="1800" b="1" dirty="0">
                <a:solidFill>
                  <a:schemeClr val="tx1"/>
                </a:solidFill>
              </a:rPr>
              <a:t>de organização de dados foi utilizada como técnica de análise e </a:t>
            </a:r>
            <a:r>
              <a:rPr lang="pt-BR" sz="1800" b="1" dirty="0" smtClean="0">
                <a:solidFill>
                  <a:schemeClr val="tx1"/>
                </a:solidFill>
              </a:rPr>
              <a:t>investigação.</a:t>
            </a:r>
          </a:p>
          <a:p>
            <a:pPr algn="just"/>
            <a:endParaRPr lang="pt-BR" sz="1100" b="1" dirty="0">
              <a:solidFill>
                <a:schemeClr val="tx1"/>
              </a:solidFill>
            </a:endParaRPr>
          </a:p>
          <a:p>
            <a:pPr algn="just"/>
            <a:r>
              <a:rPr lang="pt-BR" sz="1800" b="1" dirty="0" smtClean="0">
                <a:solidFill>
                  <a:schemeClr val="tx1"/>
                </a:solidFill>
              </a:rPr>
              <a:t>A </a:t>
            </a:r>
            <a:r>
              <a:rPr lang="pt-BR" sz="1800" b="1" dirty="0">
                <a:solidFill>
                  <a:schemeClr val="tx1"/>
                </a:solidFill>
              </a:rPr>
              <a:t>investigação foi realizada com aplicação de </a:t>
            </a:r>
            <a:r>
              <a:rPr lang="pt-BR" sz="1800" b="1" u="sng" dirty="0" smtClean="0">
                <a:solidFill>
                  <a:schemeClr val="tx1"/>
                </a:solidFill>
              </a:rPr>
              <a:t>QUESTIONÁRIO</a:t>
            </a:r>
            <a:r>
              <a:rPr lang="pt-BR" sz="1800" b="1" dirty="0" smtClean="0">
                <a:solidFill>
                  <a:schemeClr val="tx1"/>
                </a:solidFill>
              </a:rPr>
              <a:t> </a:t>
            </a:r>
            <a:r>
              <a:rPr lang="pt-BR" sz="1800" b="1" dirty="0">
                <a:solidFill>
                  <a:schemeClr val="tx1"/>
                </a:solidFill>
              </a:rPr>
              <a:t>e a </a:t>
            </a:r>
            <a:r>
              <a:rPr lang="pt-BR" sz="1800" b="1" u="sng" dirty="0" smtClean="0">
                <a:solidFill>
                  <a:schemeClr val="tx1"/>
                </a:solidFill>
              </a:rPr>
              <a:t>ABORDAGEM DESCRITIVA QUALITATIVA</a:t>
            </a:r>
            <a:r>
              <a:rPr lang="pt-BR" sz="1800" b="1" dirty="0" smtClean="0">
                <a:solidFill>
                  <a:schemeClr val="tx1"/>
                </a:solidFill>
              </a:rPr>
              <a:t>, foi </a:t>
            </a:r>
            <a:r>
              <a:rPr lang="pt-BR" sz="1800" b="1" dirty="0">
                <a:solidFill>
                  <a:schemeClr val="tx1"/>
                </a:solidFill>
              </a:rPr>
              <a:t>utilizada como </a:t>
            </a:r>
            <a:r>
              <a:rPr lang="pt-BR" sz="1800" b="1" dirty="0" smtClean="0">
                <a:solidFill>
                  <a:schemeClr val="tx1"/>
                </a:solidFill>
              </a:rPr>
              <a:t>técnica de  </a:t>
            </a:r>
            <a:r>
              <a:rPr lang="pt-BR" sz="1800" b="1" dirty="0">
                <a:solidFill>
                  <a:schemeClr val="tx1"/>
                </a:solidFill>
              </a:rPr>
              <a:t/>
            </a:r>
            <a:br>
              <a:rPr lang="pt-BR" sz="1800" b="1" dirty="0">
                <a:solidFill>
                  <a:schemeClr val="tx1"/>
                </a:solidFill>
              </a:rPr>
            </a:br>
            <a:r>
              <a:rPr lang="pt-BR" sz="1800" b="1" dirty="0">
                <a:solidFill>
                  <a:schemeClr val="tx1"/>
                </a:solidFill>
              </a:rPr>
              <a:t>análise e </a:t>
            </a:r>
            <a:r>
              <a:rPr lang="pt-BR" sz="1800" b="1" dirty="0" smtClean="0">
                <a:solidFill>
                  <a:schemeClr val="tx1"/>
                </a:solidFill>
              </a:rPr>
              <a:t>compreensão</a:t>
            </a:r>
            <a:r>
              <a:rPr lang="pt-BR" sz="1800" b="1" dirty="0">
                <a:solidFill>
                  <a:schemeClr val="tx1"/>
                </a:solidFill>
              </a:rPr>
              <a:t> </a:t>
            </a:r>
            <a:r>
              <a:rPr lang="pt-BR" sz="1800" b="1" dirty="0" smtClean="0">
                <a:solidFill>
                  <a:schemeClr val="tx1"/>
                </a:solidFill>
              </a:rPr>
              <a:t>dos dados.</a:t>
            </a:r>
            <a:endParaRPr lang="pt-BR" sz="1800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1050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683568" y="5229200"/>
            <a:ext cx="7889298" cy="15081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A pesquisa priorizou possíveis análises e reflexões sobre as percepções, sentidos e significados do processo de ensino-aprendizagem na modalidade EAD segundo a visão dos que constroem o saber conjuntamente com 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acadêmicos.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(ATUALMENTE EM TORNO DE 4.500 ALUNOS -  </a:t>
            </a:r>
            <a:r>
              <a:rPr lang="pt-BR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74 </a:t>
            </a:r>
            <a:r>
              <a:rPr lang="pt-BR" sz="16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TURMAS.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64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>
          <a:xfrm>
            <a:off x="612321" y="2636912"/>
            <a:ext cx="8280920" cy="38164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PARA ANÁLISE</a:t>
            </a:r>
            <a:r>
              <a:rPr lang="pt-BR" b="1" dirty="0">
                <a:solidFill>
                  <a:schemeClr val="tx1"/>
                </a:solidFill>
              </a:rPr>
              <a:t>, </a:t>
            </a:r>
            <a:r>
              <a:rPr lang="pt-BR" b="1" dirty="0" smtClean="0">
                <a:solidFill>
                  <a:schemeClr val="tx1"/>
                </a:solidFill>
              </a:rPr>
              <a:t>REFLEXÃO </a:t>
            </a:r>
            <a:r>
              <a:rPr lang="pt-BR" b="1" dirty="0">
                <a:solidFill>
                  <a:schemeClr val="tx1"/>
                </a:solidFill>
              </a:rPr>
              <a:t>E </a:t>
            </a:r>
            <a:r>
              <a:rPr lang="pt-BR" b="1" dirty="0" smtClean="0">
                <a:solidFill>
                  <a:schemeClr val="tx1"/>
                </a:solidFill>
              </a:rPr>
              <a:t>DISCUSSÃO DOS </a:t>
            </a:r>
            <a:r>
              <a:rPr lang="pt-BR" b="1" dirty="0">
                <a:solidFill>
                  <a:schemeClr val="tx1"/>
                </a:solidFill>
              </a:rPr>
              <a:t>RESULTADOS, 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ESPECIFICOU-SE  </a:t>
            </a:r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03 </a:t>
            </a: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CATEGORIAS</a:t>
            </a:r>
            <a:r>
              <a:rPr lang="pt-BR" b="1" dirty="0" smtClean="0">
                <a:solidFill>
                  <a:schemeClr val="tx1"/>
                </a:solidFill>
              </a:rPr>
              <a:t> :</a:t>
            </a:r>
          </a:p>
          <a:p>
            <a:pPr marL="0" indent="0" algn="just">
              <a:buNone/>
            </a:pPr>
            <a:endParaRPr lang="pt-BR" sz="2000" b="1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b="1" dirty="0" smtClean="0">
                <a:solidFill>
                  <a:schemeClr val="tx1"/>
                </a:solidFill>
              </a:rPr>
              <a:t>A </a:t>
            </a:r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SATISFAÇÃO </a:t>
            </a:r>
            <a:r>
              <a:rPr lang="pt-B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 MOTIVAÇÃO</a:t>
            </a:r>
            <a:r>
              <a:rPr lang="pt-BR" sz="2000" b="1" dirty="0">
                <a:solidFill>
                  <a:schemeClr val="tx1"/>
                </a:solidFill>
              </a:rPr>
              <a:t> NA DOCÊNCIA EM </a:t>
            </a:r>
            <a:r>
              <a:rPr lang="pt-BR" sz="2000" b="1" dirty="0" smtClean="0">
                <a:solidFill>
                  <a:schemeClr val="tx1"/>
                </a:solidFill>
              </a:rPr>
              <a:t>EAD;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b="1" dirty="0" smtClean="0">
                <a:solidFill>
                  <a:schemeClr val="tx1"/>
                </a:solidFill>
              </a:rPr>
              <a:t>OS </a:t>
            </a:r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SIGNIFICADOS </a:t>
            </a:r>
            <a:r>
              <a:rPr lang="pt-B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SOCIAIS</a:t>
            </a:r>
            <a:r>
              <a:rPr lang="pt-BR" sz="2000" b="1" dirty="0">
                <a:solidFill>
                  <a:schemeClr val="tx1"/>
                </a:solidFill>
              </a:rPr>
              <a:t> DA DOCÊNCIA E DA TUTORIA INTERNA E SUAS </a:t>
            </a:r>
            <a:r>
              <a:rPr lang="pt-BR" sz="2000" b="1" dirty="0" smtClean="0">
                <a:solidFill>
                  <a:schemeClr val="tx1"/>
                </a:solidFill>
              </a:rPr>
              <a:t>REPRESENTAÇÕES;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000" b="1" dirty="0" smtClean="0">
                <a:solidFill>
                  <a:schemeClr val="tx1"/>
                </a:solidFill>
              </a:rPr>
              <a:t>OS </a:t>
            </a:r>
            <a:r>
              <a:rPr lang="pt-B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SENTIMENTOS </a:t>
            </a:r>
            <a:r>
              <a:rPr lang="pt-B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 PERCEPÇÕES</a:t>
            </a:r>
            <a:r>
              <a:rPr lang="pt-BR" sz="2000" b="1" dirty="0">
                <a:solidFill>
                  <a:schemeClr val="tx1"/>
                </a:solidFill>
              </a:rPr>
              <a:t> NO PROCESSO DE ENSINO-APRENDIZAGEM.</a:t>
            </a:r>
          </a:p>
          <a:p>
            <a:pPr marL="0" indent="0" algn="just">
              <a:buNone/>
            </a:pP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800" dirty="0"/>
              <a:t>APRESENTAÇÃO E </a:t>
            </a:r>
            <a:r>
              <a:rPr lang="pt-BR" sz="3800" dirty="0" smtClean="0"/>
              <a:t>DISCUSSÃO</a:t>
            </a:r>
            <a:br>
              <a:rPr lang="pt-BR" sz="3800" dirty="0" smtClean="0"/>
            </a:br>
            <a:r>
              <a:rPr lang="pt-BR" sz="3800" dirty="0" smtClean="0"/>
              <a:t>DOS </a:t>
            </a:r>
            <a:r>
              <a:rPr lang="pt-BR" sz="3800" dirty="0"/>
              <a:t>RESULTADOS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2032455" cy="911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74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469</TotalTime>
  <Words>2100</Words>
  <Application>Microsoft Office PowerPoint</Application>
  <PresentationFormat>Apresentação na tela (4:3)</PresentationFormat>
  <Paragraphs>125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Forma de Onda</vt:lpstr>
      <vt:lpstr>REPRESENTAÇÕES SOCIAIS SOBRE O PROCESSO DE ENSINO-APRENDIZAGEM NA EAD:  IMPORTANTES INDICADORES DOS  ATORES PEDAGÓGICOS  </vt:lpstr>
      <vt:lpstr>Apresentação do PowerPoint</vt:lpstr>
      <vt:lpstr> Conhecer as percepções, sentidos e significados que os professores e tutores internos atribuem ao processo de ensino-aprendizagem, identificando  elementos e indicadores das representações sociais sobre o processo de ensino-aprendizagem à distância, especificamente no Curso de Serviço Social.</vt:lpstr>
      <vt:lpstr>Apresentação do PowerPoint</vt:lpstr>
      <vt:lpstr>Apresentação do PowerPoint</vt:lpstr>
      <vt:lpstr>Moscovici, discutindo questões relacionadas ao cotidiano das pessoas, comportamentos movidos por questões emocionais e não racionais, começou a perceber um desmonte de conceitos concebidos e bem conhecidos da ciência psicológica que propunha uma divisória entre ciência e senso comum, razão e emoção, sujeito e objeto, vindo então a enfatizar que a realidade é socialmente construída e o saber é uma construção do sujeito, mas não desligada da sua inscrição social, assim propôs uma psicossociologia do conhecimento, com forte apoio sociológico, mas sem desprezar os processos subjetivos e cognitivos (ARRUDA, 2002).</vt:lpstr>
      <vt:lpstr>Apresentação do PowerPoint</vt:lpstr>
      <vt:lpstr>  METODOLOGIA</vt:lpstr>
      <vt:lpstr>APRESENTAÇÃO E DISCUSSÃO DOS RESULTADOS</vt:lpstr>
      <vt:lpstr>APRESENTAÇÃO E DISCUSSÃO DOS RESULTADOS</vt:lpstr>
      <vt:lpstr>Apresentação do PowerPoint</vt:lpstr>
      <vt:lpstr>APRESENTAÇÃO E DISCUSSÃO DOS RESULTADOS</vt:lpstr>
      <vt:lpstr>Apresentação do PowerPoint</vt:lpstr>
      <vt:lpstr>Apresentação do PowerPoint</vt:lpstr>
      <vt:lpstr>APRESENTAÇÃO E DISCUSSÃO DOS RESULTADOS</vt:lpstr>
      <vt:lpstr>APRESENTAÇÃO E DISCUSSÃO DOS RESULTADOS</vt:lpstr>
      <vt:lpstr>As maiores DIFICULDADES, DESAFIOS OU DESPRAZERES relatados estão relacionados: com o preconceito da categoria profissional, principalmente dos assistentes sociais que não se formaram na EAD; com a falta de interação dos tutores externos, falta de participação dos tutores externos e alunos, dentre outros.</vt:lpstr>
      <vt:lpstr> Os principais SENTIMENTOS DE PRAZER relatados foram: satisfação, contentamento, felicidade, realização, orgulho, gratidão, responsabilidade, desafio, dentre outros.</vt:lpstr>
      <vt:lpstr>CONSIDERAÇÕES FINAIS</vt:lpstr>
      <vt:lpstr>CONSIDERAÇÕES FINAIS</vt:lpstr>
      <vt:lpstr>REFERÊNCIAS</vt:lpstr>
      <vt:lpstr>Apresentação do PowerPoint</vt:lpstr>
    </vt:vector>
  </TitlesOfParts>
  <Company>GrupoUniasselvi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74425722949</dc:creator>
  <cp:lastModifiedBy>ACER</cp:lastModifiedBy>
  <cp:revision>135</cp:revision>
  <dcterms:created xsi:type="dcterms:W3CDTF">2014-10-03T17:31:54Z</dcterms:created>
  <dcterms:modified xsi:type="dcterms:W3CDTF">2014-10-08T11:51:19Z</dcterms:modified>
</cp:coreProperties>
</file>