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5" r:id="rId3"/>
    <p:sldId id="269" r:id="rId4"/>
    <p:sldId id="283" r:id="rId5"/>
    <p:sldId id="261" r:id="rId6"/>
    <p:sldId id="284" r:id="rId7"/>
    <p:sldId id="268" r:id="rId8"/>
    <p:sldId id="27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icielle.oliveira\Documents\Repositorio%20Institucional%20da%20ENAP\Estat&#237;stica%20Reposit&#243;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Evolução</a:t>
            </a:r>
            <a:r>
              <a:rPr lang="pt-BR" baseline="0"/>
              <a:t> do Repositório, </a:t>
            </a:r>
            <a:r>
              <a:rPr lang="pt-BR"/>
              <a:t>por Comunidades - </a:t>
            </a:r>
            <a:r>
              <a:rPr lang="pt-BR" baseline="0"/>
              <a:t>Nov./2013 a Set./2014</a:t>
            </a:r>
          </a:p>
          <a:p>
            <a:pPr>
              <a:defRPr/>
            </a:pPr>
            <a:r>
              <a:rPr lang="pt-BR" baseline="0"/>
              <a:t>Total de itens = 1042</a:t>
            </a:r>
            <a:endParaRPr lang="pt-BR"/>
          </a:p>
        </c:rich>
      </c:tx>
      <c:layout/>
    </c:title>
    <c:plotArea>
      <c:layout>
        <c:manualLayout>
          <c:layoutTarget val="inner"/>
          <c:xMode val="edge"/>
          <c:yMode val="edge"/>
          <c:x val="3.2191744728902016E-2"/>
          <c:y val="6.4682467511901848E-2"/>
          <c:w val="0.7656341140209838"/>
          <c:h val="0.85115261782912865"/>
        </c:manualLayout>
      </c:layout>
      <c:lineChart>
        <c:grouping val="standard"/>
        <c:ser>
          <c:idx val="0"/>
          <c:order val="0"/>
          <c:tx>
            <c:strRef>
              <c:f>Plan5!$B$2</c:f>
              <c:strCache>
                <c:ptCount val="1"/>
                <c:pt idx="0">
                  <c:v>Práticas Inovadoras (344)</c:v>
                </c:pt>
              </c:strCache>
            </c:strRef>
          </c:tx>
          <c:spPr>
            <a:ln w="76200">
              <a:solidFill>
                <a:srgbClr val="4F81BD">
                  <a:shade val="76000"/>
                  <a:shade val="95000"/>
                  <a:satMod val="105000"/>
                </a:srgbClr>
              </a:solidFill>
            </a:ln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Plan5!$B$3:$B$15</c:f>
              <c:numCache>
                <c:formatCode>General</c:formatCode>
                <c:ptCount val="13"/>
                <c:pt idx="0">
                  <c:v>0</c:v>
                </c:pt>
                <c:pt idx="1">
                  <c:v>34</c:v>
                </c:pt>
                <c:pt idx="2">
                  <c:v>106</c:v>
                </c:pt>
                <c:pt idx="3">
                  <c:v>212</c:v>
                </c:pt>
                <c:pt idx="4">
                  <c:v>235</c:v>
                </c:pt>
                <c:pt idx="5">
                  <c:v>309</c:v>
                </c:pt>
                <c:pt idx="6">
                  <c:v>325</c:v>
                </c:pt>
                <c:pt idx="7">
                  <c:v>328</c:v>
                </c:pt>
                <c:pt idx="8">
                  <c:v>339</c:v>
                </c:pt>
                <c:pt idx="9">
                  <c:v>339</c:v>
                </c:pt>
                <c:pt idx="10">
                  <c:v>339</c:v>
                </c:pt>
                <c:pt idx="11">
                  <c:v>344</c:v>
                </c:pt>
                <c:pt idx="12">
                  <c:v>344</c:v>
                </c:pt>
              </c:numCache>
            </c:numRef>
          </c:val>
        </c:ser>
        <c:ser>
          <c:idx val="1"/>
          <c:order val="1"/>
          <c:tx>
            <c:strRef>
              <c:f>Plan5!$C$2</c:f>
              <c:strCache>
                <c:ptCount val="1"/>
                <c:pt idx="0">
                  <c:v>Publicações (244)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Plan5!$C$3:$C$15</c:f>
              <c:numCache>
                <c:formatCode>General</c:formatCode>
                <c:ptCount val="13"/>
                <c:pt idx="0">
                  <c:v>4</c:v>
                </c:pt>
                <c:pt idx="1">
                  <c:v>23</c:v>
                </c:pt>
                <c:pt idx="2">
                  <c:v>42</c:v>
                </c:pt>
                <c:pt idx="3">
                  <c:v>134</c:v>
                </c:pt>
                <c:pt idx="4">
                  <c:v>153</c:v>
                </c:pt>
                <c:pt idx="5">
                  <c:v>157</c:v>
                </c:pt>
                <c:pt idx="6">
                  <c:v>162</c:v>
                </c:pt>
                <c:pt idx="7">
                  <c:v>162</c:v>
                </c:pt>
                <c:pt idx="8">
                  <c:v>162</c:v>
                </c:pt>
                <c:pt idx="9">
                  <c:v>163</c:v>
                </c:pt>
                <c:pt idx="10">
                  <c:v>163</c:v>
                </c:pt>
                <c:pt idx="11">
                  <c:v>184</c:v>
                </c:pt>
                <c:pt idx="12">
                  <c:v>244</c:v>
                </c:pt>
              </c:numCache>
            </c:numRef>
          </c:val>
        </c:ser>
        <c:ser>
          <c:idx val="2"/>
          <c:order val="2"/>
          <c:tx>
            <c:strRef>
              <c:f>Plan5!$D$2</c:f>
              <c:strCache>
                <c:ptCount val="1"/>
                <c:pt idx="0">
                  <c:v>Memória (176)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Plan5!$D$3:$D$15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20</c:v>
                </c:pt>
                <c:pt idx="4">
                  <c:v>27</c:v>
                </c:pt>
                <c:pt idx="5">
                  <c:v>27</c:v>
                </c:pt>
                <c:pt idx="6">
                  <c:v>66</c:v>
                </c:pt>
                <c:pt idx="7">
                  <c:v>83</c:v>
                </c:pt>
                <c:pt idx="8">
                  <c:v>99</c:v>
                </c:pt>
                <c:pt idx="9">
                  <c:v>112</c:v>
                </c:pt>
                <c:pt idx="10">
                  <c:v>112</c:v>
                </c:pt>
                <c:pt idx="11">
                  <c:v>152</c:v>
                </c:pt>
                <c:pt idx="12">
                  <c:v>176</c:v>
                </c:pt>
              </c:numCache>
            </c:numRef>
          </c:val>
        </c:ser>
        <c:ser>
          <c:idx val="3"/>
          <c:order val="3"/>
          <c:tx>
            <c:strRef>
              <c:f>Plan5!$E$2</c:f>
              <c:strCache>
                <c:ptCount val="1"/>
                <c:pt idx="0">
                  <c:v>Cursos ENAP: DFP/CGF (83)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Plan5!$E$3:$E$15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19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83</c:v>
                </c:pt>
                <c:pt idx="12">
                  <c:v>83</c:v>
                </c:pt>
              </c:numCache>
            </c:numRef>
          </c:val>
        </c:ser>
        <c:ser>
          <c:idx val="4"/>
          <c:order val="4"/>
          <c:tx>
            <c:strRef>
              <c:f>Plan5!$F$2</c:f>
              <c:strCache>
                <c:ptCount val="1"/>
                <c:pt idx="0">
                  <c:v>Cursos ENAP: DFP/ CGE e CGPE (4)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Plan5!$F$3:$F$15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ser>
          <c:idx val="5"/>
          <c:order val="5"/>
          <c:tx>
            <c:strRef>
              <c:f>Plan5!$G$2</c:f>
              <c:strCache>
                <c:ptCount val="1"/>
                <c:pt idx="0">
                  <c:v>Cursos ENAP: Escola Virtual (76)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Plan5!$G$3:$G$15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21</c:v>
                </c:pt>
                <c:pt idx="6">
                  <c:v>44</c:v>
                </c:pt>
                <c:pt idx="7">
                  <c:v>66</c:v>
                </c:pt>
                <c:pt idx="8">
                  <c:v>66</c:v>
                </c:pt>
                <c:pt idx="9">
                  <c:v>66</c:v>
                </c:pt>
                <c:pt idx="10">
                  <c:v>70</c:v>
                </c:pt>
                <c:pt idx="11">
                  <c:v>70</c:v>
                </c:pt>
                <c:pt idx="12">
                  <c:v>76</c:v>
                </c:pt>
              </c:numCache>
            </c:numRef>
          </c:val>
        </c:ser>
        <c:ser>
          <c:idx val="6"/>
          <c:order val="6"/>
          <c:tx>
            <c:strRef>
              <c:f>Plan5!$H$2</c:f>
              <c:strCache>
                <c:ptCount val="1"/>
                <c:pt idx="0">
                  <c:v>Cursos ENAP: DDG (8)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Plan5!$H$3:$H$15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</c:ser>
        <c:ser>
          <c:idx val="7"/>
          <c:order val="7"/>
          <c:tx>
            <c:strRef>
              <c:f>Plan5!$I$2</c:f>
              <c:strCache>
                <c:ptCount val="1"/>
                <c:pt idx="0">
                  <c:v>Casoteca (49)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Plan5!$I$3:$I$15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43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48</c:v>
                </c:pt>
                <c:pt idx="7">
                  <c:v>49</c:v>
                </c:pt>
                <c:pt idx="8">
                  <c:v>49</c:v>
                </c:pt>
                <c:pt idx="9">
                  <c:v>49</c:v>
                </c:pt>
                <c:pt idx="10">
                  <c:v>49</c:v>
                </c:pt>
                <c:pt idx="11">
                  <c:v>49</c:v>
                </c:pt>
                <c:pt idx="12">
                  <c:v>49</c:v>
                </c:pt>
              </c:numCache>
            </c:numRef>
          </c:val>
        </c:ser>
        <c:ser>
          <c:idx val="8"/>
          <c:order val="8"/>
          <c:tx>
            <c:strRef>
              <c:f>Plan5!$J$2</c:f>
              <c:strCache>
                <c:ptCount val="1"/>
                <c:pt idx="0">
                  <c:v>Produção Científica (52)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Plan5!$J$3:$J$15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44</c:v>
                </c:pt>
                <c:pt idx="12">
                  <c:v>52</c:v>
                </c:pt>
              </c:numCache>
            </c:numRef>
          </c:val>
        </c:ser>
        <c:ser>
          <c:idx val="9"/>
          <c:order val="9"/>
          <c:tx>
            <c:strRef>
              <c:f>Plan5!$K$2</c:f>
              <c:strCache>
                <c:ptCount val="1"/>
                <c:pt idx="0">
                  <c:v>Recursos Educacionais (6)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Plan5!$A$3:$A$15</c:f>
              <c:numCache>
                <c:formatCode>dd/mm/yyyy</c:formatCode>
                <c:ptCount val="13"/>
                <c:pt idx="0">
                  <c:v>41593</c:v>
                </c:pt>
                <c:pt idx="1">
                  <c:v>41621</c:v>
                </c:pt>
                <c:pt idx="2">
                  <c:v>41649</c:v>
                </c:pt>
                <c:pt idx="3">
                  <c:v>41677</c:v>
                </c:pt>
                <c:pt idx="4">
                  <c:v>41705</c:v>
                </c:pt>
                <c:pt idx="5">
                  <c:v>41733</c:v>
                </c:pt>
                <c:pt idx="6">
                  <c:v>41775</c:v>
                </c:pt>
                <c:pt idx="7">
                  <c:v>41803</c:v>
                </c:pt>
                <c:pt idx="8">
                  <c:v>41824</c:v>
                </c:pt>
                <c:pt idx="9">
                  <c:v>41838</c:v>
                </c:pt>
                <c:pt idx="10">
                  <c:v>41859</c:v>
                </c:pt>
                <c:pt idx="11">
                  <c:v>41522</c:v>
                </c:pt>
                <c:pt idx="12">
                  <c:v>41901</c:v>
                </c:pt>
              </c:numCache>
            </c:numRef>
          </c:cat>
          <c:val>
            <c:numRef>
              <c:f>Plan5!$K$3:$K$15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</c:numCache>
            </c:numRef>
          </c:val>
        </c:ser>
        <c:marker val="1"/>
        <c:axId val="66058880"/>
        <c:axId val="153382912"/>
      </c:lineChart>
      <c:dateAx>
        <c:axId val="66058880"/>
        <c:scaling>
          <c:orientation val="minMax"/>
          <c:max val="41901"/>
          <c:min val="41593"/>
        </c:scaling>
        <c:axPos val="b"/>
        <c:numFmt formatCode="dd/mm/yyyy" sourceLinked="1"/>
        <c:majorTickMark val="none"/>
        <c:tickLblPos val="nextTo"/>
        <c:crossAx val="153382912"/>
        <c:crosses val="autoZero"/>
        <c:lblOffset val="100"/>
        <c:baseTimeUnit val="days"/>
        <c:majorUnit val="15"/>
        <c:majorTimeUnit val="days"/>
        <c:minorUnit val="15"/>
        <c:minorTimeUnit val="days"/>
      </c:dateAx>
      <c:valAx>
        <c:axId val="15338291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66058880"/>
        <c:crossesAt val="41593"/>
        <c:crossBetween val="between"/>
      </c:valAx>
    </c:plotArea>
    <c:legend>
      <c:legendPos val="r"/>
      <c:layout>
        <c:manualLayout>
          <c:xMode val="edge"/>
          <c:yMode val="edge"/>
          <c:x val="0.81185793185949562"/>
          <c:y val="0.40269390825376417"/>
          <c:w val="0.18814197303250801"/>
          <c:h val="0.36958907101173238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179388" y="6525344"/>
            <a:ext cx="8964612" cy="332656"/>
          </a:xfrm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A4B9-3207-484D-865F-E0136A5C192D}" type="datetimeFigureOut">
              <a:rPr lang="pt-BR" smtClean="0"/>
              <a:pPr/>
              <a:t>02/10/2014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48C3-7C02-4F6F-9803-2203EE980A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a.muller@enap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4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image" Target="../media/image20.png"/><Relationship Id="rId7" Type="http://schemas.openxmlformats.org/officeDocument/2006/relationships/hyperlink" Target="http://escola.previdencia.gov.br/biblioteca.html" TargetMode="External"/><Relationship Id="rId12" Type="http://schemas.openxmlformats.org/officeDocument/2006/relationships/hyperlink" Target="http://www.tcu.gov.br/" TargetMode="External"/><Relationship Id="rId17" Type="http://schemas.openxmlformats.org/officeDocument/2006/relationships/hyperlink" Target="http://www.esaf.fazenda.gov.br/esafsite/publicacoes-esaf/home-publicacoes-esaf.htm" TargetMode="External"/><Relationship Id="rId25" Type="http://schemas.openxmlformats.org/officeDocument/2006/relationships/image" Target="../media/image24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24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15.jpeg"/><Relationship Id="rId23" Type="http://schemas.openxmlformats.org/officeDocument/2006/relationships/image" Target="../media/image22.png"/><Relationship Id="rId10" Type="http://schemas.openxmlformats.org/officeDocument/2006/relationships/image" Target="../media/image12.jpeg"/><Relationship Id="rId19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hyperlink" Target="http://bdjur.stj.gov.br/xmlui/handle/2011/19574" TargetMode="External"/><Relationship Id="rId14" Type="http://schemas.openxmlformats.org/officeDocument/2006/relationships/hyperlink" Target="http://www.gespublica.gov.br/" TargetMode="External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35898"/>
            <a:ext cx="4968552" cy="154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39552" y="3013502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/>
              <a:t>Repositório Institucional da ENAP: </a:t>
            </a:r>
            <a:r>
              <a:rPr lang="pt-BR" sz="3600" b="1" dirty="0" smtClean="0"/>
              <a:t>conteúdos abertos, inovação e inteligência coletiva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2267744" y="5805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Claudia Cristina Muller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568952" cy="864096"/>
          </a:xfrm>
        </p:spPr>
        <p:txBody>
          <a:bodyPr>
            <a:normAutofit/>
          </a:bodyPr>
          <a:lstStyle/>
          <a:p>
            <a:r>
              <a:rPr lang="pt-BR" b="1" dirty="0" smtClean="0"/>
              <a:t>Considerações Finais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46449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Acesso aberto</a:t>
            </a:r>
          </a:p>
          <a:p>
            <a:r>
              <a:rPr lang="pt-BR" dirty="0" smtClean="0"/>
              <a:t>Inteligência coletiva: mobilização / capacitação / cocriação</a:t>
            </a:r>
          </a:p>
          <a:p>
            <a:r>
              <a:rPr lang="pt-BR" dirty="0"/>
              <a:t>S</a:t>
            </a:r>
            <a:r>
              <a:rPr lang="pt-BR" dirty="0" smtClean="0"/>
              <a:t>ustentabilidade do Repositório</a:t>
            </a:r>
          </a:p>
          <a:p>
            <a:pPr lvl="1"/>
            <a:r>
              <a:rPr lang="pt-BR" dirty="0" smtClean="0"/>
              <a:t>Equipe de TI: competência em </a:t>
            </a:r>
            <a:r>
              <a:rPr lang="pt-BR" dirty="0" err="1" smtClean="0"/>
              <a:t>DSpace</a:t>
            </a:r>
            <a:endParaRPr lang="pt-BR" dirty="0" smtClean="0"/>
          </a:p>
          <a:p>
            <a:pPr lvl="1"/>
            <a:r>
              <a:rPr lang="pt-BR" dirty="0" smtClean="0"/>
              <a:t>Depósito descentralizado (submissão e avaliação)</a:t>
            </a:r>
          </a:p>
          <a:p>
            <a:pPr lvl="1"/>
            <a:r>
              <a:rPr lang="pt-BR" dirty="0" smtClean="0"/>
              <a:t>Revisão de metadados</a:t>
            </a:r>
          </a:p>
          <a:p>
            <a:pPr lvl="1"/>
            <a:r>
              <a:rPr lang="pt-BR" dirty="0" smtClean="0"/>
              <a:t>Comitê Gestor do Repositório</a:t>
            </a:r>
          </a:p>
          <a:p>
            <a:pPr lvl="1"/>
            <a:r>
              <a:rPr lang="pt-BR" dirty="0" smtClean="0"/>
              <a:t>Coordenação da CGCON</a:t>
            </a:r>
          </a:p>
          <a:p>
            <a:r>
              <a:rPr lang="pt-BR" dirty="0" smtClean="0"/>
              <a:t>Estratégias para ampliar o acervo digital (</a:t>
            </a:r>
            <a:r>
              <a:rPr lang="pt-BR" dirty="0" err="1" smtClean="0"/>
              <a:t>pactuações</a:t>
            </a:r>
            <a:r>
              <a:rPr lang="pt-BR" dirty="0" smtClean="0"/>
              <a:t> e prospecções).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83050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/>
              <a:t>Claudia Cristina Muller</a:t>
            </a:r>
          </a:p>
          <a:p>
            <a:pPr algn="ctr">
              <a:buNone/>
            </a:pPr>
            <a:r>
              <a:rPr lang="pt-BR" sz="2000" i="1" dirty="0" smtClean="0"/>
              <a:t>Coordenadora-Geral de Gestão da Informação e do Conhecimento</a:t>
            </a:r>
          </a:p>
          <a:p>
            <a:pPr algn="ctr">
              <a:buNone/>
            </a:pPr>
            <a:r>
              <a:rPr lang="pt-BR" sz="2000" i="1" dirty="0" smtClean="0"/>
              <a:t>Diretoria de Comunicação e Pesquisa</a:t>
            </a:r>
          </a:p>
          <a:p>
            <a:pPr algn="ctr">
              <a:buNone/>
            </a:pPr>
            <a:r>
              <a:rPr lang="pt-BR" sz="2000" i="1" dirty="0" smtClean="0"/>
              <a:t>Escola Nacional de Administração Pública</a:t>
            </a:r>
          </a:p>
          <a:p>
            <a:pPr algn="ctr">
              <a:buNone/>
            </a:pPr>
            <a:r>
              <a:rPr lang="pt-BR" sz="2000" i="1" dirty="0" smtClean="0"/>
              <a:t>Ministério do Planejamento, Orçamento e Gestão</a:t>
            </a:r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dirty="0" smtClean="0"/>
              <a:t>Email: </a:t>
            </a:r>
            <a:r>
              <a:rPr lang="pt-BR" dirty="0" smtClean="0">
                <a:hlinkClick r:id="rId2"/>
              </a:rPr>
              <a:t>claudia.muller@enap.gov.br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Fones: (61) 2020-3317 e 9112-7111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Movimento Mundial de Acesso Livre à Informação e ao Conhecimento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852936"/>
            <a:ext cx="8280920" cy="3744416"/>
          </a:xfrm>
        </p:spPr>
        <p:txBody>
          <a:bodyPr>
            <a:noAutofit/>
          </a:bodyPr>
          <a:lstStyle/>
          <a:p>
            <a:r>
              <a:rPr lang="pt-BR" sz="2400" dirty="0" smtClean="0"/>
              <a:t>Movimento </a:t>
            </a:r>
            <a:r>
              <a:rPr lang="pt-BR" sz="2400" i="1" dirty="0"/>
              <a:t>Open Acce</a:t>
            </a:r>
            <a:r>
              <a:rPr lang="pt-BR" sz="2400" dirty="0"/>
              <a:t>ss </a:t>
            </a:r>
            <a:r>
              <a:rPr lang="pt-BR" sz="2400" dirty="0" smtClean="0"/>
              <a:t>(iniciado em Budapeste</a:t>
            </a:r>
            <a:r>
              <a:rPr lang="pt-BR" sz="2400" dirty="0"/>
              <a:t>, </a:t>
            </a:r>
            <a:r>
              <a:rPr lang="pt-BR" sz="2400" dirty="0" smtClean="0"/>
              <a:t>em 2001)</a:t>
            </a:r>
          </a:p>
          <a:p>
            <a:r>
              <a:rPr lang="pt-BR" sz="2400" dirty="0" smtClean="0"/>
              <a:t>Nº crescente de repositórios institucionais (desde 2001)</a:t>
            </a:r>
          </a:p>
          <a:p>
            <a:r>
              <a:rPr lang="pt-BR" sz="2400" dirty="0" smtClean="0"/>
              <a:t>Lei </a:t>
            </a:r>
            <a:r>
              <a:rPr lang="pt-BR" sz="2400" dirty="0"/>
              <a:t>nº </a:t>
            </a:r>
            <a:r>
              <a:rPr lang="pt-BR" sz="2400" dirty="0" smtClean="0"/>
              <a:t>12.527/2011 Lei de </a:t>
            </a:r>
            <a:r>
              <a:rPr lang="pt-BR" sz="2400" dirty="0"/>
              <a:t>Acesso à Informação (LAI) – </a:t>
            </a:r>
            <a:r>
              <a:rPr lang="pt-BR" sz="2400" dirty="0" smtClean="0"/>
              <a:t>Brasil</a:t>
            </a:r>
          </a:p>
          <a:p>
            <a:r>
              <a:rPr lang="pt-BR" sz="2400" dirty="0"/>
              <a:t>Em </a:t>
            </a:r>
            <a:r>
              <a:rPr lang="pt-BR" sz="2400" dirty="0" smtClean="0"/>
              <a:t>2012, Congresso </a:t>
            </a:r>
            <a:r>
              <a:rPr lang="pt-BR" sz="2400" dirty="0"/>
              <a:t>Mundial da </a:t>
            </a:r>
            <a:r>
              <a:rPr lang="pt-BR" sz="2400" dirty="0" smtClean="0"/>
              <a:t>UNESCO sobre </a:t>
            </a:r>
            <a:r>
              <a:rPr lang="pt-BR" sz="2400" dirty="0" err="1" smtClean="0"/>
              <a:t>REAs</a:t>
            </a:r>
            <a:r>
              <a:rPr lang="pt-BR" sz="2400" dirty="0" smtClean="0"/>
              <a:t>, </a:t>
            </a:r>
            <a:r>
              <a:rPr lang="pt-BR" sz="2400" dirty="0"/>
              <a:t>em Paris </a:t>
            </a:r>
            <a:r>
              <a:rPr lang="pt-BR" sz="2400" dirty="0" smtClean="0"/>
              <a:t>- Declaração </a:t>
            </a:r>
            <a:r>
              <a:rPr lang="pt-BR" sz="2400" dirty="0"/>
              <a:t>UNESCO sobre Recursos Educacionais Abertos para encorajar os governos </a:t>
            </a:r>
            <a:r>
              <a:rPr lang="pt-BR" sz="2400" dirty="0" smtClean="0"/>
              <a:t>a </a:t>
            </a:r>
            <a:r>
              <a:rPr lang="pt-BR" sz="2400" dirty="0"/>
              <a:t>apoiar o princípio de que os </a:t>
            </a:r>
            <a:r>
              <a:rPr lang="pt-BR" sz="2400" b="1" dirty="0"/>
              <a:t>produtos criados com financiamento público devem ter licenças </a:t>
            </a:r>
            <a:r>
              <a:rPr lang="pt-BR" sz="2400" b="1" dirty="0" smtClean="0"/>
              <a:t>abertas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cap="none" dirty="0"/>
              <a:t>D</a:t>
            </a:r>
            <a:r>
              <a:rPr lang="pt-BR" cap="none" dirty="0" smtClean="0"/>
              <a:t>esenvolvimento do Repositório da ENAP</a:t>
            </a:r>
            <a:endParaRPr lang="pt-BR" cap="none" dirty="0"/>
          </a:p>
        </p:txBody>
      </p:sp>
      <p:sp>
        <p:nvSpPr>
          <p:cNvPr id="5" name="Espaço Reservado para Texto 17"/>
          <p:cNvSpPr>
            <a:spLocks noGrp="1"/>
          </p:cNvSpPr>
          <p:nvPr>
            <p:ph type="body" idx="4294967295"/>
          </p:nvPr>
        </p:nvSpPr>
        <p:spPr>
          <a:xfrm>
            <a:off x="251520" y="1988840"/>
            <a:ext cx="8640960" cy="46085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Concepção / Modelo do Repositório / ferramenta </a:t>
            </a:r>
            <a:r>
              <a:rPr lang="pt-BR" sz="2800" dirty="0" err="1" smtClean="0"/>
              <a:t>DSpace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 </a:t>
            </a:r>
            <a:endParaRPr lang="pt-BR" sz="2800" dirty="0" smtClean="0"/>
          </a:p>
          <a:p>
            <a:r>
              <a:rPr lang="pt-BR" sz="2800" dirty="0" smtClean="0"/>
              <a:t>Contratação de colaboradores externos:</a:t>
            </a:r>
          </a:p>
          <a:p>
            <a:pPr lvl="1"/>
            <a:r>
              <a:rPr lang="pt-BR" sz="2400" dirty="0" smtClean="0"/>
              <a:t>Configuração e parametrização do </a:t>
            </a:r>
            <a:r>
              <a:rPr lang="pt-BR" sz="2400" dirty="0" err="1" smtClean="0"/>
              <a:t>Dspace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1"/>
            <a:r>
              <a:rPr lang="pt-BR" sz="2400" dirty="0" smtClean="0"/>
              <a:t>Arquitetura da informação, estudo do domínio, fluxo de submissão, conjunto de metadados, direitos autorais </a:t>
            </a:r>
            <a:r>
              <a:rPr lang="pt-BR" sz="2400" dirty="0" smtClean="0">
                <a:solidFill>
                  <a:srgbClr val="FF0000"/>
                </a:solidFill>
                <a:sym typeface="Wingdings 2"/>
              </a:rPr>
              <a:t></a:t>
            </a:r>
          </a:p>
          <a:p>
            <a:pPr lvl="1"/>
            <a:r>
              <a:rPr lang="pt-BR" sz="2400" dirty="0" smtClean="0"/>
              <a:t>Design do Repositório e customização do </a:t>
            </a:r>
            <a:r>
              <a:rPr lang="pt-BR" sz="2400" dirty="0" err="1" smtClean="0"/>
              <a:t>Dspace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pt-BR" sz="2800" dirty="0" smtClean="0"/>
          </a:p>
          <a:p>
            <a:r>
              <a:rPr lang="pt-BR" sz="2800" dirty="0" smtClean="0"/>
              <a:t>Interações com as Coordenações-Gerais e Assessorias da ENAP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2800" dirty="0" smtClean="0"/>
              <a:t>Capacitação das equipes (11 oficinas e 80 pessoas capacitadas)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2800" dirty="0" smtClean="0"/>
              <a:t>Elaboração do Manual de Preenchimento de Metadados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2800" dirty="0" smtClean="0"/>
              <a:t>Portaria que institui o Repositório Institucional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</a:p>
          <a:p>
            <a:r>
              <a:rPr lang="pt-BR" sz="2800" dirty="0" smtClean="0"/>
              <a:t>Política de Direitos Autorais</a:t>
            </a:r>
            <a:r>
              <a:rPr lang="pt-BR" sz="2800" dirty="0" smtClean="0">
                <a:sym typeface="Wingdings 2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</a:p>
          <a:p>
            <a:r>
              <a:rPr lang="pt-BR" sz="2800" dirty="0" smtClean="0">
                <a:sym typeface="Wingdings 2"/>
              </a:rPr>
              <a:t>Povoamento do Repositório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</a:p>
          <a:p>
            <a:r>
              <a:rPr lang="pt-BR" sz="2800" dirty="0" smtClean="0">
                <a:sym typeface="Wingdings 2"/>
              </a:rPr>
              <a:t>Indexação em Diretórios Especializados </a:t>
            </a:r>
            <a:r>
              <a:rPr lang="pt-BR" sz="2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pt-BR" sz="2800" dirty="0" smtClean="0">
              <a:sym typeface="Wingdings 2"/>
            </a:endParaRP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epositório-Me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95536" y="1124744"/>
          <a:ext cx="8352928" cy="546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136904" cy="2738735"/>
          </a:xfrm>
        </p:spPr>
        <p:txBody>
          <a:bodyPr>
            <a:norm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</a:rPr>
              <a:t>Mais de 1.200 objetos digitais</a:t>
            </a:r>
            <a:r>
              <a:rPr lang="pt-BR" sz="4900" b="1" dirty="0" smtClean="0">
                <a:solidFill>
                  <a:schemeClr val="bg1"/>
                </a:solidFill>
              </a:rPr>
              <a:t/>
            </a:r>
            <a:br>
              <a:rPr lang="pt-BR" sz="49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(em 03/10/2014)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06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Outros Repositórios</a:t>
            </a:r>
            <a:endParaRPr lang="pt-BR" dirty="0"/>
          </a:p>
        </p:txBody>
      </p:sp>
      <p:pic>
        <p:nvPicPr>
          <p:cNvPr id="4" name="Espaço Reservado para Conteúdo 3" descr="https://ares.unasus.gov.br/acervo/themes/UNASUS/images/log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21821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SAGI - Secretaria de Avaliação e Gestão da Informaçã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2248865" cy="100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88840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www.repositorio.fjp.mg.gov.br/consad/image/fjp/logofjp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2096829" cy="70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s://encrypted-tbn1.gstatic.com/images?q=tbn:ANd9GcQxT5ZFLDP0WYcVSd73r8KItKNFs63JYpCfeEqxr6aa5Y7xPwFq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852936"/>
            <a:ext cx="1788485" cy="104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://www.escoladegoverno.pr.gov.br/arquivos/Image/logos_para_outros_repositorios/logo_previdencia_social.jpg">
            <a:hlinkClick r:id="rId7" tgtFrame="&quot;_blank&quot;"/>
          </p:cNvPr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004048" y="2780928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www.escoladegoverno.pr.gov.br/arquivos/Image/logos_para_outros_repositorios/bdjur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2636912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https://encrypted-tbn0.gstatic.com/images?q=tbn:ANd9GcSSWmKSwjTJmMAZzXGm0J5c6vpzfuKbyo9N4y7LEldUDPyWz4dPNQ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5733256"/>
            <a:ext cx="251582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http://www.escoladegoverno.pr.gov.br/arquivos/Image/logos_para_outros_repositorios/logo_tcu.jpg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4077072"/>
            <a:ext cx="17281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http://www.escoladegoverno.pr.gov.br/arquivos/Image/Ministerio_do_Planejamento/logo-gespublica.jpg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3" y="1916832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6016" y="3933056"/>
            <a:ext cx="1731202" cy="9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http://www.escoladegoverno.pr.gov.br/arquivos/Image/logos_para_outros_repositorios/logo_esaf.jpg">
            <a:hlinkClick r:id="rId17" tgtFrame="&quot;_blank&quot;"/>
          </p:cNvPr>
          <p:cNvPicPr/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395536" y="5013176"/>
            <a:ext cx="1491881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C:\Documents and Settings\claudia.muller\Meus documentos\portal_transparencia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16216" y="5877272"/>
            <a:ext cx="2082824" cy="67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http://www.cnpab.embrapa.br/sites/all/themes/EmbrapaInternet/imagens/alice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23728" y="5085184"/>
            <a:ext cx="1862913" cy="85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1560" y="6021288"/>
            <a:ext cx="2749430" cy="5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Sistema de Bibliotecas da FGV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60150" y="4581128"/>
            <a:ext cx="17838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logo_ipea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4869160"/>
            <a:ext cx="1522671" cy="89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http://www.repositorio.fjp.mg.gov.br/image/fjp/logofjp2.pn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20272" y="1844824"/>
            <a:ext cx="1979712" cy="8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http://www6.ensp.fiocruz.br/repositorio/sites/default/files/arquivos/logo-repositorio_5.pn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3528" y="4005064"/>
            <a:ext cx="2405173" cy="86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39952" y="5085184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864096"/>
          </a:xfrm>
        </p:spPr>
        <p:txBody>
          <a:bodyPr/>
          <a:lstStyle/>
          <a:p>
            <a:r>
              <a:rPr lang="pt-BR" b="1" dirty="0" smtClean="0"/>
              <a:t>Desafios a curto e médio prazo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03244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Conhecimento tácito e explícito no Repositório: Narrativas, Lições Aprendidas, Comunidades de Prática, Mapas do Conhecimento, Banco de Especialistas, Redes Colaborativas, Memória Organizacional</a:t>
            </a:r>
          </a:p>
          <a:p>
            <a:r>
              <a:rPr lang="pt-BR" dirty="0" smtClean="0"/>
              <a:t>Integração com SEER e </a:t>
            </a:r>
            <a:r>
              <a:rPr lang="pt-BR" dirty="0" err="1" smtClean="0"/>
              <a:t>Moodle</a:t>
            </a:r>
            <a:r>
              <a:rPr lang="pt-BR" dirty="0" smtClean="0"/>
              <a:t> (interoperabilidade)</a:t>
            </a:r>
          </a:p>
          <a:p>
            <a:r>
              <a:rPr lang="pt-BR" dirty="0" smtClean="0"/>
              <a:t>Projeto Memória ENAP (parceria UnB)</a:t>
            </a:r>
          </a:p>
          <a:p>
            <a:r>
              <a:rPr lang="pt-BR" dirty="0" smtClean="0"/>
              <a:t>Produção de materiais multimídia a partir do conceito de objetos de aprendizagem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380</Words>
  <Application>Microsoft Office PowerPoint</Application>
  <PresentationFormat>Apresentação na tela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Movimento Mundial de Acesso Livre à Informação e ao Conhecimento</vt:lpstr>
      <vt:lpstr>Desenvolvimento do Repositório da ENAP</vt:lpstr>
      <vt:lpstr>Slide 4</vt:lpstr>
      <vt:lpstr>Slide 5</vt:lpstr>
      <vt:lpstr>Slide 6</vt:lpstr>
      <vt:lpstr>Mais de 1.200 objetos digitais (em 03/10/2014)</vt:lpstr>
      <vt:lpstr>Outros Repositórios</vt:lpstr>
      <vt:lpstr>Desafios a curto e médio prazo</vt:lpstr>
      <vt:lpstr>Considerações Finais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alice.prina</dc:creator>
  <cp:lastModifiedBy>claudia.muller</cp:lastModifiedBy>
  <cp:revision>35</cp:revision>
  <dcterms:created xsi:type="dcterms:W3CDTF">2014-04-10T16:35:29Z</dcterms:created>
  <dcterms:modified xsi:type="dcterms:W3CDTF">2014-10-02T09:56:05Z</dcterms:modified>
</cp:coreProperties>
</file>