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1" r:id="rId4"/>
    <p:sldId id="258" r:id="rId5"/>
    <p:sldId id="259" r:id="rId6"/>
    <p:sldId id="274" r:id="rId7"/>
    <p:sldId id="275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Luis\Documents\INSTITUTO%20FEDERAL\Especializa&#231;&#227;o-UFSC\UFSC\MONOGRAFIA\Pesquisa%20sobre%20o%20Caderno%20de%20Matem&#225;tica%20(respostas)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Luis\Documents\INSTITUTO%20FEDERAL\Especializa&#231;&#227;o-UFSC\UFSC\MONOGRAFIA\Pesquisa%20sobre%20o%20Caderno%20de%20Matem&#225;tica%20(respostas)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Luis\Documents\INSTITUTO%20FEDERAL\Especializa&#231;&#227;o-UFSC\UFSC\MONOGRAFIA\Pesquisa%20sobre%20o%20Caderno%20de%20Matem&#225;tica%20(respostas)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Luis\Documents\INSTITUTO%20FEDERAL\Especializa&#231;&#227;o-UFSC\UFSC\MONOGRAFIA\Pesquisa%20sobre%20o%20Caderno%20de%20Matem&#225;tica%20(respostas)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Luis\Documents\INSTITUTO%20FEDERAL\Especializa&#231;&#227;o-UFSC\UFSC\MONOGRAFIA\Pesquisa%20sobre%20o%20Caderno%20de%20Matem&#225;tica%20(respostas)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Luis\Documents\INSTITUTO%20FEDERAL\Especializa&#231;&#227;o-UFSC\UFSC\MONOGRAFIA\Pesquisa%20sobre%20o%20Caderno%20de%20Matem&#225;tica%20(respostas)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Importância!$H$4:$H$6</c:f>
              <c:strCache>
                <c:ptCount val="3"/>
                <c:pt idx="0">
                  <c:v>Sim </c:v>
                </c:pt>
                <c:pt idx="1">
                  <c:v>Não</c:v>
                </c:pt>
                <c:pt idx="2">
                  <c:v>Não respondeu</c:v>
                </c:pt>
              </c:strCache>
            </c:strRef>
          </c:cat>
          <c:val>
            <c:numRef>
              <c:f>Importância!$I$4:$I$6</c:f>
              <c:numCache>
                <c:formatCode>General</c:formatCode>
                <c:ptCount val="3"/>
                <c:pt idx="0">
                  <c:v>195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85808"/>
        <c:axId val="207982672"/>
      </c:barChart>
      <c:catAx>
        <c:axId val="2079858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07982672"/>
        <c:crosses val="autoZero"/>
        <c:auto val="1"/>
        <c:lblAlgn val="ctr"/>
        <c:lblOffset val="100"/>
        <c:noMultiLvlLbl val="0"/>
      </c:catAx>
      <c:valAx>
        <c:axId val="2079826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pt-BR" sz="1200" b="0"/>
                  <a:t>Número de alunos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985808"/>
        <c:crosses val="autoZero"/>
        <c:crossBetween val="between"/>
        <c:majorUnit val="50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'Recursos Importantes'!$J$2:$J$7</c:f>
              <c:strCache>
                <c:ptCount val="6"/>
                <c:pt idx="0">
                  <c:v>Caderno</c:v>
                </c:pt>
                <c:pt idx="1">
                  <c:v>Vídeo-aula</c:v>
                </c:pt>
                <c:pt idx="2">
                  <c:v>Chat</c:v>
                </c:pt>
                <c:pt idx="3">
                  <c:v>Fórum</c:v>
                </c:pt>
                <c:pt idx="4">
                  <c:v>Listas de exercícos</c:v>
                </c:pt>
                <c:pt idx="5">
                  <c:v>Não Respondeu</c:v>
                </c:pt>
              </c:strCache>
            </c:strRef>
          </c:cat>
          <c:val>
            <c:numRef>
              <c:f>'Recursos Importantes'!$K$2:$K$7</c:f>
              <c:numCache>
                <c:formatCode>General</c:formatCode>
                <c:ptCount val="6"/>
                <c:pt idx="0">
                  <c:v>188</c:v>
                </c:pt>
                <c:pt idx="1">
                  <c:v>169</c:v>
                </c:pt>
                <c:pt idx="2">
                  <c:v>26</c:v>
                </c:pt>
                <c:pt idx="3">
                  <c:v>67</c:v>
                </c:pt>
                <c:pt idx="4">
                  <c:v>145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87376"/>
        <c:axId val="207983456"/>
      </c:barChart>
      <c:catAx>
        <c:axId val="207987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pt-BR"/>
          </a:p>
        </c:txPr>
        <c:crossAx val="207983456"/>
        <c:crosses val="autoZero"/>
        <c:auto val="1"/>
        <c:lblAlgn val="ctr"/>
        <c:lblOffset val="100"/>
        <c:noMultiLvlLbl val="0"/>
      </c:catAx>
      <c:valAx>
        <c:axId val="2079834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pt-BR" sz="1200" b="0" dirty="0"/>
                  <a:t>Número</a:t>
                </a:r>
                <a:r>
                  <a:rPr lang="pt-BR" sz="1200" b="0" baseline="0" dirty="0"/>
                  <a:t> de aluos</a:t>
                </a:r>
                <a:endParaRPr lang="pt-BR" sz="12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9873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'Maior Problema'!$J$3:$J$8</c:f>
              <c:strCache>
                <c:ptCount val="6"/>
                <c:pt idx="0">
                  <c:v>Falta Exercícios</c:v>
                </c:pt>
                <c:pt idx="1">
                  <c:v>Teoria Resumida</c:v>
                </c:pt>
                <c:pt idx="2">
                  <c:v>Conteúdo Extenso</c:v>
                </c:pt>
                <c:pt idx="3">
                  <c:v>Falta Aplicabilidade</c:v>
                </c:pt>
                <c:pt idx="4">
                  <c:v>Diagramação</c:v>
                </c:pt>
                <c:pt idx="5">
                  <c:v>Linguagem Complicada</c:v>
                </c:pt>
              </c:strCache>
            </c:strRef>
          </c:cat>
          <c:val>
            <c:numRef>
              <c:f>'Maior Problema'!$K$3:$K$8</c:f>
              <c:numCache>
                <c:formatCode>General</c:formatCode>
                <c:ptCount val="6"/>
                <c:pt idx="0">
                  <c:v>96</c:v>
                </c:pt>
                <c:pt idx="1">
                  <c:v>154</c:v>
                </c:pt>
                <c:pt idx="2">
                  <c:v>25</c:v>
                </c:pt>
                <c:pt idx="3">
                  <c:v>106</c:v>
                </c:pt>
                <c:pt idx="4">
                  <c:v>37</c:v>
                </c:pt>
                <c:pt idx="5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84240"/>
        <c:axId val="207983064"/>
      </c:barChart>
      <c:catAx>
        <c:axId val="207984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pt-BR"/>
          </a:p>
        </c:txPr>
        <c:crossAx val="207983064"/>
        <c:crosses val="autoZero"/>
        <c:auto val="1"/>
        <c:lblAlgn val="ctr"/>
        <c:lblOffset val="100"/>
        <c:noMultiLvlLbl val="0"/>
      </c:catAx>
      <c:valAx>
        <c:axId val="207983064"/>
        <c:scaling>
          <c:orientation val="minMax"/>
          <c:max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pt-BR" sz="1200" b="0"/>
                  <a:t>Número</a:t>
                </a:r>
                <a:r>
                  <a:rPr lang="pt-BR" sz="1200" b="0" baseline="0"/>
                  <a:t> de alunos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7984240"/>
        <c:crosses val="autoZero"/>
        <c:crossBetween val="between"/>
        <c:majorUnit val="50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'Infor-essenciais'!$I$2:$I$5</c:f>
              <c:strCache>
                <c:ptCount val="4"/>
                <c:pt idx="0">
                  <c:v>Sim </c:v>
                </c:pt>
                <c:pt idx="1">
                  <c:v>Não </c:v>
                </c:pt>
                <c:pt idx="2">
                  <c:v>Em parte</c:v>
                </c:pt>
                <c:pt idx="3">
                  <c:v>Não Respondeu</c:v>
                </c:pt>
              </c:strCache>
            </c:strRef>
          </c:cat>
          <c:val>
            <c:numRef>
              <c:f>'Infor-essenciais'!$J$2:$J$5</c:f>
              <c:numCache>
                <c:formatCode>General</c:formatCode>
                <c:ptCount val="4"/>
                <c:pt idx="0">
                  <c:v>99</c:v>
                </c:pt>
                <c:pt idx="1">
                  <c:v>22</c:v>
                </c:pt>
                <c:pt idx="2">
                  <c:v>76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84632"/>
        <c:axId val="207986984"/>
      </c:barChart>
      <c:catAx>
        <c:axId val="207984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pt-BR"/>
          </a:p>
        </c:txPr>
        <c:crossAx val="207986984"/>
        <c:crosses val="autoZero"/>
        <c:auto val="1"/>
        <c:lblAlgn val="ctr"/>
        <c:lblOffset val="100"/>
        <c:noMultiLvlLbl val="0"/>
      </c:catAx>
      <c:valAx>
        <c:axId val="207986984"/>
        <c:scaling>
          <c:orientation val="minMax"/>
          <c:max val="2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pt-BR" sz="1200" b="0"/>
                  <a:t>Número</a:t>
                </a:r>
                <a:r>
                  <a:rPr lang="pt-BR" sz="1200" b="0" baseline="0"/>
                  <a:t> de alunos</a:t>
                </a:r>
                <a:endParaRPr lang="pt-BR" sz="1200" b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7984632"/>
        <c:crosses val="autoZero"/>
        <c:crossBetween val="between"/>
        <c:majorUnit val="50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'Linguagem clara'!$I$2:$I$5</c:f>
              <c:strCache>
                <c:ptCount val="4"/>
                <c:pt idx="0">
                  <c:v>Sim </c:v>
                </c:pt>
                <c:pt idx="1">
                  <c:v>Não </c:v>
                </c:pt>
                <c:pt idx="2">
                  <c:v>Em parte</c:v>
                </c:pt>
                <c:pt idx="3">
                  <c:v>Não Respondeu</c:v>
                </c:pt>
              </c:strCache>
            </c:strRef>
          </c:cat>
          <c:val>
            <c:numRef>
              <c:f>'Linguagem clara'!$J$2:$J$5</c:f>
              <c:numCache>
                <c:formatCode>General</c:formatCode>
                <c:ptCount val="4"/>
                <c:pt idx="0">
                  <c:v>110</c:v>
                </c:pt>
                <c:pt idx="1">
                  <c:v>16</c:v>
                </c:pt>
                <c:pt idx="2">
                  <c:v>68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266456"/>
        <c:axId val="209268024"/>
      </c:barChart>
      <c:catAx>
        <c:axId val="209266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pt-BR"/>
          </a:p>
        </c:txPr>
        <c:crossAx val="209268024"/>
        <c:crosses val="autoZero"/>
        <c:auto val="1"/>
        <c:lblAlgn val="ctr"/>
        <c:lblOffset val="100"/>
        <c:noMultiLvlLbl val="0"/>
      </c:catAx>
      <c:valAx>
        <c:axId val="209268024"/>
        <c:scaling>
          <c:orientation val="minMax"/>
          <c:max val="2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pt-BR" sz="1200" b="0" dirty="0"/>
                  <a:t>Número</a:t>
                </a:r>
                <a:r>
                  <a:rPr lang="pt-BR" sz="1200" b="0" baseline="0" dirty="0"/>
                  <a:t> de alunos</a:t>
                </a:r>
                <a:endParaRPr lang="pt-BR" sz="1200" b="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9266456"/>
        <c:crosses val="autoZero"/>
        <c:crossBetween val="between"/>
        <c:majorUnit val="50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'Considerações Claras'!$I$2:$I$5</c:f>
              <c:strCache>
                <c:ptCount val="4"/>
                <c:pt idx="0">
                  <c:v>Sim </c:v>
                </c:pt>
                <c:pt idx="1">
                  <c:v>Não </c:v>
                </c:pt>
                <c:pt idx="2">
                  <c:v>Em parte</c:v>
                </c:pt>
                <c:pt idx="3">
                  <c:v>Não Respondeu</c:v>
                </c:pt>
              </c:strCache>
            </c:strRef>
          </c:cat>
          <c:val>
            <c:numRef>
              <c:f>'Considerações Claras'!$J$2:$J$5</c:f>
              <c:numCache>
                <c:formatCode>General</c:formatCode>
                <c:ptCount val="4"/>
                <c:pt idx="0">
                  <c:v>91</c:v>
                </c:pt>
                <c:pt idx="1">
                  <c:v>21</c:v>
                </c:pt>
                <c:pt idx="2">
                  <c:v>85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271160"/>
        <c:axId val="209264888"/>
      </c:barChart>
      <c:catAx>
        <c:axId val="209271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pt-BR"/>
          </a:p>
        </c:txPr>
        <c:crossAx val="209264888"/>
        <c:crosses val="autoZero"/>
        <c:auto val="1"/>
        <c:lblAlgn val="ctr"/>
        <c:lblOffset val="100"/>
        <c:noMultiLvlLbl val="0"/>
      </c:catAx>
      <c:valAx>
        <c:axId val="209264888"/>
        <c:scaling>
          <c:orientation val="minMax"/>
          <c:max val="2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pt-BR" sz="1200" b="0"/>
                  <a:t>Número</a:t>
                </a:r>
                <a:r>
                  <a:rPr lang="pt-BR" sz="1200" b="0" baseline="0"/>
                  <a:t> de alunos</a:t>
                </a:r>
                <a:endParaRPr lang="pt-BR" sz="1200" b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9271160"/>
        <c:crosses val="autoZero"/>
        <c:crossBetween val="between"/>
        <c:majorUnit val="50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luismonteirojr@yahoo.com.b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uisamerico@ifsp.edu.b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539552" y="1916832"/>
            <a:ext cx="7848872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AS DIFICULDADES ENCONTRADAS PELOS ALUNOS </a:t>
            </a:r>
            <a:endParaRPr lang="pt-BR" sz="2400" b="1" dirty="0" smtClean="0"/>
          </a:p>
          <a:p>
            <a:pPr algn="ctr">
              <a:lnSpc>
                <a:spcPct val="150000"/>
              </a:lnSpc>
            </a:pPr>
            <a:r>
              <a:rPr lang="pt-BR" sz="2400" b="1" dirty="0" smtClean="0"/>
              <a:t>COM </a:t>
            </a:r>
            <a:r>
              <a:rPr lang="pt-BR" sz="2400" b="1" dirty="0"/>
              <a:t>O USO DO CADERNO DE MATEMÁTICA NA MODALIDADE EAD </a:t>
            </a:r>
            <a:r>
              <a:rPr lang="pt-BR" sz="2400" b="1" dirty="0" smtClean="0"/>
              <a:t>NO </a:t>
            </a:r>
            <a:r>
              <a:rPr lang="pt-BR" sz="2400" b="1" dirty="0"/>
              <a:t>CURSO TÉCNICO EM ADMINISTRAÇÃO (EAD) </a:t>
            </a:r>
            <a:endParaRPr lang="pt-BR" sz="2400" b="1" dirty="0" smtClean="0"/>
          </a:p>
          <a:p>
            <a:pPr algn="ctr">
              <a:lnSpc>
                <a:spcPct val="150000"/>
              </a:lnSpc>
            </a:pPr>
            <a:r>
              <a:rPr lang="pt-BR" sz="2400" b="1" dirty="0" smtClean="0"/>
              <a:t>IFSP </a:t>
            </a:r>
            <a:r>
              <a:rPr lang="pt-BR" sz="2400" b="1" dirty="0"/>
              <a:t>- CAMPUS CARAGUATATUBA</a:t>
            </a:r>
            <a:endParaRPr lang="pt-BR" sz="2400" dirty="0"/>
          </a:p>
        </p:txBody>
      </p:sp>
      <p:sp>
        <p:nvSpPr>
          <p:cNvPr id="6" name="Retângulo 5"/>
          <p:cNvSpPr/>
          <p:nvPr/>
        </p:nvSpPr>
        <p:spPr>
          <a:xfrm>
            <a:off x="2195352" y="5733256"/>
            <a:ext cx="47532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err="1" smtClean="0"/>
              <a:t>Luis</a:t>
            </a:r>
            <a:r>
              <a:rPr lang="pt-BR" sz="2800" dirty="0" smtClean="0"/>
              <a:t> Américo Monteiro Junior</a:t>
            </a: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43608" y="1412776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Dificuldades e superações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467544" y="1988840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Questão 4: Em sua opinião é importante ter o caderno de matemática na forma impressa?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51370096"/>
              </p:ext>
            </p:extLst>
          </p:nvPr>
        </p:nvGraphicFramePr>
        <p:xfrm>
          <a:off x="1547664" y="2924944"/>
          <a:ext cx="5904656" cy="338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43608" y="1412776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Dificuldades e superações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467544" y="1988840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Questão 6: Quais os recursos que mais se adéquam as aulas na modalidade EAD?</a:t>
            </a:r>
            <a:endParaRPr lang="pt-BR" sz="24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3352734000"/>
              </p:ext>
            </p:extLst>
          </p:nvPr>
        </p:nvGraphicFramePr>
        <p:xfrm>
          <a:off x="1331640" y="2924944"/>
          <a:ext cx="6264696" cy="345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43608" y="1412776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Dificuldades e superações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467544" y="1916832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Questão 7:</a:t>
            </a:r>
            <a:r>
              <a:rPr lang="pt-BR" sz="2400" b="1" dirty="0" smtClean="0"/>
              <a:t> </a:t>
            </a:r>
            <a:r>
              <a:rPr lang="pt-BR" sz="2400" dirty="0" smtClean="0"/>
              <a:t>O que você entende como o maior problema do caderno de Matemática?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4202094673"/>
              </p:ext>
            </p:extLst>
          </p:nvPr>
        </p:nvGraphicFramePr>
        <p:xfrm>
          <a:off x="899592" y="2708920"/>
          <a:ext cx="6768752" cy="3673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43608" y="1412776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Dificuldades e superações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467544" y="1988840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Questão 9: Com relação ao conteúdo apresentado, você considera que atende às suas expectativas?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938023216"/>
              </p:ext>
            </p:extLst>
          </p:nvPr>
        </p:nvGraphicFramePr>
        <p:xfrm>
          <a:off x="1187624" y="2924944"/>
          <a:ext cx="6552728" cy="3376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43608" y="1412776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Dificuldades e superações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467544" y="1988840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Questão 10: Com relação à linguagem adotada neste caderno, você considera que atende às suas expectativas?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473315104"/>
              </p:ext>
            </p:extLst>
          </p:nvPr>
        </p:nvGraphicFramePr>
        <p:xfrm>
          <a:off x="1259632" y="2780928"/>
          <a:ext cx="6552728" cy="367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43608" y="1412776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Dificuldades e superações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467544" y="1988840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Questão 11: Com relação às atividades, você considera que atende às suas expectativas?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526433827"/>
              </p:ext>
            </p:extLst>
          </p:nvPr>
        </p:nvGraphicFramePr>
        <p:xfrm>
          <a:off x="971600" y="2852936"/>
          <a:ext cx="6840760" cy="360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43608" y="1412776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Considerações Finais</a:t>
            </a:r>
            <a:endParaRPr lang="pt-BR" sz="2800" dirty="0"/>
          </a:p>
        </p:txBody>
      </p:sp>
      <p:sp>
        <p:nvSpPr>
          <p:cNvPr id="7" name="Retângulo 6"/>
          <p:cNvSpPr/>
          <p:nvPr/>
        </p:nvSpPr>
        <p:spPr>
          <a:xfrm>
            <a:off x="971600" y="2204865"/>
            <a:ext cx="727280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400" dirty="0" smtClean="0"/>
              <a:t>Materiais </a:t>
            </a:r>
            <a:r>
              <a:rPr lang="pt-BR" sz="2400" dirty="0" smtClean="0"/>
              <a:t>utilizados na disciplina de Matemática Básica destacam-se: o caderno, </a:t>
            </a:r>
            <a:r>
              <a:rPr lang="pt-BR" sz="2400" b="1" dirty="0" smtClean="0"/>
              <a:t>vídeo aula </a:t>
            </a:r>
            <a:r>
              <a:rPr lang="pt-BR" sz="2400" dirty="0" smtClean="0"/>
              <a:t>e lista de exercícios</a:t>
            </a:r>
            <a:r>
              <a:rPr lang="pt-BR" sz="2400" dirty="0" smtClean="0"/>
              <a:t>.</a:t>
            </a:r>
          </a:p>
          <a:p>
            <a:pPr algn="just">
              <a:defRPr/>
            </a:pPr>
            <a:endParaRPr lang="pt-BR" sz="2400" dirty="0" smtClean="0"/>
          </a:p>
          <a:p>
            <a:pPr algn="just">
              <a:defRPr/>
            </a:pPr>
            <a:endParaRPr lang="pt-BR" sz="2400" dirty="0"/>
          </a:p>
          <a:p>
            <a:pPr algn="just">
              <a:defRPr/>
            </a:pPr>
            <a:r>
              <a:rPr lang="pt-BR" sz="2400" dirty="0"/>
              <a:t>Principais fatores que dificultam a aprendizagem: constatações</a:t>
            </a:r>
          </a:p>
          <a:p>
            <a:pPr lvl="1" algn="just">
              <a:defRPr/>
            </a:pPr>
            <a:r>
              <a:rPr lang="pt-BR" sz="2000" dirty="0"/>
              <a:t>dificuldades encontradas</a:t>
            </a:r>
          </a:p>
          <a:p>
            <a:pPr lvl="1" algn="just">
              <a:buFont typeface="Arial" charset="0"/>
              <a:buNone/>
              <a:defRPr/>
            </a:pPr>
            <a:r>
              <a:rPr lang="pt-BR" sz="2000" dirty="0"/>
              <a:t>	Teoria resumida; Falta de aplicabilidade dos assuntos apresentados; Dificuldade em visualizar as equações e fórmulas; Linguagem não está próxima de uma conversação com o aluno e o baixo número de atividades e exercícios.</a:t>
            </a:r>
          </a:p>
          <a:p>
            <a:pPr algn="just">
              <a:defRPr/>
            </a:pPr>
            <a:endParaRPr lang="pt-BR" sz="2400" dirty="0" smtClean="0"/>
          </a:p>
          <a:p>
            <a:pPr algn="just">
              <a:buFont typeface="Arial" charset="0"/>
              <a:buNone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43608" y="1412776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Considerações Finais</a:t>
            </a:r>
            <a:endParaRPr lang="pt-BR" sz="2800" dirty="0"/>
          </a:p>
        </p:txBody>
      </p:sp>
      <p:sp>
        <p:nvSpPr>
          <p:cNvPr id="7" name="Retângulo 6"/>
          <p:cNvSpPr/>
          <p:nvPr/>
        </p:nvSpPr>
        <p:spPr>
          <a:xfrm>
            <a:off x="611560" y="2204865"/>
            <a:ext cx="792088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pt-BR" sz="2400" dirty="0" smtClean="0"/>
          </a:p>
          <a:p>
            <a:pPr algn="just">
              <a:defRPr/>
            </a:pPr>
            <a:r>
              <a:rPr lang="pt-BR" sz="2400" dirty="0" smtClean="0"/>
              <a:t>Perspectivas:  estamos aproveitando a pesquisa para reformular o caderno</a:t>
            </a:r>
          </a:p>
          <a:p>
            <a:pPr lvl="1" algn="just">
              <a:defRPr/>
            </a:pPr>
            <a:endParaRPr lang="pt-BR" sz="2000" dirty="0" smtClean="0"/>
          </a:p>
          <a:p>
            <a:pPr lvl="1" algn="just">
              <a:defRPr/>
            </a:pPr>
            <a:r>
              <a:rPr lang="pt-BR" sz="2000" dirty="0" smtClean="0"/>
              <a:t>ampliar </a:t>
            </a:r>
            <a:r>
              <a:rPr lang="pt-BR" sz="2000" dirty="0" smtClean="0"/>
              <a:t>pesquisa para outras disciplinas</a:t>
            </a:r>
            <a:r>
              <a:rPr lang="pt-BR" sz="2000" dirty="0" smtClean="0"/>
              <a:t>;</a:t>
            </a:r>
          </a:p>
          <a:p>
            <a:pPr lvl="1" algn="just">
              <a:defRPr/>
            </a:pPr>
            <a:endParaRPr lang="pt-BR" sz="2000" dirty="0" smtClean="0"/>
          </a:p>
          <a:p>
            <a:pPr lvl="1" algn="just">
              <a:defRPr/>
            </a:pPr>
            <a:r>
              <a:rPr lang="pt-BR" sz="2000" dirty="0" smtClean="0"/>
              <a:t>Vídeo aulas.</a:t>
            </a:r>
          </a:p>
          <a:p>
            <a:pPr algn="just">
              <a:buFont typeface="Arial" charset="0"/>
              <a:buNone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43608" y="1412776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Referências</a:t>
            </a:r>
            <a:endParaRPr lang="pt-BR" sz="2800" dirty="0"/>
          </a:p>
        </p:txBody>
      </p:sp>
      <p:sp>
        <p:nvSpPr>
          <p:cNvPr id="7" name="Retângulo 6"/>
          <p:cNvSpPr/>
          <p:nvPr/>
        </p:nvSpPr>
        <p:spPr>
          <a:xfrm>
            <a:off x="611560" y="2204865"/>
            <a:ext cx="79208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ALVES, L. Educação à distância: conceitos e história no Brasil e no mundo. </a:t>
            </a:r>
            <a:r>
              <a:rPr lang="pt-BR" sz="2400" b="1" dirty="0" smtClean="0"/>
              <a:t>Revista Brasileira de Aprendizagem Aberta e a Distância</a:t>
            </a:r>
            <a:r>
              <a:rPr lang="pt-BR" sz="2400" dirty="0" smtClean="0"/>
              <a:t>, São Paulo, v. 10, p. 83-92, 2011.</a:t>
            </a:r>
          </a:p>
          <a:p>
            <a:pPr algn="just"/>
            <a:r>
              <a:rPr lang="pt-BR" sz="2400" dirty="0" smtClean="0"/>
              <a:t>CORTELAZZO, I. B. de C. </a:t>
            </a:r>
            <a:r>
              <a:rPr lang="pt-BR" sz="2400" b="1" dirty="0" smtClean="0"/>
              <a:t>Prática Pedagógica, aprendizagem e avaliação em Educação a Distância</a:t>
            </a:r>
            <a:r>
              <a:rPr lang="pt-BR" sz="2400" dirty="0" smtClean="0"/>
              <a:t>. Curitiba: Intersaberes, 2013.</a:t>
            </a:r>
          </a:p>
          <a:p>
            <a:pPr algn="just"/>
            <a:r>
              <a:rPr lang="pt-BR" sz="2400" dirty="0" smtClean="0"/>
              <a:t>PRETI, O. </a:t>
            </a:r>
            <a:r>
              <a:rPr lang="pt-BR" sz="2400" b="1" dirty="0" smtClean="0"/>
              <a:t>Educação a Distância: Produção de Material Didático Impresso: Orientações Técnicas e Pedagógicas</a:t>
            </a:r>
            <a:r>
              <a:rPr lang="pt-BR" sz="2400" dirty="0" smtClean="0"/>
              <a:t>. Cuiabá: UAB/UFMT, 2010.</a:t>
            </a:r>
          </a:p>
          <a:p>
            <a:pPr algn="just">
              <a:buFont typeface="Arial" charset="0"/>
              <a:buNone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611560" y="1628800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dirty="0" smtClean="0"/>
              <a:t>Agradecimentos</a:t>
            </a:r>
          </a:p>
          <a:p>
            <a:pPr algn="just">
              <a:defRPr/>
            </a:pPr>
            <a:endParaRPr lang="pt-BR" sz="2400" dirty="0"/>
          </a:p>
          <a:p>
            <a:pPr algn="ctr">
              <a:defRPr/>
            </a:pPr>
            <a:r>
              <a:rPr lang="pt-BR" sz="2400" dirty="0" smtClean="0"/>
              <a:t>Profa</a:t>
            </a:r>
            <a:r>
              <a:rPr lang="pt-BR" sz="2400" dirty="0" smtClean="0"/>
              <a:t>. Iolanda </a:t>
            </a:r>
            <a:r>
              <a:rPr lang="pt-BR" sz="2400" dirty="0" err="1" smtClean="0"/>
              <a:t>Cortelazzo</a:t>
            </a:r>
            <a:endParaRPr lang="pt-BR" sz="2400" dirty="0" smtClean="0"/>
          </a:p>
          <a:p>
            <a:pPr algn="just">
              <a:defRPr/>
            </a:pPr>
            <a:endParaRPr lang="pt-BR" sz="2400" dirty="0" smtClean="0"/>
          </a:p>
          <a:p>
            <a:pPr algn="ctr">
              <a:defRPr/>
            </a:pPr>
            <a:r>
              <a:rPr lang="pt-BR" sz="2400" dirty="0" smtClean="0"/>
              <a:t>ISFP – Caraguatatuba</a:t>
            </a:r>
          </a:p>
          <a:p>
            <a:pPr algn="just">
              <a:defRPr/>
            </a:pPr>
            <a:endParaRPr lang="pt-BR" sz="2400" dirty="0" smtClean="0"/>
          </a:p>
          <a:p>
            <a:pPr algn="just">
              <a:defRPr/>
            </a:pPr>
            <a:endParaRPr lang="pt-BR" sz="2400" dirty="0"/>
          </a:p>
          <a:p>
            <a:pPr algn="just">
              <a:defRPr/>
            </a:pPr>
            <a:r>
              <a:rPr lang="pt-BR" sz="2400" dirty="0" smtClean="0"/>
              <a:t>OBRIGADO</a:t>
            </a:r>
          </a:p>
          <a:p>
            <a:pPr algn="just">
              <a:defRPr/>
            </a:pPr>
            <a:endParaRPr lang="pt-BR" sz="2400" dirty="0"/>
          </a:p>
          <a:p>
            <a:pPr algn="just">
              <a:defRPr/>
            </a:pPr>
            <a:r>
              <a:rPr lang="pt-BR" sz="2400" dirty="0" smtClean="0">
                <a:hlinkClick r:id="rId3"/>
              </a:rPr>
              <a:t>luismonteirojr@yahoo.com.br</a:t>
            </a:r>
            <a:endParaRPr lang="pt-BR" sz="2400" dirty="0" smtClean="0"/>
          </a:p>
          <a:p>
            <a:pPr algn="just">
              <a:defRPr/>
            </a:pPr>
            <a:endParaRPr lang="pt-BR" sz="2400" dirty="0"/>
          </a:p>
          <a:p>
            <a:pPr algn="just">
              <a:defRPr/>
            </a:pPr>
            <a:r>
              <a:rPr lang="pt-BR" sz="2400" dirty="0" smtClean="0">
                <a:hlinkClick r:id="rId4"/>
              </a:rPr>
              <a:t>luisamerico@ifsp.edu.br</a:t>
            </a:r>
            <a:endParaRPr lang="pt-BR" sz="2400" dirty="0" smtClean="0"/>
          </a:p>
          <a:p>
            <a:pPr algn="just">
              <a:defRPr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843808" y="1484784"/>
            <a:ext cx="33279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dirty="0" smtClean="0"/>
              <a:t>Apresentação</a:t>
            </a:r>
            <a:endParaRPr lang="pt-BR" sz="4400" dirty="0"/>
          </a:p>
        </p:txBody>
      </p:sp>
      <p:sp>
        <p:nvSpPr>
          <p:cNvPr id="6" name="Retângulo 5"/>
          <p:cNvSpPr/>
          <p:nvPr/>
        </p:nvSpPr>
        <p:spPr>
          <a:xfrm>
            <a:off x="827584" y="2267575"/>
            <a:ext cx="770485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- Lic. Matemática;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800" dirty="0" smtClean="0"/>
              <a:t> Especialização Gestão Educacional (EAD);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800" dirty="0" smtClean="0"/>
              <a:t> Professor IFSP – Caraguatatuba (</a:t>
            </a:r>
            <a:r>
              <a:rPr lang="pt-BR" sz="2800" dirty="0" err="1" smtClean="0"/>
              <a:t>Lic</a:t>
            </a:r>
            <a:r>
              <a:rPr lang="pt-BR" sz="2800" dirty="0" smtClean="0"/>
              <a:t>. Matemática);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800" dirty="0" smtClean="0"/>
              <a:t> Técnico em Administração (Presencial, EAD);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- </a:t>
            </a:r>
            <a:r>
              <a:rPr lang="pt-BR" sz="2800" dirty="0" err="1" smtClean="0"/>
              <a:t>Conteudista</a:t>
            </a:r>
            <a:r>
              <a:rPr lang="pt-BR" sz="2800" dirty="0" smtClean="0"/>
              <a:t>, Formador, Tutor;</a:t>
            </a:r>
          </a:p>
          <a:p>
            <a:pPr algn="just"/>
            <a:r>
              <a:rPr lang="pt-BR" sz="2800" dirty="0" smtClean="0"/>
              <a:t>- Especialização Gestão e Docência EAD .</a:t>
            </a:r>
          </a:p>
          <a:p>
            <a:pPr algn="just"/>
            <a:r>
              <a:rPr lang="pt-BR" sz="2800" dirty="0" smtClean="0"/>
              <a:t>     </a:t>
            </a:r>
            <a:r>
              <a:rPr lang="pt-BR" sz="2400" dirty="0" smtClean="0"/>
              <a:t>(UFSC, UTFPR</a:t>
            </a:r>
            <a:r>
              <a:rPr lang="pt-BR" sz="2400" dirty="0"/>
              <a:t>, CEFET- MG e </a:t>
            </a:r>
            <a:r>
              <a:rPr lang="pt-BR" sz="2400" dirty="0" smtClean="0"/>
              <a:t>IFSC)</a:t>
            </a:r>
          </a:p>
        </p:txBody>
      </p:sp>
    </p:spTree>
    <p:extLst>
      <p:ext uri="{BB962C8B-B14F-4D97-AF65-F5344CB8AC3E}">
        <p14:creationId xmlns:p14="http://schemas.microsoft.com/office/powerpoint/2010/main" val="212771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635896" y="1700808"/>
            <a:ext cx="26903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dirty="0" smtClean="0"/>
              <a:t>Introdução</a:t>
            </a:r>
            <a:endParaRPr lang="pt-BR" sz="4400" dirty="0"/>
          </a:p>
        </p:txBody>
      </p:sp>
      <p:sp>
        <p:nvSpPr>
          <p:cNvPr id="6" name="Retângulo 5"/>
          <p:cNvSpPr/>
          <p:nvPr/>
        </p:nvSpPr>
        <p:spPr>
          <a:xfrm>
            <a:off x="1187624" y="2551836"/>
            <a:ext cx="68407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Neste trabalho apresentamos os resultados da pesquisa sobre a visão do aluno em relação ao Caderno de Matemática.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Pesquisa partiu da observação das dificuldades que os alunos apresentam relatadas pelos alunos, tutores ou coordenadores.</a:t>
            </a: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907704" y="1700808"/>
            <a:ext cx="52217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dirty="0" smtClean="0"/>
              <a:t>Problema de Pesquisa</a:t>
            </a:r>
            <a:endParaRPr lang="pt-BR" sz="4400" dirty="0"/>
          </a:p>
        </p:txBody>
      </p:sp>
      <p:sp>
        <p:nvSpPr>
          <p:cNvPr id="6" name="Retângulo 5"/>
          <p:cNvSpPr/>
          <p:nvPr/>
        </p:nvSpPr>
        <p:spPr>
          <a:xfrm>
            <a:off x="1043608" y="3212976"/>
            <a:ext cx="72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O que dificulta o processo ensino/aprendizagem da Matemática concretizada nos cadernos pedagógicos no ensino técnico subsequente na modalidade EAD?</a:t>
            </a: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43608" y="1700808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A EAD NO ENSINO TÉCNICO E OS CADERNOS PEDAGÓGICOS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1187624" y="2996953"/>
            <a:ext cx="6840760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“</a:t>
            </a:r>
            <a:r>
              <a:rPr lang="pt-BR" sz="2400" dirty="0"/>
              <a:t>O texto é, sem margem de dúvida a mídia mais comum empregada na educação a distância e, apesar do crescimento da comunicação on-line que usa o texto, a maioria dos textos ainda é veiculada na forma impressa.” (MOORE; KEARSLEY, 2010)</a:t>
            </a:r>
            <a:r>
              <a:rPr lang="pt-BR" sz="24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43608" y="1484784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A EAD NO ENSINO TÉCNICO E OS CADERNOS PEDAGÓGICOS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611560" y="2348880"/>
            <a:ext cx="806489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/>
              <a:t>Elaboração de Cadernos para </a:t>
            </a:r>
            <a:r>
              <a:rPr lang="pt-BR" sz="2800" dirty="0" err="1" smtClean="0"/>
              <a:t>EaD</a:t>
            </a:r>
            <a:r>
              <a:rPr lang="pt-BR" sz="2800" dirty="0" smtClean="0"/>
              <a:t>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400" dirty="0" smtClean="0"/>
              <a:t>Concepções 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Teorias </a:t>
            </a:r>
            <a:r>
              <a:rPr lang="pt-BR" sz="2400" dirty="0"/>
              <a:t>de aprendizagem, inclusive referentes à educação de </a:t>
            </a:r>
            <a:r>
              <a:rPr lang="pt-BR" sz="2400" dirty="0" smtClean="0"/>
              <a:t>adultos </a:t>
            </a:r>
            <a:r>
              <a:rPr lang="pt-BR" sz="2400" dirty="0"/>
              <a:t>(Knowles, </a:t>
            </a:r>
            <a:r>
              <a:rPr lang="pt-BR" sz="2400" dirty="0" err="1"/>
              <a:t>Maslov</a:t>
            </a:r>
            <a:r>
              <a:rPr lang="pt-BR" sz="2400" dirty="0"/>
              <a:t>, </a:t>
            </a:r>
            <a:r>
              <a:rPr lang="pt-BR" sz="2400" dirty="0" err="1" smtClean="0"/>
              <a:t>etc</a:t>
            </a:r>
            <a:r>
              <a:rPr lang="pt-BR" sz="2400" dirty="0" smtClean="0"/>
              <a:t>).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Tendências </a:t>
            </a:r>
            <a:r>
              <a:rPr lang="pt-BR" sz="2400" dirty="0"/>
              <a:t>de aprendizagem atuais (Siemens, </a:t>
            </a:r>
            <a:r>
              <a:rPr lang="pt-BR" sz="2400" dirty="0" err="1"/>
              <a:t>Downes</a:t>
            </a:r>
            <a:r>
              <a:rPr lang="pt-BR" sz="2400" dirty="0"/>
              <a:t>), e as suas aplicações mediadas pela tecnologia de informação e comunicação (da oralidade às redes digitais).</a:t>
            </a:r>
            <a:r>
              <a:rPr lang="pt-BR" sz="2400" dirty="0" smtClean="0"/>
              <a:t> 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23530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43608" y="1484784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A EAD NO ENSINO TÉCNICO E OS CADERNOS PEDAGÓGICOS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611560" y="2348880"/>
            <a:ext cx="806489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/>
              <a:t>Elaboração de Cadernos para </a:t>
            </a:r>
            <a:r>
              <a:rPr lang="pt-BR" sz="2800" dirty="0" err="1" smtClean="0"/>
              <a:t>EaD</a:t>
            </a:r>
            <a:r>
              <a:rPr lang="pt-BR" sz="2800" dirty="0" smtClean="0"/>
              <a:t>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400" dirty="0" smtClean="0"/>
              <a:t>Linguagem </a:t>
            </a:r>
            <a:r>
              <a:rPr lang="pt-BR" sz="2400" dirty="0" smtClean="0"/>
              <a:t>p/ EAD – Dialógica (</a:t>
            </a:r>
            <a:r>
              <a:rPr lang="pt-BR" sz="2400" dirty="0" err="1" smtClean="0"/>
              <a:t>Cortelazzo</a:t>
            </a:r>
            <a:r>
              <a:rPr lang="pt-BR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	Um dos pontos fundamentais no texto EAD 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	</a:t>
            </a:r>
            <a:r>
              <a:rPr lang="pt-BR" sz="2400" dirty="0" smtClean="0"/>
              <a:t>	</a:t>
            </a:r>
            <a:r>
              <a:rPr lang="pt-BR" sz="2400" dirty="0" smtClean="0"/>
              <a:t>(</a:t>
            </a:r>
            <a:r>
              <a:rPr lang="pt-BR" sz="2400" dirty="0" err="1" smtClean="0"/>
              <a:t>dialogicidade</a:t>
            </a:r>
            <a:r>
              <a:rPr lang="pt-BR" sz="2400" dirty="0" smtClean="0"/>
              <a:t>)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400" dirty="0" smtClean="0"/>
              <a:t>Características </a:t>
            </a:r>
            <a:r>
              <a:rPr lang="pt-BR" sz="2400" dirty="0" smtClean="0"/>
              <a:t>do material impresso (</a:t>
            </a:r>
            <a:r>
              <a:rPr lang="pt-BR" sz="2400" dirty="0" err="1" smtClean="0"/>
              <a:t>Pretti</a:t>
            </a:r>
            <a:r>
              <a:rPr lang="pt-BR" sz="2400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	</a:t>
            </a:r>
            <a:r>
              <a:rPr lang="pt-BR" sz="2400" dirty="0" smtClean="0"/>
              <a:t>Elementos do texto didático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	</a:t>
            </a:r>
            <a:r>
              <a:rPr lang="pt-BR" sz="2400" dirty="0" smtClean="0"/>
              <a:t>	</a:t>
            </a:r>
            <a:r>
              <a:rPr lang="pt-BR" sz="2400" dirty="0" smtClean="0"/>
              <a:t>(</a:t>
            </a:r>
            <a:r>
              <a:rPr lang="pt-BR" sz="2400" dirty="0" err="1" smtClean="0"/>
              <a:t>pré</a:t>
            </a:r>
            <a:r>
              <a:rPr lang="pt-BR" sz="2400" dirty="0" smtClean="0"/>
              <a:t>-textuais, textuais, pós-textuais)</a:t>
            </a:r>
            <a:endParaRPr lang="pt-BR" sz="2400" dirty="0" smtClean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51427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467544" y="1484784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Caderno de Matemática do curso Técnico em Administração – IFSP: abordagem, características</a:t>
            </a:r>
            <a:endParaRPr lang="pt-BR" sz="2800" dirty="0"/>
          </a:p>
        </p:txBody>
      </p:sp>
      <p:pic>
        <p:nvPicPr>
          <p:cNvPr id="7" name="Imagem 3" descr="Unidade1-cader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852936"/>
            <a:ext cx="4176712" cy="3249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43608" y="1465620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A investigação: levantamento das dificuldades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611560" y="2204864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pt-BR" sz="2400" dirty="0" smtClean="0"/>
              <a:t> A </a:t>
            </a:r>
            <a:r>
              <a:rPr lang="pt-BR" sz="2400" dirty="0" smtClean="0"/>
              <a:t>presente pesquisa se baseia em um estudo de caso com caráter qualitativo. Busca identificar um padrão “ideal” para o Caderno de Matemática Básica </a:t>
            </a:r>
            <a:r>
              <a:rPr lang="pt-BR" sz="2400" dirty="0" smtClean="0"/>
              <a:t>levando </a:t>
            </a:r>
            <a:r>
              <a:rPr lang="pt-BR" sz="2400" dirty="0" smtClean="0"/>
              <a:t>em consideração a opinião dos </a:t>
            </a:r>
            <a:r>
              <a:rPr lang="pt-BR" sz="2400" dirty="0" smtClean="0"/>
              <a:t>alunos.</a:t>
            </a:r>
          </a:p>
          <a:p>
            <a:pPr algn="just">
              <a:buFontTx/>
              <a:buChar char="-"/>
            </a:pPr>
            <a:endParaRPr lang="pt-BR" sz="2400" dirty="0" smtClean="0"/>
          </a:p>
          <a:p>
            <a:pPr algn="just">
              <a:buFontTx/>
              <a:buChar char="-"/>
            </a:pPr>
            <a:r>
              <a:rPr lang="pt-BR" sz="2400" dirty="0" smtClean="0"/>
              <a:t> Procedimentos de pesquisa: </a:t>
            </a:r>
            <a:r>
              <a:rPr lang="pt-BR" sz="2400" dirty="0" smtClean="0"/>
              <a:t>questionário </a:t>
            </a:r>
            <a:r>
              <a:rPr lang="pt-BR" sz="2400" dirty="0" smtClean="0"/>
              <a:t>contendo 11 perguntas aplicado através da plataforma a todos alunos do curso</a:t>
            </a:r>
            <a:r>
              <a:rPr lang="pt-BR" sz="2400" dirty="0" smtClean="0"/>
              <a:t>.</a:t>
            </a:r>
          </a:p>
          <a:p>
            <a:pPr algn="just">
              <a:buFontTx/>
              <a:buChar char="-"/>
            </a:pPr>
            <a:endParaRPr lang="pt-BR" sz="2400" dirty="0" smtClean="0"/>
          </a:p>
          <a:p>
            <a:pPr algn="just">
              <a:buFontTx/>
              <a:buChar char="-"/>
            </a:pPr>
            <a:r>
              <a:rPr lang="pt-BR" sz="2400" dirty="0" smtClean="0"/>
              <a:t> Dos 806 alunos do curso 202 responderam.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664</Words>
  <Application>Microsoft Office PowerPoint</Application>
  <PresentationFormat>Apresentação na tela (4:3)</PresentationFormat>
  <Paragraphs>88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Fernando</cp:lastModifiedBy>
  <cp:revision>23</cp:revision>
  <dcterms:created xsi:type="dcterms:W3CDTF">2014-07-31T15:12:21Z</dcterms:created>
  <dcterms:modified xsi:type="dcterms:W3CDTF">2014-10-08T03:33:35Z</dcterms:modified>
</cp:coreProperties>
</file>