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8" r:id="rId9"/>
    <p:sldId id="276" r:id="rId10"/>
    <p:sldId id="277" r:id="rId11"/>
    <p:sldId id="278" r:id="rId12"/>
    <p:sldId id="280" r:id="rId13"/>
    <p:sldId id="279" r:id="rId14"/>
    <p:sldId id="258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32EA0-0190-4206-BB98-40B9C61C7145}" type="datetimeFigureOut">
              <a:rPr lang="pt-BR" smtClean="0"/>
              <a:t>08/10/2014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B618-06F8-428D-AEA3-2E5CF0D90A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23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B618-06F8-428D-AEA3-2E5CF0D90AA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16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54BC7C-FFA5-4D4C-A1F7-A03946D8C27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D499FA-89B0-4EF6-9253-1AEB0D5816FF}" type="datetimeFigureOut">
              <a:rPr lang="pt-BR" smtClean="0"/>
              <a:pPr/>
              <a:t>08/10/2014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2990" y="908720"/>
            <a:ext cx="6921966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INSTRUMENTO DE ANÁLISE DE FLUXO PEDAGÓGICO: uma proposta de gestão para o setor de tutoria </a:t>
            </a:r>
            <a:r>
              <a:rPr lang="pt-BR" sz="40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EaD</a:t>
            </a:r>
            <a:r>
              <a:rPr lang="pt-BR" sz="4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pt-BR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99874" y="4005064"/>
            <a:ext cx="7129546" cy="1426840"/>
          </a:xfrm>
        </p:spPr>
        <p:txBody>
          <a:bodyPr>
            <a:noAutofit/>
          </a:bodyPr>
          <a:lstStyle/>
          <a:p>
            <a:pPr algn="ctr"/>
            <a:r>
              <a:rPr lang="pt-BR" sz="2800" dirty="0" err="1" smtClean="0">
                <a:solidFill>
                  <a:schemeClr val="tx1"/>
                </a:solidFill>
              </a:rPr>
              <a:t>Luis</a:t>
            </a:r>
            <a:r>
              <a:rPr lang="pt-BR" sz="2800" dirty="0" smtClean="0">
                <a:solidFill>
                  <a:schemeClr val="tx1"/>
                </a:solidFill>
              </a:rPr>
              <a:t> Augusto Ebert</a:t>
            </a:r>
            <a:r>
              <a:rPr lang="pt-BR" sz="2800" baseline="30000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– UNIASSELVI</a:t>
            </a:r>
          </a:p>
          <a:p>
            <a:pPr algn="ctr"/>
            <a:r>
              <a:rPr lang="pt-BR" sz="2800" dirty="0" err="1" smtClean="0">
                <a:solidFill>
                  <a:schemeClr val="tx1"/>
                </a:solidFill>
              </a:rPr>
              <a:t>Janes</a:t>
            </a:r>
            <a:r>
              <a:rPr lang="pt-BR" sz="2800" dirty="0" smtClean="0">
                <a:solidFill>
                  <a:schemeClr val="tx1"/>
                </a:solidFill>
              </a:rPr>
              <a:t> Fidélis </a:t>
            </a:r>
            <a:r>
              <a:rPr lang="pt-BR" sz="2800" dirty="0" err="1" smtClean="0">
                <a:solidFill>
                  <a:schemeClr val="tx1"/>
                </a:solidFill>
              </a:rPr>
              <a:t>Tomelin</a:t>
            </a:r>
            <a:r>
              <a:rPr lang="pt-BR" sz="2800" dirty="0" smtClean="0">
                <a:solidFill>
                  <a:schemeClr val="tx1"/>
                </a:solidFill>
              </a:rPr>
              <a:t> – UAM 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E MÉTODOS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3588" y="1196752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Registro dos dados em planilhas específicas, utilizando-se o software Excel e Past.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Análise dos resultados – média e desvio </a:t>
            </a:r>
            <a:r>
              <a:rPr lang="pt-BR" sz="28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p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adrão mensal.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Existência de diferenças significativas  através do teste da ANOVA.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Gráficos ilustrativos que pudessem mostrar as demandas sazonais de acordo com cada atividade realizada.</a:t>
            </a:r>
          </a:p>
        </p:txBody>
      </p:sp>
    </p:spTree>
    <p:extLst>
      <p:ext uri="{BB962C8B-B14F-4D97-AF65-F5344CB8AC3E}">
        <p14:creationId xmlns:p14="http://schemas.microsoft.com/office/powerpoint/2010/main" val="9696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3588" y="1333212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Foi realizada coleta e análise de dados entre junho / 2011 a setembro / 2012.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</a:rPr>
              <a:t>Monitoradas as atividades de correção de provas, elaboração de trilhas e objetos de aprendizagem, questões para aplicação em provas, respostas aos acadêmicos através de protocolos de atendimento e atendimento </a:t>
            </a:r>
            <a:r>
              <a:rPr lang="pt-BR" sz="2800" b="1" i="1" dirty="0" err="1" smtClean="0">
                <a:latin typeface="Bradley Hand ITC" panose="03070402050302030203" pitchFamily="66" charset="0"/>
              </a:rPr>
              <a:t>on</a:t>
            </a:r>
            <a:r>
              <a:rPr lang="pt-BR" sz="2800" b="1" i="1" dirty="0" smtClean="0">
                <a:latin typeface="Bradley Hand ITC" panose="03070402050302030203" pitchFamily="66" charset="0"/>
              </a:rPr>
              <a:t> </a:t>
            </a:r>
            <a:r>
              <a:rPr lang="pt-BR" sz="2800" b="1" i="1" dirty="0" err="1" smtClean="0">
                <a:latin typeface="Bradley Hand ITC" panose="03070402050302030203" pitchFamily="66" charset="0"/>
              </a:rPr>
              <a:t>line</a:t>
            </a:r>
            <a:r>
              <a:rPr lang="pt-BR" sz="2800" b="1" dirty="0" smtClean="0">
                <a:latin typeface="Bradley Hand ITC" panose="03070402050302030203" pitchFamily="66" charset="0"/>
              </a:rPr>
              <a:t>, assim como atividades pontuais de conteúdo pedagógico.</a:t>
            </a: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78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3588" y="1333212"/>
            <a:ext cx="741682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Total de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90.277,88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horas de atividades realizadas no período.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Maiores médias </a:t>
            </a: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3.816,10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829,17 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estiveram associadas a correção de avaliações.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>
                <a:latin typeface="Bradley Hand ITC" panose="03070402050302030203" pitchFamily="66" charset="0"/>
              </a:rPr>
              <a:t>A</a:t>
            </a:r>
            <a:r>
              <a:rPr lang="pt-BR" sz="2800" b="1" dirty="0" smtClean="0">
                <a:latin typeface="Bradley Hand ITC" panose="03070402050302030203" pitchFamily="66" charset="0"/>
              </a:rPr>
              <a:t>tendimento </a:t>
            </a:r>
            <a:r>
              <a:rPr lang="pt-BR" sz="2800" b="1" dirty="0">
                <a:latin typeface="Bradley Hand ITC" panose="03070402050302030203" pitchFamily="66" charset="0"/>
              </a:rPr>
              <a:t>a protocolos e requerimentos acadêmicos </a:t>
            </a:r>
            <a:r>
              <a:rPr lang="pt-BR" sz="2800" b="1" dirty="0" smtClean="0">
                <a:latin typeface="Bradley Hand ITC" panose="03070402050302030203" pitchFamily="66" charset="0"/>
              </a:rPr>
              <a:t>ocupando a</a:t>
            </a:r>
            <a:r>
              <a:rPr lang="pt-BR" sz="2800" b="1" dirty="0" smtClean="0">
                <a:latin typeface="Bradley Hand ITC" panose="03070402050302030203" pitchFamily="66" charset="0"/>
              </a:rPr>
              <a:t> segunda posição, </a:t>
            </a:r>
            <a:r>
              <a:rPr lang="pt-BR" sz="2800" b="1" dirty="0" smtClean="0">
                <a:latin typeface="Bradley Hand ITC" panose="03070402050302030203" pitchFamily="66" charset="0"/>
              </a:rPr>
              <a:t>com </a:t>
            </a:r>
            <a:r>
              <a:rPr lang="pt-BR" sz="2800" dirty="0" smtClean="0"/>
              <a:t>773,24 </a:t>
            </a:r>
            <a:r>
              <a:rPr lang="pt-BR" sz="2800" dirty="0"/>
              <a:t>± </a:t>
            </a:r>
            <a:r>
              <a:rPr lang="pt-BR" sz="2800" dirty="0" smtClean="0"/>
              <a:t>525,11</a:t>
            </a:r>
            <a:r>
              <a:rPr lang="pt-BR" sz="2800" dirty="0"/>
              <a:t> </a:t>
            </a:r>
            <a:r>
              <a:rPr lang="pt-BR" sz="2800" b="1" dirty="0" smtClean="0">
                <a:latin typeface="Bradley Hand ITC" panose="03070402050302030203" pitchFamily="66" charset="0"/>
              </a:rPr>
              <a:t>horas.</a:t>
            </a:r>
            <a:endParaRPr lang="pt-BR" sz="40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/>
              <a:t>E</a:t>
            </a:r>
            <a:r>
              <a:rPr lang="pt-BR" sz="2800" b="1" dirty="0" smtClean="0">
                <a:latin typeface="Bradley Hand ITC" panose="03070402050302030203" pitchFamily="66" charset="0"/>
              </a:rPr>
              <a:t>m relação aos valores médios de horas para demais atividades, </a:t>
            </a:r>
            <a:r>
              <a:rPr lang="pt-BR" sz="2800" b="1" dirty="0" err="1" smtClean="0">
                <a:latin typeface="Bradley Hand ITC" panose="03070402050302030203" pitchFamily="66" charset="0"/>
              </a:rPr>
              <a:t>obervou-se</a:t>
            </a:r>
            <a:r>
              <a:rPr lang="pt-BR" sz="2800" b="1" dirty="0" smtClean="0">
                <a:latin typeface="Bradley Hand ITC" panose="03070402050302030203" pitchFamily="66" charset="0"/>
              </a:rPr>
              <a:t> para a elaboração de </a:t>
            </a:r>
            <a:r>
              <a:rPr lang="pt-BR" sz="2800" b="1" dirty="0">
                <a:latin typeface="Bradley Hand ITC" panose="03070402050302030203" pitchFamily="66" charset="0"/>
              </a:rPr>
              <a:t>trilhas de aprendizagem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(550,74 ± 422,83) </a:t>
            </a:r>
            <a:r>
              <a:rPr lang="pt-BR" sz="2800" dirty="0"/>
              <a:t>e </a:t>
            </a:r>
            <a:r>
              <a:rPr lang="pt-BR" sz="2800" b="1" dirty="0">
                <a:latin typeface="Bradley Hand ITC" panose="03070402050302030203" pitchFamily="66" charset="0"/>
              </a:rPr>
              <a:t>produção de questões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(307,69 ± 203,79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pt-BR" sz="2800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As menores demandas estiveram associadas ao </a:t>
            </a:r>
            <a:r>
              <a:rPr lang="pt-BR" sz="2800" b="1" dirty="0">
                <a:latin typeface="Bradley Hand ITC" panose="03070402050302030203" pitchFamily="66" charset="0"/>
              </a:rPr>
              <a:t>o atendimento </a:t>
            </a:r>
            <a:r>
              <a:rPr lang="pt-BR" sz="2800" b="1" i="1" dirty="0">
                <a:latin typeface="Bradley Hand ITC" panose="03070402050302030203" pitchFamily="66" charset="0"/>
              </a:rPr>
              <a:t>on-line</a:t>
            </a:r>
            <a:r>
              <a:rPr lang="pt-BR" sz="2800" b="1" dirty="0">
                <a:latin typeface="Bradley Hand ITC" panose="03070402050302030203" pitchFamily="66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(217,90 ± 587,81), </a:t>
            </a:r>
            <a:r>
              <a:rPr lang="pt-BR" sz="2800" b="1" dirty="0">
                <a:latin typeface="Bradley Hand ITC" panose="03070402050302030203" pitchFamily="66" charset="0"/>
              </a:rPr>
              <a:t>elaboração de objetos de aprendizagem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(217,62 ± 274,48) </a:t>
            </a:r>
            <a:r>
              <a:rPr lang="pt-BR" sz="2800" b="1" dirty="0">
                <a:latin typeface="Bradley Hand ITC" panose="03070402050302030203" pitchFamily="66" charset="0"/>
              </a:rPr>
              <a:t>e atividades pontuais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(135,23 ± 81,69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63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14" name="Retângulo 13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6" name="Image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974" y="1556792"/>
            <a:ext cx="5989074" cy="3576414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960170" y="5445224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A figura </a:t>
            </a:r>
            <a:r>
              <a:rPr lang="pt-BR" dirty="0"/>
              <a:t>representa o número de horas mensais registradas para cada uma das atividades desenvolvidas no setor de tutoria durante o mês de junho/2011 a </a:t>
            </a:r>
            <a:r>
              <a:rPr lang="pt-BR" dirty="0" smtClean="0"/>
              <a:t>setembro/2012.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37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Na análise dos resultados pode-se atribuir a oscilação dos dados à:</a:t>
            </a:r>
          </a:p>
          <a:p>
            <a:pPr algn="just"/>
            <a:endParaRPr lang="pt-BR" sz="28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Entrada de novos acadêmicos a cada início de semestre.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Maior demanda por correção das avaliações dissertativas.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Entrada de disciplinas específicas e/ou comuns a mais de um curso.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Oscilações aleatórias – amadurecimento do instrumento.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Algumas considerações importantes:</a:t>
            </a:r>
          </a:p>
          <a:p>
            <a:pPr algn="just"/>
            <a:endParaRPr lang="pt-BR" sz="28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As oscilações do volume de atividades foram consideradas significativas através das análise de variância – ANOVA.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Horas de atividades X Horas de tutores e docentes = adequada gestão do setor.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Direcionamento do esforço para gargalos específicos.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9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Análise do rendimento dos tutores e docentes: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914" y="2420888"/>
            <a:ext cx="5405672" cy="2905866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960170" y="5517232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</a:t>
            </a:r>
            <a:r>
              <a:rPr lang="pt-BR" dirty="0"/>
              <a:t>Este </a:t>
            </a:r>
            <a:r>
              <a:rPr lang="pt-BR" dirty="0" smtClean="0"/>
              <a:t>gráfico apresenta </a:t>
            </a:r>
            <a:r>
              <a:rPr lang="pt-BR" dirty="0"/>
              <a:t>os valores médios calculados e respectivo desvio-padrão para todos docentes do setor de tutoria com carga horária de 20 horas semanais.</a:t>
            </a:r>
          </a:p>
        </p:txBody>
      </p:sp>
    </p:spTree>
    <p:extLst>
      <p:ext uri="{BB962C8B-B14F-4D97-AF65-F5344CB8AC3E}">
        <p14:creationId xmlns:p14="http://schemas.microsoft.com/office/powerpoint/2010/main" val="19888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960170" y="581803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* </a:t>
            </a:r>
            <a:r>
              <a:rPr lang="pt-BR" dirty="0"/>
              <a:t>Os gráficos acima apresentam o rendimento médio calculado e respectivo desvio-padrão dos tutores com carga horária semanal de 24 </a:t>
            </a:r>
            <a:r>
              <a:rPr lang="pt-BR" dirty="0" smtClean="0"/>
              <a:t>horas (A), </a:t>
            </a:r>
            <a:r>
              <a:rPr lang="pt-BR" dirty="0"/>
              <a:t>e o rendimento dos tutores com carga horária de 40 horas </a:t>
            </a:r>
            <a:r>
              <a:rPr lang="pt-BR" dirty="0" smtClean="0"/>
              <a:t>(B) semanais.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611084" y="2996952"/>
            <a:ext cx="52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(A)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660232" y="5373216"/>
            <a:ext cx="52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(B)</a:t>
            </a:r>
            <a:endParaRPr lang="pt-BR" dirty="0"/>
          </a:p>
        </p:txBody>
      </p:sp>
      <p:grpSp>
        <p:nvGrpSpPr>
          <p:cNvPr id="13" name="Grupo 12"/>
          <p:cNvGrpSpPr/>
          <p:nvPr/>
        </p:nvGrpSpPr>
        <p:grpSpPr>
          <a:xfrm>
            <a:off x="2525107" y="908720"/>
            <a:ext cx="4086225" cy="4858097"/>
            <a:chOff x="2525107" y="908720"/>
            <a:chExt cx="4086225" cy="4858097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46196" y="908720"/>
              <a:ext cx="4038600" cy="2466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5107" y="3356992"/>
              <a:ext cx="4086225" cy="2409825"/>
            </a:xfrm>
            <a:prstGeom prst="rect">
              <a:avLst/>
            </a:prstGeom>
          </p:spPr>
        </p:pic>
        <p:sp>
          <p:nvSpPr>
            <p:cNvPr id="12" name="Retângulo 11"/>
            <p:cNvSpPr/>
            <p:nvPr/>
          </p:nvSpPr>
          <p:spPr>
            <a:xfrm>
              <a:off x="2557626" y="908720"/>
              <a:ext cx="4038600" cy="48338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5521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Importante saber que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:</a:t>
            </a:r>
            <a:endParaRPr lang="pt-BR" sz="32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Os valores </a:t>
            </a:r>
            <a:r>
              <a:rPr lang="pt-BR" sz="2800" b="1" dirty="0">
                <a:latin typeface="Bradley Hand ITC" panose="03070402050302030203" pitchFamily="66" charset="0"/>
              </a:rPr>
              <a:t>médios passam a ser representativos para tomada de decisão quando observado uma distribuição normal dos </a:t>
            </a:r>
            <a:r>
              <a:rPr lang="pt-BR" sz="2800" b="1" dirty="0" smtClean="0">
                <a:latin typeface="Bradley Hand ITC" panose="03070402050302030203" pitchFamily="66" charset="0"/>
              </a:rPr>
              <a:t>dados.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No </a:t>
            </a:r>
            <a:r>
              <a:rPr lang="pt-BR" sz="2800" b="1" dirty="0" smtClean="0">
                <a:latin typeface="Bradley Hand ITC" panose="03070402050302030203" pitchFamily="66" charset="0"/>
              </a:rPr>
              <a:t>entanto, </a:t>
            </a:r>
            <a:r>
              <a:rPr lang="pt-BR" sz="2800" b="1" dirty="0" smtClean="0">
                <a:latin typeface="Bradley Hand ITC" panose="03070402050302030203" pitchFamily="66" charset="0"/>
              </a:rPr>
              <a:t>os dados não apresentavam essa condição no início do estudo, estando os resultados mascarados </a:t>
            </a:r>
            <a:r>
              <a:rPr lang="pt-BR" sz="2800" b="1" dirty="0" smtClean="0">
                <a:latin typeface="Bradley Hand ITC" panose="03070402050302030203" pitchFamily="66" charset="0"/>
              </a:rPr>
              <a:t>em </a:t>
            </a:r>
            <a:r>
              <a:rPr lang="pt-BR" sz="2800" b="1" dirty="0">
                <a:latin typeface="Bradley Hand ITC" panose="03070402050302030203" pitchFamily="66" charset="0"/>
              </a:rPr>
              <a:t>relação a essa </a:t>
            </a:r>
            <a:r>
              <a:rPr lang="pt-BR" sz="2800" b="1" dirty="0" smtClean="0">
                <a:latin typeface="Bradley Hand ITC" panose="03070402050302030203" pitchFamily="66" charset="0"/>
              </a:rPr>
              <a:t>premissa.</a:t>
            </a:r>
            <a:endParaRPr lang="pt-BR" sz="2800" b="1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861874" y="1476067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Classe</a:t>
            </a:r>
            <a:r>
              <a:rPr lang="pt-BR" sz="3200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Bradley Hand ITC" panose="03070402050302030203" pitchFamily="66" charset="0"/>
                <a:cs typeface="Times New Roman" panose="02020603050405020304" pitchFamily="18" charset="0"/>
              </a:rPr>
              <a:t>- </a:t>
            </a:r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Experiência 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Inovadora.</a:t>
            </a:r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>
                <a:latin typeface="Bradley Hand ITC" panose="03070402050302030203" pitchFamily="66" charset="0"/>
                <a:cs typeface="Times New Roman" panose="02020603050405020304" pitchFamily="18" charset="0"/>
              </a:rPr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Setor Educacional - Educação 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Superior.</a:t>
            </a:r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>
                <a:latin typeface="Bradley Hand ITC" panose="03070402050302030203" pitchFamily="66" charset="0"/>
                <a:cs typeface="Times New Roman" panose="02020603050405020304" pitchFamily="18" charset="0"/>
              </a:rPr>
              <a:t> 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Áreas </a:t>
            </a:r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de Pesquisa em </a:t>
            </a:r>
            <a:r>
              <a:rPr lang="pt-BR" sz="3200" b="1" dirty="0" err="1">
                <a:latin typeface="Bradley Hand ITC" panose="03070402050302030203" pitchFamily="66" charset="0"/>
                <a:cs typeface="Times New Roman" panose="02020603050405020304" pitchFamily="18" charset="0"/>
              </a:rPr>
              <a:t>EaD</a:t>
            </a:r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 – Gerenciamento e 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Organização.</a:t>
            </a:r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 </a:t>
            </a:r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>
                <a:latin typeface="Bradley Hand ITC" panose="03070402050302030203" pitchFamily="66" charset="0"/>
                <a:cs typeface="Times New Roman" panose="02020603050405020304" pitchFamily="18" charset="0"/>
              </a:rPr>
              <a:t>Natureza do Trabalho – Relatório de Estudo 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Concluído.</a:t>
            </a:r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endParaRPr lang="pt-BR" sz="32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INTRODUÇÃO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0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RESULTADOS E DISCUSSÃO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333212"/>
            <a:ext cx="741682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4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Duas Hipóteses:</a:t>
            </a:r>
          </a:p>
          <a:p>
            <a:pPr algn="just"/>
            <a:endParaRPr lang="pt-BR" sz="28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>
                <a:latin typeface="Bradley Hand ITC" panose="03070402050302030203" pitchFamily="66" charset="0"/>
              </a:rPr>
              <a:t>O</a:t>
            </a:r>
            <a:r>
              <a:rPr lang="pt-BR" sz="2800" b="1" dirty="0" smtClean="0">
                <a:latin typeface="Bradley Hand ITC" panose="03070402050302030203" pitchFamily="66" charset="0"/>
              </a:rPr>
              <a:t> </a:t>
            </a:r>
            <a:r>
              <a:rPr lang="pt-BR" sz="2800" b="1" dirty="0">
                <a:latin typeface="Bradley Hand ITC" panose="03070402050302030203" pitchFamily="66" charset="0"/>
              </a:rPr>
              <a:t>instrumento de análise de fluxo pedagógico estava em fase de </a:t>
            </a:r>
            <a:r>
              <a:rPr lang="pt-BR" sz="2800" b="1" dirty="0" smtClean="0">
                <a:latin typeface="Bradley Hand ITC" panose="03070402050302030203" pitchFamily="66" charset="0"/>
              </a:rPr>
              <a:t>aprimoramento – N amostral insuficiente.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>
                <a:latin typeface="Bradley Hand ITC" panose="03070402050302030203" pitchFamily="66" charset="0"/>
              </a:rPr>
              <a:t>D</a:t>
            </a:r>
            <a:r>
              <a:rPr lang="pt-BR" sz="2800" b="1" dirty="0" smtClean="0">
                <a:latin typeface="Bradley Hand ITC" panose="03070402050302030203" pitchFamily="66" charset="0"/>
              </a:rPr>
              <a:t>iferença </a:t>
            </a:r>
            <a:r>
              <a:rPr lang="pt-BR" sz="2800" b="1" dirty="0">
                <a:latin typeface="Bradley Hand ITC" panose="03070402050302030203" pitchFamily="66" charset="0"/>
              </a:rPr>
              <a:t>entre os valores de rendimento médio registrado entre os profissionais do setor, com valores muito altos para o </a:t>
            </a:r>
            <a:r>
              <a:rPr lang="pt-BR" sz="2800" b="1" dirty="0" smtClean="0">
                <a:latin typeface="Bradley Hand ITC" panose="03070402050302030203" pitchFamily="66" charset="0"/>
              </a:rPr>
              <a:t>desvio-padrão.</a:t>
            </a:r>
          </a:p>
        </p:txBody>
      </p:sp>
    </p:spTree>
    <p:extLst>
      <p:ext uri="{BB962C8B-B14F-4D97-AF65-F5344CB8AC3E}">
        <p14:creationId xmlns:p14="http://schemas.microsoft.com/office/powerpoint/2010/main" val="93829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CONSIDERAÇÕES FINAIS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52158" y="1124744"/>
            <a:ext cx="74168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4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Conclusões:</a:t>
            </a:r>
          </a:p>
          <a:p>
            <a:pPr algn="just"/>
            <a:endParaRPr lang="pt-BR" sz="28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O instrumento deve ser aprimorado, mas serve para prever gargalos de um grande volume de atividades no setor.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Indicativos de sobrecarga de trabalho.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Contratação de tutores e/ou docentes.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pt-BR" sz="2800" b="1" dirty="0" smtClean="0">
                <a:latin typeface="Bradley Hand ITC" panose="03070402050302030203" pitchFamily="66" charset="0"/>
              </a:rPr>
              <a:t>Gestão eficiente e eficaz do setor de tutoria </a:t>
            </a:r>
            <a:r>
              <a:rPr lang="pt-BR" sz="2800" b="1" dirty="0" err="1" smtClean="0">
                <a:latin typeface="Bradley Hand ITC" panose="03070402050302030203" pitchFamily="66" charset="0"/>
              </a:rPr>
              <a:t>EaD</a:t>
            </a:r>
            <a:r>
              <a:rPr lang="pt-BR" sz="2800" b="1" dirty="0" smtClean="0">
                <a:latin typeface="Bradley Hand ITC" panose="03070402050302030203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00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AGRADECIMENTOS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tângulo 6"/>
          <p:cNvSpPr/>
          <p:nvPr/>
        </p:nvSpPr>
        <p:spPr>
          <a:xfrm>
            <a:off x="816154" y="1196752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88265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Os autores gostariam de agradecer a todos os integrantes do Grupo de Trabalho (GT) que de alguma forma contribuíram com sugestões para o aprimoramento do instrumento. Dentre estas, gostaríamos de destacar Adriana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Giovanella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Ana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Luisa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Fantini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Schmitt, Frederico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Ferrarezi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Graziele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Beiler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Junkers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Cristiane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Bonatti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José Alfredo Pareja Gomes, Jairo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Gayo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Scheila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Krenkel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, Rodrigo </a:t>
            </a:r>
            <a:r>
              <a:rPr lang="pt-BR" sz="2400" b="1" dirty="0" err="1">
                <a:latin typeface="Bradley Hand ITC" panose="03070402050302030203" pitchFamily="66" charset="0"/>
                <a:ea typeface="Times New Roman" panose="02020603050405020304" pitchFamily="18" charset="0"/>
              </a:rPr>
              <a:t>Sommer</a:t>
            </a:r>
            <a:r>
              <a:rPr lang="pt-BR" sz="2400" b="1" dirty="0">
                <a:latin typeface="Bradley Hand ITC" panose="03070402050302030203" pitchFamily="66" charset="0"/>
                <a:ea typeface="Times New Roman" panose="02020603050405020304" pitchFamily="18" charset="0"/>
              </a:rPr>
              <a:t> e Luciane da Luz.</a:t>
            </a:r>
            <a:endParaRPr lang="pt-BR" sz="2400" b="1" dirty="0">
              <a:effectLst/>
              <a:latin typeface="Bradley Hand ITC" panose="03070402050302030203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0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24804" y="1809398"/>
            <a:ext cx="6074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i="1" dirty="0" smtClean="0"/>
              <a:t>...</a:t>
            </a:r>
            <a:r>
              <a:rPr lang="pt-BR" sz="6000" i="1" dirty="0" smtClean="0"/>
              <a:t>Obrigado</a:t>
            </a:r>
            <a:r>
              <a:rPr lang="pt-BR" sz="6000" i="1" dirty="0" smtClean="0"/>
              <a:t>!!</a:t>
            </a:r>
            <a:endParaRPr lang="pt-BR" sz="6000" i="1" dirty="0" smtClean="0"/>
          </a:p>
          <a:p>
            <a:pPr algn="ctr"/>
            <a:endParaRPr lang="pt-BR" sz="3600" i="1" dirty="0" smtClean="0"/>
          </a:p>
          <a:p>
            <a:pPr algn="ctr"/>
            <a:r>
              <a:rPr lang="pt-BR" sz="3600" i="1" dirty="0" smtClean="0"/>
              <a:t>Contato</a:t>
            </a:r>
            <a:r>
              <a:rPr lang="pt-BR" sz="3600" i="1" dirty="0" smtClean="0"/>
              <a:t>: </a:t>
            </a:r>
            <a:r>
              <a:rPr lang="pt-BR" sz="3600" i="1" dirty="0" smtClean="0"/>
              <a:t>luis.ebert@uniasselvi.com.br</a:t>
            </a:r>
            <a:endParaRPr lang="pt-BR" sz="3600" i="1" dirty="0"/>
          </a:p>
        </p:txBody>
      </p:sp>
      <p:grpSp>
        <p:nvGrpSpPr>
          <p:cNvPr id="3" name="Grupo 2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73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INTRODUÇÃO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861874" y="1190357"/>
            <a:ext cx="74168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EaD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– Crescimento exponencial, com necessidade de ajustes nas questões pedagógicas e de processos.</a:t>
            </a:r>
          </a:p>
          <a:p>
            <a:pPr algn="just"/>
            <a:endParaRPr lang="pt-BR" sz="2800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As IES tiveram que se adaptar à rápida expansão, instigando a adoção de novas estratégias de gestão.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>
                <a:latin typeface="Bradley Hand ITC" panose="03070402050302030203" pitchFamily="66" charset="0"/>
              </a:rPr>
              <a:t>Entender e discutir os paradigmas da </a:t>
            </a:r>
            <a:r>
              <a:rPr lang="pt-BR" sz="2800" b="1" dirty="0" err="1">
                <a:latin typeface="Bradley Hand ITC" panose="03070402050302030203" pitchFamily="66" charset="0"/>
              </a:rPr>
              <a:t>EaD</a:t>
            </a:r>
            <a:r>
              <a:rPr lang="pt-BR" sz="2800" b="1" dirty="0">
                <a:latin typeface="Bradley Hand ITC" panose="03070402050302030203" pitchFamily="66" charset="0"/>
              </a:rPr>
              <a:t> tornam-se fundamentais para a construção de um modelo que atenda as necessidades de acadêmicos e instituições</a:t>
            </a:r>
            <a:r>
              <a:rPr lang="pt-BR" sz="2800" b="1" dirty="0" smtClean="0">
                <a:latin typeface="Bradley Hand ITC" panose="03070402050302030203" pitchFamily="66" charset="0"/>
              </a:rPr>
              <a:t>.</a:t>
            </a:r>
            <a:endParaRPr lang="pt-BR" sz="28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7" name="Retângulo 6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INTRODUÇÃO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2014002" y="6167045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Bradley Hand ITC" panose="03070402050302030203" pitchFamily="66" charset="0"/>
              </a:rPr>
              <a:t>...quantas atribuições!!!</a:t>
            </a:r>
            <a:endParaRPr lang="pt-BR" sz="3600" b="1" dirty="0">
              <a:latin typeface="Bradley Hand ITC" panose="03070402050302030203" pitchFamily="66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228" y="827953"/>
            <a:ext cx="6981016" cy="526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INTRODUÇÃO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1874" y="1477228"/>
            <a:ext cx="74168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Para gerenciarmos todas as atividades de tutores e docentes no setor era necessário propor uma ferramenta de auxílio.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Surge o Instrumento de Análise de Fluxo Pedagógico – N de atividades e respectivo tempo para realização.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Ordenamento no fluxo de processos, visualização de gaps e gargalos, além da sobrecarga de trabalho.</a:t>
            </a:r>
          </a:p>
        </p:txBody>
      </p:sp>
    </p:spTree>
    <p:extLst>
      <p:ext uri="{BB962C8B-B14F-4D97-AF65-F5344CB8AC3E}">
        <p14:creationId xmlns:p14="http://schemas.microsoft.com/office/powerpoint/2010/main" val="328178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INTRODUÇÃO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1874" y="1761778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...</a:t>
            </a:r>
            <a:r>
              <a:rPr lang="pt-BR" sz="40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dos Objetivos do trabalho:</a:t>
            </a:r>
          </a:p>
          <a:p>
            <a:pPr algn="just"/>
            <a:endParaRPr lang="pt-BR" sz="3200" b="1" dirty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Propor um instrumento de análise quantitativa, que permitisse a gestão do setor de tutoria interna, com base em todas as atividades realizadas por tutores e docentes </a:t>
            </a:r>
            <a:r>
              <a:rPr lang="pt-BR" sz="32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EaD</a:t>
            </a:r>
            <a:r>
              <a:rPr lang="pt-BR" sz="32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da IES.</a:t>
            </a:r>
          </a:p>
        </p:txBody>
      </p:sp>
    </p:spTree>
    <p:extLst>
      <p:ext uri="{BB962C8B-B14F-4D97-AF65-F5344CB8AC3E}">
        <p14:creationId xmlns:p14="http://schemas.microsoft.com/office/powerpoint/2010/main" val="21671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E MÉTODOS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1874" y="1477228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Grupo de Trabalho – GT, coordenado pelos Supervisores de Tutoria e </a:t>
            </a:r>
            <a:r>
              <a:rPr lang="pt-BR" sz="28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Pró-Reitoria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de Ensino.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No GT, envolvimento de todos atores do processo de </a:t>
            </a:r>
            <a:r>
              <a:rPr lang="pt-BR" sz="28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EaD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 da instituição.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Levantamento do tempo médio gasto para cada atividade realizada pelo tutor ou docente.</a:t>
            </a:r>
          </a:p>
        </p:txBody>
      </p:sp>
    </p:spTree>
    <p:extLst>
      <p:ext uri="{BB962C8B-B14F-4D97-AF65-F5344CB8AC3E}">
        <p14:creationId xmlns:p14="http://schemas.microsoft.com/office/powerpoint/2010/main" val="38776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768668" cy="418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8" name="Retângulo 7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E MÉTODOS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1115616" y="6021288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* </a:t>
            </a:r>
            <a:r>
              <a:rPr lang="pt-BR" sz="2000" dirty="0" err="1" smtClean="0"/>
              <a:t>Obs</a:t>
            </a:r>
            <a:r>
              <a:rPr lang="pt-BR" sz="2000" dirty="0" smtClean="0"/>
              <a:t>: Houve ainda o monitoramento das atividades pontuais...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63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74380" y="37376"/>
            <a:ext cx="8572380" cy="799336"/>
            <a:chOff x="274380" y="37376"/>
            <a:chExt cx="8572380" cy="799336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5816" y="37376"/>
              <a:ext cx="990600" cy="609600"/>
            </a:xfrm>
            <a:prstGeom prst="rect">
              <a:avLst/>
            </a:prstGeom>
          </p:spPr>
        </p:pic>
        <p:sp>
          <p:nvSpPr>
            <p:cNvPr id="6" name="Retângulo 5"/>
            <p:cNvSpPr/>
            <p:nvPr/>
          </p:nvSpPr>
          <p:spPr>
            <a:xfrm>
              <a:off x="274380" y="313492"/>
              <a:ext cx="85723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 algn="just">
                <a:buFont typeface="Wingdings" panose="05000000000000000000" pitchFamily="2" charset="2"/>
                <a:buChar char="v"/>
              </a:pPr>
              <a:r>
                <a:rPr lang="pt-BR" sz="28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E MÉTODOS</a:t>
              </a:r>
              <a:r>
                <a:rPr lang="pt-B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____________________</a:t>
              </a:r>
              <a:endPara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861874" y="1124744"/>
            <a:ext cx="741682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Registro do “N” de atividades = por ex. quantas provas corrigidas, número de questões e quantos atendimentos telefônicos.</a:t>
            </a: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Esse monitoramento era feito mensalmente – registro por tutor / docente = número de atividades e tempo 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total.</a:t>
            </a: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algn="just"/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Além do “N” de atividades, convencionou-se atribuir pontos = a cada 5 min de atividades, tínhamos 1 ponto. </a:t>
            </a:r>
            <a:r>
              <a:rPr lang="pt-BR" sz="2800" b="1" dirty="0" err="1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Obs</a:t>
            </a:r>
            <a:r>
              <a:rPr lang="pt-BR" sz="2800" b="1" dirty="0" smtClean="0">
                <a:latin typeface="Bradley Hand ITC" panose="03070402050302030203" pitchFamily="66" charset="0"/>
                <a:cs typeface="Times New Roman" panose="02020603050405020304" pitchFamily="18" charset="0"/>
              </a:rPr>
              <a:t>: rendimento do tutor.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b="1" dirty="0" smtClean="0"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1010</Words>
  <Application>Microsoft Office PowerPoint</Application>
  <PresentationFormat>Apresentação na tela (4:3)</PresentationFormat>
  <Paragraphs>115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Adjacência</vt:lpstr>
      <vt:lpstr>INSTRUMENTO DE ANÁLISE DE FLUXO PEDAGÓGICO: uma proposta de gestão para o setor de tutoria EaD.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GrupoUniasselvi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– Fluxo Atividades do Setor de Tutoria Interna</dc:title>
  <dc:creator>98765620968</dc:creator>
  <cp:lastModifiedBy>Luis Augusto Ebert</cp:lastModifiedBy>
  <cp:revision>142</cp:revision>
  <dcterms:created xsi:type="dcterms:W3CDTF">2012-12-13T17:30:32Z</dcterms:created>
  <dcterms:modified xsi:type="dcterms:W3CDTF">2014-10-09T02:46:40Z</dcterms:modified>
</cp:coreProperties>
</file>