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64" r:id="rId6"/>
    <p:sldId id="265" r:id="rId7"/>
    <p:sldId id="266" r:id="rId8"/>
    <p:sldId id="271" r:id="rId9"/>
    <p:sldId id="267" r:id="rId10"/>
    <p:sldId id="272" r:id="rId11"/>
    <p:sldId id="273" r:id="rId12"/>
    <p:sldId id="260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B033-9CD7-42D1-9181-69E6E7072487}" type="datetimeFigureOut">
              <a:rPr lang="pt-BR" smtClean="0"/>
              <a:t>06/10/2014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DFF1-F365-4624-A58E-BE9D38D28F2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B033-9CD7-42D1-9181-69E6E7072487}" type="datetimeFigureOut">
              <a:rPr lang="pt-BR" smtClean="0"/>
              <a:t>06/10/2014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DFF1-F365-4624-A58E-BE9D38D28F2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B033-9CD7-42D1-9181-69E6E7072487}" type="datetimeFigureOut">
              <a:rPr lang="pt-BR" smtClean="0"/>
              <a:t>06/10/2014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DFF1-F365-4624-A58E-BE9D38D28F2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B033-9CD7-42D1-9181-69E6E7072487}" type="datetimeFigureOut">
              <a:rPr lang="pt-BR" smtClean="0"/>
              <a:t>06/10/2014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DFF1-F365-4624-A58E-BE9D38D28F2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B033-9CD7-42D1-9181-69E6E7072487}" type="datetimeFigureOut">
              <a:rPr lang="pt-BR" smtClean="0"/>
              <a:t>06/10/2014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DFF1-F365-4624-A58E-BE9D38D28F2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B033-9CD7-42D1-9181-69E6E7072487}" type="datetimeFigureOut">
              <a:rPr lang="pt-BR" smtClean="0"/>
              <a:t>06/10/2014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DFF1-F365-4624-A58E-BE9D38D28F24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B033-9CD7-42D1-9181-69E6E7072487}" type="datetimeFigureOut">
              <a:rPr lang="pt-BR" smtClean="0"/>
              <a:t>06/10/2014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DFF1-F365-4624-A58E-BE9D38D28F2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B033-9CD7-42D1-9181-69E6E7072487}" type="datetimeFigureOut">
              <a:rPr lang="pt-BR" smtClean="0"/>
              <a:t>06/10/2014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DFF1-F365-4624-A58E-BE9D38D28F2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B033-9CD7-42D1-9181-69E6E7072487}" type="datetimeFigureOut">
              <a:rPr lang="pt-BR" smtClean="0"/>
              <a:t>06/10/2014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DFF1-F365-4624-A58E-BE9D38D28F2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B033-9CD7-42D1-9181-69E6E7072487}" type="datetimeFigureOut">
              <a:rPr lang="pt-BR" smtClean="0"/>
              <a:t>06/10/2014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9F2DFF1-F365-4624-A58E-BE9D38D28F2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B033-9CD7-42D1-9181-69E6E7072487}" type="datetimeFigureOut">
              <a:rPr lang="pt-BR" smtClean="0"/>
              <a:t>06/10/2014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DFF1-F365-4624-A58E-BE9D38D28F2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A75B033-9CD7-42D1-9181-69E6E7072487}" type="datetimeFigureOut">
              <a:rPr lang="pt-BR" smtClean="0"/>
              <a:t>06/10/2014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9F2DFF1-F365-4624-A58E-BE9D38D28F24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2915696"/>
            <a:ext cx="7776864" cy="1204306"/>
          </a:xfrm>
        </p:spPr>
        <p:txBody>
          <a:bodyPr/>
          <a:lstStyle/>
          <a:p>
            <a:pPr algn="just"/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projetos de ensino na educação a distância: uma proposta de aprofundamento do conteúdo programático das disciplinas dos cursos de graduação</a:t>
            </a:r>
            <a:endParaRPr lang="pt-BR" dirty="0"/>
          </a:p>
        </p:txBody>
      </p:sp>
      <p:pic>
        <p:nvPicPr>
          <p:cNvPr id="1026" name="Picture 2" descr="http://www.abed.org.br/hotsite/20-ciaed/images/logotip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48889"/>
            <a:ext cx="4272409" cy="83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Unicesumar - Cursos a Distância de Graduação, Pós-graduação e MBA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61" y="260648"/>
            <a:ext cx="3096344" cy="871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9746" y="4653136"/>
            <a:ext cx="87369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Isabela </a:t>
            </a:r>
            <a:r>
              <a:rPr lang="pt-BR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Quaglia</a:t>
            </a: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Claudia </a:t>
            </a:r>
            <a:r>
              <a:rPr lang="pt-BR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Herrero</a:t>
            </a:r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M. </a:t>
            </a:r>
            <a:r>
              <a:rPr lang="pt-BR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Menegassi</a:t>
            </a:r>
            <a:endParaRPr lang="pt-BR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Emília Melo Vieira</a:t>
            </a:r>
          </a:p>
          <a:p>
            <a:pPr algn="ctr">
              <a:lnSpc>
                <a:spcPct val="150000"/>
              </a:lnSpc>
            </a:pPr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Juliana </a:t>
            </a: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de Cássia Bento </a:t>
            </a:r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36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abed.org.br/hotsite/20-ciaed/images/logotip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48889"/>
            <a:ext cx="4272409" cy="83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Unicesumar - Cursos a Distância de Graduação, Pós-graduação e MBA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61" y="260648"/>
            <a:ext cx="3096344" cy="871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179512" y="1628800"/>
            <a:ext cx="8568952" cy="4464496"/>
          </a:xfrm>
        </p:spPr>
        <p:txBody>
          <a:bodyPr>
            <a:normAutofit fontScale="92500"/>
          </a:bodyPr>
          <a:lstStyle/>
          <a:p>
            <a:pPr algn="just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pt-BR" sz="2400" b="0" dirty="0">
                <a:latin typeface="Arial" panose="020B0604020202020204" pitchFamily="34" charset="0"/>
                <a:cs typeface="Arial" panose="020B0604020202020204" pitchFamily="34" charset="0"/>
              </a:rPr>
              <a:t>Em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2013</a:t>
            </a:r>
            <a:r>
              <a:rPr lang="pt-BR" sz="2400" b="0" dirty="0">
                <a:latin typeface="Arial" panose="020B0604020202020204" pitchFamily="34" charset="0"/>
                <a:cs typeface="Arial" panose="020B0604020202020204" pitchFamily="34" charset="0"/>
              </a:rPr>
              <a:t>, a participação foi de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28.425</a:t>
            </a:r>
            <a:r>
              <a:rPr lang="pt-BR" sz="2400" b="0" dirty="0">
                <a:latin typeface="Arial" panose="020B0604020202020204" pitchFamily="34" charset="0"/>
                <a:cs typeface="Arial" panose="020B0604020202020204" pitchFamily="34" charset="0"/>
              </a:rPr>
              <a:t> alunos em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quatorze (14)</a:t>
            </a:r>
            <a:r>
              <a:rPr lang="pt-BR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projetos </a:t>
            </a:r>
            <a:r>
              <a:rPr lang="pt-BR" sz="2400" b="0" dirty="0">
                <a:latin typeface="Arial" panose="020B0604020202020204" pitchFamily="34" charset="0"/>
                <a:cs typeface="Arial" panose="020B0604020202020204" pitchFamily="34" charset="0"/>
              </a:rPr>
              <a:t>de ensino</a:t>
            </a:r>
            <a:r>
              <a:rPr lang="pt-B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pt-BR" sz="2400" b="0" dirty="0">
                <a:latin typeface="Arial" panose="020B0604020202020204" pitchFamily="34" charset="0"/>
                <a:cs typeface="Arial" panose="020B0604020202020204" pitchFamily="34" charset="0"/>
              </a:rPr>
              <a:t>Importante destacar que a participação nos projetos de ensino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não é obrigatória. </a:t>
            </a:r>
            <a:r>
              <a:rPr lang="pt-BR" sz="2400" b="0" dirty="0">
                <a:latin typeface="Arial" panose="020B0604020202020204" pitchFamily="34" charset="0"/>
                <a:cs typeface="Arial" panose="020B0604020202020204" pitchFamily="34" charset="0"/>
              </a:rPr>
              <a:t>O que se concede aos alunos é 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certificado de participação </a:t>
            </a:r>
            <a:r>
              <a:rPr lang="pt-BR" sz="2400" b="0" dirty="0">
                <a:latin typeface="Arial" panose="020B0604020202020204" pitchFamily="34" charset="0"/>
                <a:cs typeface="Arial" panose="020B0604020202020204" pitchFamily="34" charset="0"/>
              </a:rPr>
              <a:t>que pode ser utilizado como Atividade Acadêmica Complementar (AAC), cujo número de horas mínimo é obrigatório para a integralização do curso</a:t>
            </a:r>
            <a:r>
              <a:rPr lang="pt-B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1094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abed.org.br/hotsite/20-ciaed/images/logotip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48889"/>
            <a:ext cx="4272409" cy="83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Unicesumar - Cursos a Distância de Graduação, Pós-graduação e MBA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61" y="260648"/>
            <a:ext cx="3096344" cy="871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179512" y="1628800"/>
            <a:ext cx="8568952" cy="4464496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pt-BR" sz="2400" b="0" dirty="0">
                <a:latin typeface="Arial" panose="020B0604020202020204" pitchFamily="34" charset="0"/>
                <a:cs typeface="Arial" panose="020B0604020202020204" pitchFamily="34" charset="0"/>
              </a:rPr>
              <a:t>Os dados do caso de estudo apresentados neste artigo permitem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afirmar que o desenvolvimento de ações inovadoras, tais como os projetos de ensino, na modalidade a distância são viáveis e fortalecidos pelos recursos tecnológicos comuns da modalidade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b="0" dirty="0">
                <a:latin typeface="Arial" panose="020B0604020202020204" pitchFamily="34" charset="0"/>
                <a:cs typeface="Arial" panose="020B0604020202020204" pitchFamily="34" charset="0"/>
              </a:rPr>
              <a:t>Essa é uma das maneiras que a equipe pedagógica do NEAD/</a:t>
            </a:r>
            <a:r>
              <a:rPr lang="pt-BR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Unicesumar</a:t>
            </a:r>
            <a:r>
              <a:rPr lang="pt-BR" sz="2400" b="0" dirty="0">
                <a:latin typeface="Arial" panose="020B0604020202020204" pitchFamily="34" charset="0"/>
                <a:cs typeface="Arial" panose="020B0604020202020204" pitchFamily="34" charset="0"/>
              </a:rPr>
              <a:t> encontrou para enriquecer a formação de seus acadêmicos. </a:t>
            </a:r>
          </a:p>
          <a:p>
            <a:pPr algn="just">
              <a:lnSpc>
                <a:spcPct val="170000"/>
              </a:lnSpc>
              <a:buFont typeface="Arial" panose="020B0604020202020204" pitchFamily="34" charset="0"/>
              <a:buChar char="•"/>
            </a:pPr>
            <a:endParaRPr lang="pt-BR" sz="24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58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abed.org.br/hotsite/20-ciaed/images/logotip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48889"/>
            <a:ext cx="4272409" cy="83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Unicesumar - Cursos a Distância de Graduação, Pós-graduação e MBA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61" y="260648"/>
            <a:ext cx="3096344" cy="871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tângulo 1"/>
          <p:cNvSpPr/>
          <p:nvPr/>
        </p:nvSpPr>
        <p:spPr>
          <a:xfrm>
            <a:off x="127433" y="1132374"/>
            <a:ext cx="8788983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ALMEIDA, M.E.B. de. 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Como se trabalha com projetos.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Revista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Tv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Escola. Secretaria de Educação a Distância. Brasília, DF: Ministério da Educação,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Seed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, n° 22, março/abril, 2002. </a:t>
            </a:r>
          </a:p>
          <a:p>
            <a:pPr algn="just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LÉVY, Pierre. 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As árvores de conhecimentos</a:t>
            </a:r>
            <a:r>
              <a:rPr lang="pt-BR" sz="14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Tradução de Mônica M.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Seincmam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. São Paulo: Editora Escuta, 1995.</a:t>
            </a:r>
          </a:p>
          <a:p>
            <a:pPr algn="just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just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LITTO,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Frederic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. Pedagogia sob Medida. 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Revista Galileu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, ano 12, n. 142, Maio – 2003.</a:t>
            </a:r>
          </a:p>
          <a:p>
            <a:pPr algn="just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just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MOURA. DÁCIO. G et al. A gestão flexível como fator de sucesso em projetos educacionais In: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B.téc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. Senac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. A Revista Educacional do Professor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. Rio de Janeiro, RJ, v.35, n°1, jan./abr.2009.</a:t>
            </a:r>
          </a:p>
          <a:p>
            <a:pPr algn="just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just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PRADO. Fernando Leme do. 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Metodologia de projetos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. São Paulo, SP: Saraiva 2011. </a:t>
            </a:r>
          </a:p>
          <a:p>
            <a:pPr algn="just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just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VEIGA,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Ilma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Passos A. Veiga. 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Educação Básica e Educação Superior: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projeto político-pedagógico. Campinas, SP: Papirus, 2004. </a:t>
            </a:r>
          </a:p>
          <a:p>
            <a:pPr algn="just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just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VALENTE. José Armando. Pesquisa, comunicação e aprendizagem com o computador. O papel do computador no processo ensino-aprendizagem. In: 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Integração das tecnologias na educação.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Brasília, DF, Ministério da Educação, 2005, v 1, p. 22, 31. </a:t>
            </a:r>
          </a:p>
          <a:p>
            <a:pPr algn="just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just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VASCONCELLOS. Celso dos S. 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Planejamento: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projeto de ensino-aprendizagem e projeto político-pedagógico. São Paulo, SP: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Libertad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Editora, 2005. </a:t>
            </a:r>
          </a:p>
          <a:p>
            <a:pPr algn="just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YIN, Robert K. 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Estudo de Caso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: planejamento e métodos. 4ª ed. Porto Alegre: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Bookman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, 2010</a:t>
            </a:r>
            <a:r>
              <a:rPr lang="pt-B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56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abed.org.br/hotsite/20-ciaed/images/logotip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48889"/>
            <a:ext cx="4272409" cy="83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Unicesumar - Cursos a Distância de Graduação, Pós-graduação e MBA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61" y="260648"/>
            <a:ext cx="3096344" cy="871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358187" y="1700808"/>
            <a:ext cx="8496944" cy="3579849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b="0" dirty="0">
                <a:latin typeface="Arial" panose="020B0604020202020204" pitchFamily="34" charset="0"/>
                <a:cs typeface="Arial" panose="020B0604020202020204" pitchFamily="34" charset="0"/>
              </a:rPr>
              <a:t>A Educação a Distância (</a:t>
            </a:r>
            <a:r>
              <a:rPr lang="pt-BR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EaD</a:t>
            </a:r>
            <a:r>
              <a:rPr lang="pt-BR" sz="2400" b="0" dirty="0">
                <a:latin typeface="Arial" panose="020B0604020202020204" pitchFamily="34" charset="0"/>
                <a:cs typeface="Arial" panose="020B0604020202020204" pitchFamily="34" charset="0"/>
              </a:rPr>
              <a:t>) tem possibilitado aos profissionais formados por essa modalidade de ensino novas competências no desenvolvimento da relação entre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teoria e prática </a:t>
            </a:r>
            <a:r>
              <a:rPr lang="pt-BR" sz="2400" b="0" dirty="0">
                <a:latin typeface="Arial" panose="020B0604020202020204" pitchFamily="34" charset="0"/>
                <a:cs typeface="Arial" panose="020B0604020202020204" pitchFamily="34" charset="0"/>
              </a:rPr>
              <a:t>aliada à utilização de novas tecnologias</a:t>
            </a:r>
            <a:r>
              <a:rPr lang="pt-B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50000"/>
              </a:lnSpc>
            </a:pPr>
            <a:endParaRPr lang="pt-BR" sz="24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b="0" dirty="0">
                <a:latin typeface="Arial" panose="020B0604020202020204" pitchFamily="34" charset="0"/>
                <a:cs typeface="Arial" panose="020B0604020202020204" pitchFamily="34" charset="0"/>
              </a:rPr>
              <a:t>Neste cenário de Educação a Distância está situada a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proposta de projetos de ensino. 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439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abed.org.br/hotsite/20-ciaed/images/logotip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48889"/>
            <a:ext cx="4272409" cy="83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Unicesumar - Cursos a Distância de Graduação, Pós-graduação e MBA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61" y="260648"/>
            <a:ext cx="3096344" cy="871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388561" y="1628800"/>
            <a:ext cx="8359903" cy="4824536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pt-BR" sz="2400" b="0" dirty="0">
                <a:latin typeface="Arial" panose="020B0604020202020204" pitchFamily="34" charset="0"/>
                <a:cs typeface="Arial" panose="020B0604020202020204" pitchFamily="34" charset="0"/>
              </a:rPr>
              <a:t>Segundo Almeida (2002, p.58) um “projeto rompe com as fronteiras disciplinares, tornando-as permeáveis na ação de articular diferentes áreas do </a:t>
            </a:r>
            <a:r>
              <a:rPr lang="pt-B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conhecimento”.</a:t>
            </a:r>
          </a:p>
          <a:p>
            <a:pPr algn="just">
              <a:lnSpc>
                <a:spcPct val="170000"/>
              </a:lnSpc>
              <a:buFont typeface="Arial" panose="020B0604020202020204" pitchFamily="34" charset="0"/>
              <a:buChar char="•"/>
            </a:pPr>
            <a:endParaRPr lang="pt-BR" sz="24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oncepção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de projeto de ensino </a:t>
            </a:r>
            <a:r>
              <a:rPr lang="pt-BR" sz="2600" b="0" dirty="0">
                <a:latin typeface="Arial" panose="020B0604020202020204" pitchFamily="34" charset="0"/>
                <a:cs typeface="Arial" panose="020B0604020202020204" pitchFamily="34" charset="0"/>
              </a:rPr>
              <a:t>dos cursos de Graduação do Núcleo de Educação a distância (</a:t>
            </a:r>
            <a:r>
              <a:rPr lang="pt-BR" sz="2600" b="0" dirty="0" err="1">
                <a:latin typeface="Arial" panose="020B0604020202020204" pitchFamily="34" charset="0"/>
                <a:cs typeface="Arial" panose="020B0604020202020204" pitchFamily="34" charset="0"/>
              </a:rPr>
              <a:t>NEaD</a:t>
            </a:r>
            <a:r>
              <a:rPr lang="pt-BR" sz="2600" b="0" dirty="0">
                <a:latin typeface="Arial" panose="020B0604020202020204" pitchFamily="34" charset="0"/>
                <a:cs typeface="Arial" panose="020B0604020202020204" pitchFamily="34" charset="0"/>
              </a:rPr>
              <a:t>) da </a:t>
            </a:r>
            <a:r>
              <a:rPr lang="pt-BR" sz="2600" b="0" dirty="0" err="1">
                <a:latin typeface="Arial" panose="020B0604020202020204" pitchFamily="34" charset="0"/>
                <a:cs typeface="Arial" panose="020B0604020202020204" pitchFamily="34" charset="0"/>
              </a:rPr>
              <a:t>Unicesumar</a:t>
            </a:r>
            <a:r>
              <a:rPr lang="pt-BR" sz="2600" b="0" dirty="0">
                <a:latin typeface="Arial" panose="020B0604020202020204" pitchFamily="34" charset="0"/>
                <a:cs typeface="Arial" panose="020B0604020202020204" pitchFamily="34" charset="0"/>
              </a:rPr>
              <a:t> – Centro Universitário </a:t>
            </a:r>
            <a:r>
              <a:rPr lang="pt-BR" sz="2600" b="0" dirty="0" err="1">
                <a:latin typeface="Arial" panose="020B0604020202020204" pitchFamily="34" charset="0"/>
                <a:cs typeface="Arial" panose="020B0604020202020204" pitchFamily="34" charset="0"/>
              </a:rPr>
              <a:t>Cesumar</a:t>
            </a:r>
            <a:r>
              <a:rPr lang="pt-BR" sz="2600" b="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2600" u="sng" dirty="0">
                <a:latin typeface="Arial" panose="020B0604020202020204" pitchFamily="34" charset="0"/>
                <a:cs typeface="Arial" panose="020B0604020202020204" pitchFamily="34" charset="0"/>
              </a:rPr>
              <a:t>a de serem instrumentos complementares do conteúdo programático das disciplinas curriculares dos cursos de graduação, além de contribuírem para aquisição de habilidades e competências próprias à formação do futuro profissional. </a:t>
            </a:r>
          </a:p>
        </p:txBody>
      </p:sp>
    </p:spTree>
    <p:extLst>
      <p:ext uri="{BB962C8B-B14F-4D97-AF65-F5344CB8AC3E}">
        <p14:creationId xmlns:p14="http://schemas.microsoft.com/office/powerpoint/2010/main" val="357209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abed.org.br/hotsite/20-ciaed/images/logotip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48889"/>
            <a:ext cx="4272409" cy="83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Unicesumar - Cursos a Distância de Graduação, Pós-graduação e MBA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61" y="260648"/>
            <a:ext cx="3096344" cy="871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251520" y="1628800"/>
            <a:ext cx="8568952" cy="4464496"/>
          </a:xfrm>
        </p:spPr>
        <p:txBody>
          <a:bodyPr>
            <a:normAutofit/>
          </a:bodyPr>
          <a:lstStyle/>
          <a:p>
            <a:pPr algn="just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pt-BR" sz="2400" b="0" dirty="0">
                <a:latin typeface="Arial" panose="020B0604020202020204" pitchFamily="34" charset="0"/>
                <a:cs typeface="Arial" panose="020B0604020202020204" pitchFamily="34" charset="0"/>
              </a:rPr>
              <a:t>A apresentação da estrutura dos projetos de ensino desenvolvidos no NEAD da </a:t>
            </a:r>
            <a:r>
              <a:rPr lang="pt-BR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Unicesumar</a:t>
            </a:r>
            <a:r>
              <a:rPr lang="pt-BR" sz="2400" b="0" dirty="0">
                <a:latin typeface="Arial" panose="020B0604020202020204" pitchFamily="34" charset="0"/>
                <a:cs typeface="Arial" panose="020B0604020202020204" pitchFamily="34" charset="0"/>
              </a:rPr>
              <a:t> nos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anos de 2012 e 2013 como complementação do conteúdo programático das disciplinas curriculares dos cursos de graduação </a:t>
            </a:r>
            <a:r>
              <a:rPr lang="pt-BR" sz="2400" b="0" dirty="0">
                <a:latin typeface="Arial" panose="020B0604020202020204" pitchFamily="34" charset="0"/>
                <a:cs typeface="Arial" panose="020B0604020202020204" pitchFamily="34" charset="0"/>
              </a:rPr>
              <a:t>da instituição é o objetivo deste </a:t>
            </a:r>
            <a:r>
              <a:rPr lang="pt-B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estudo.</a:t>
            </a:r>
          </a:p>
        </p:txBody>
      </p:sp>
    </p:spTree>
    <p:extLst>
      <p:ext uri="{BB962C8B-B14F-4D97-AF65-F5344CB8AC3E}">
        <p14:creationId xmlns:p14="http://schemas.microsoft.com/office/powerpoint/2010/main" val="338612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abed.org.br/hotsite/20-ciaed/images/logotip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48889"/>
            <a:ext cx="4272409" cy="83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Unicesumar - Cursos a Distância de Graduação, Pós-graduação e MBA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61" y="260648"/>
            <a:ext cx="3096344" cy="871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179511" y="1628800"/>
            <a:ext cx="8568953" cy="4896544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b="0" dirty="0">
                <a:latin typeface="Arial" panose="020B0604020202020204" pitchFamily="34" charset="0"/>
                <a:cs typeface="Arial" panose="020B0604020202020204" pitchFamily="34" charset="0"/>
              </a:rPr>
              <a:t>Moura </a:t>
            </a:r>
            <a:r>
              <a:rPr lang="pt-BR" sz="2400" b="0" i="1" dirty="0">
                <a:latin typeface="Arial" panose="020B0604020202020204" pitchFamily="34" charset="0"/>
                <a:cs typeface="Arial" panose="020B0604020202020204" pitchFamily="34" charset="0"/>
              </a:rPr>
              <a:t>et al </a:t>
            </a:r>
            <a:r>
              <a:rPr lang="pt-BR" sz="2400" b="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2009, p.54) </a:t>
            </a:r>
            <a:r>
              <a:rPr lang="pt-BR" sz="2400" b="0" dirty="0">
                <a:latin typeface="Arial" panose="020B0604020202020204" pitchFamily="34" charset="0"/>
                <a:cs typeface="Arial" panose="020B0604020202020204" pitchFamily="34" charset="0"/>
              </a:rPr>
              <a:t>especifica que projetos de ensino são </a:t>
            </a:r>
            <a:r>
              <a:rPr lang="pt-B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“direcionados </a:t>
            </a:r>
            <a:r>
              <a:rPr lang="pt-BR" sz="2400" b="0" dirty="0">
                <a:latin typeface="Arial" panose="020B0604020202020204" pitchFamily="34" charset="0"/>
                <a:cs typeface="Arial" panose="020B0604020202020204" pitchFamily="34" charset="0"/>
              </a:rPr>
              <a:t>para a melhoria do processo de ensino e aprendizagem e dos elementos de conteúdos relativos a uma área de conhecimento</a:t>
            </a:r>
            <a:r>
              <a:rPr lang="pt-B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”. </a:t>
            </a:r>
            <a:r>
              <a:rPr lang="pt-BR" sz="2400" b="0" dirty="0">
                <a:latin typeface="Arial" panose="020B0604020202020204" pitchFamily="34" charset="0"/>
                <a:cs typeface="Arial" panose="020B0604020202020204" pitchFamily="34" charset="0"/>
              </a:rPr>
              <a:t>Prado (</a:t>
            </a:r>
            <a:r>
              <a:rPr lang="pt-B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2011, p.3), </a:t>
            </a:r>
            <a:r>
              <a:rPr lang="pt-BR" sz="2400" b="0" dirty="0">
                <a:latin typeface="Arial" panose="020B0604020202020204" pitchFamily="34" charset="0"/>
                <a:cs typeface="Arial" panose="020B0604020202020204" pitchFamily="34" charset="0"/>
              </a:rPr>
              <a:t>por sua vez, caracteriza projetos como </a:t>
            </a:r>
          </a:p>
          <a:p>
            <a:pPr marL="0" indent="0" algn="just">
              <a:lnSpc>
                <a:spcPct val="150000"/>
              </a:lnSpc>
            </a:pPr>
            <a:endParaRPr lang="pt-BR" sz="24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30338" indent="0" algn="just">
              <a:lnSpc>
                <a:spcPct val="150000"/>
              </a:lnSpc>
            </a:pPr>
            <a:r>
              <a:rPr lang="pt-B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uma </a:t>
            </a:r>
            <a:r>
              <a:rPr lang="pt-BR" sz="2400" b="0" dirty="0">
                <a:latin typeface="Arial" panose="020B0604020202020204" pitchFamily="34" charset="0"/>
                <a:cs typeface="Arial" panose="020B0604020202020204" pitchFamily="34" charset="0"/>
              </a:rPr>
              <a:t>nova forma de adquirir competências, habilidades e atitudes (...), visa preparar cidadãos para seu autodesenvolvimento, preparando-os para o convívio social e facilitando-lhes a aquisição de competências para desempenhar funções no sistema produtivo, não deixando de ser plenamente viável e eficiente em todos os níveis e modalidades </a:t>
            </a:r>
            <a:r>
              <a:rPr lang="pt-B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educativas.</a:t>
            </a:r>
            <a:endParaRPr lang="pt-BR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70000"/>
              </a:lnSpc>
              <a:buFont typeface="Arial" panose="020B0604020202020204" pitchFamily="34" charset="0"/>
              <a:buChar char="•"/>
            </a:pPr>
            <a:endParaRPr lang="pt-BR" sz="24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33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abed.org.br/hotsite/20-ciaed/images/logotip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48889"/>
            <a:ext cx="4272409" cy="83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Unicesumar - Cursos a Distância de Graduação, Pós-graduação e MBA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61" y="260648"/>
            <a:ext cx="3096344" cy="871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179512" y="1628800"/>
            <a:ext cx="8568952" cy="4464496"/>
          </a:xfrm>
        </p:spPr>
        <p:txBody>
          <a:bodyPr>
            <a:normAutofit/>
          </a:bodyPr>
          <a:lstStyle/>
          <a:p>
            <a:pPr algn="just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pt-BR" sz="2400" b="0" dirty="0">
                <a:latin typeface="Arial" panose="020B0604020202020204" pitchFamily="34" charset="0"/>
                <a:cs typeface="Arial" panose="020B0604020202020204" pitchFamily="34" charset="0"/>
              </a:rPr>
              <a:t>Os projetos de ensino do </a:t>
            </a:r>
            <a:r>
              <a:rPr lang="pt-BR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NEaD</a:t>
            </a:r>
            <a:r>
              <a:rPr lang="pt-BR" sz="2400" b="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pt-BR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Unicesumar</a:t>
            </a:r>
            <a:r>
              <a:rPr lang="pt-BR" sz="2400" b="0" dirty="0">
                <a:latin typeface="Arial" panose="020B0604020202020204" pitchFamily="34" charset="0"/>
                <a:cs typeface="Arial" panose="020B0604020202020204" pitchFamily="34" charset="0"/>
              </a:rPr>
              <a:t>, objetos deste estudo, são oportunizados aos alunos por meio do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Ambiente Virtual de Aprendizagem (AVA)</a:t>
            </a:r>
            <a:r>
              <a:rPr lang="pt-BR" sz="2400" b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pt-BR" sz="24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98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abed.org.br/hotsite/20-ciaed/images/logotip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48889"/>
            <a:ext cx="4272409" cy="83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Unicesumar - Cursos a Distância de Graduação, Pós-graduação e MBA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61" y="260648"/>
            <a:ext cx="3096344" cy="871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179512" y="1628800"/>
            <a:ext cx="8568952" cy="4464496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pt-BR" sz="2400" b="0" dirty="0">
                <a:latin typeface="Arial" panose="020B0604020202020204" pitchFamily="34" charset="0"/>
                <a:cs typeface="Arial" panose="020B0604020202020204" pitchFamily="34" charset="0"/>
              </a:rPr>
              <a:t>Em geral o projeto de ensino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tem duração de 10 semanas que corresponde a um módulo de estudo </a:t>
            </a:r>
            <a:r>
              <a:rPr lang="pt-BR" sz="2400" b="0" dirty="0">
                <a:latin typeface="Arial" panose="020B0604020202020204" pitchFamily="34" charset="0"/>
                <a:cs typeface="Arial" panose="020B0604020202020204" pitchFamily="34" charset="0"/>
              </a:rPr>
              <a:t>que contém duas disciplinas curriculares. Destaca-se que </a:t>
            </a:r>
            <a:r>
              <a:rPr lang="pt-BR" sz="2400" u="sng" dirty="0">
                <a:latin typeface="Arial" panose="020B0604020202020204" pitchFamily="34" charset="0"/>
                <a:cs typeface="Arial" panose="020B0604020202020204" pitchFamily="34" charset="0"/>
              </a:rPr>
              <a:t>o projeto ocorre concomitante às disciplinas curriculares.</a:t>
            </a:r>
          </a:p>
          <a:p>
            <a:pPr algn="just">
              <a:lnSpc>
                <a:spcPct val="170000"/>
              </a:lnSpc>
              <a:buFont typeface="Arial" panose="020B0604020202020204" pitchFamily="34" charset="0"/>
              <a:buChar char="•"/>
            </a:pPr>
            <a:endParaRPr lang="pt-BR" sz="18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96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abed.org.br/hotsite/20-ciaed/images/logotip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48889"/>
            <a:ext cx="4272409" cy="83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Unicesumar - Cursos a Distância de Graduação, Pós-graduação e MBA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61" y="260648"/>
            <a:ext cx="3096344" cy="871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179512" y="1628800"/>
            <a:ext cx="8568952" cy="4464496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b="0" dirty="0">
                <a:latin typeface="Arial" panose="020B0604020202020204" pitchFamily="34" charset="0"/>
                <a:cs typeface="Arial" panose="020B0604020202020204" pitchFamily="34" charset="0"/>
              </a:rPr>
              <a:t>As atividades são planejadas e estruturadas pelo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Núcleo Docente Estruturante (NDE)</a:t>
            </a:r>
            <a:r>
              <a:rPr lang="pt-BR" sz="2400" b="0" dirty="0">
                <a:latin typeface="Arial" panose="020B0604020202020204" pitchFamily="34" charset="0"/>
                <a:cs typeface="Arial" panose="020B0604020202020204" pitchFamily="34" charset="0"/>
              </a:rPr>
              <a:t> e pelos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Colegiados de Cursos</a:t>
            </a:r>
            <a:r>
              <a:rPr lang="pt-BR" sz="2400" b="0" dirty="0">
                <a:latin typeface="Arial" panose="020B0604020202020204" pitchFamily="34" charset="0"/>
                <a:cs typeface="Arial" panose="020B0604020202020204" pitchFamily="34" charset="0"/>
              </a:rPr>
              <a:t>, contendo temas pertinentes às matrizes curriculares dos cursos, conforme previsto nos Projetos Pedagógicos de Cursos (PPC) da Instituição.</a:t>
            </a:r>
          </a:p>
          <a:p>
            <a:pPr algn="just">
              <a:lnSpc>
                <a:spcPct val="170000"/>
              </a:lnSpc>
              <a:buFont typeface="Arial" panose="020B0604020202020204" pitchFamily="34" charset="0"/>
              <a:buChar char="•"/>
            </a:pPr>
            <a:endParaRPr lang="pt-BR" sz="18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48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abed.org.br/hotsite/20-ciaed/images/logotip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48889"/>
            <a:ext cx="4272409" cy="83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Unicesumar - Cursos a Distância de Graduação, Pós-graduação e MBA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61" y="260648"/>
            <a:ext cx="3096344" cy="871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179512" y="1628800"/>
            <a:ext cx="8568952" cy="4464496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pt-BR" sz="2400" b="0" dirty="0">
                <a:latin typeface="Arial" panose="020B0604020202020204" pitchFamily="34" charset="0"/>
                <a:cs typeface="Arial" panose="020B0604020202020204" pitchFamily="34" charset="0"/>
              </a:rPr>
              <a:t>No ano de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2012 </a:t>
            </a:r>
            <a:r>
              <a:rPr lang="pt-BR" sz="2400" b="0" dirty="0">
                <a:latin typeface="Arial" panose="020B0604020202020204" pitchFamily="34" charset="0"/>
                <a:cs typeface="Arial" panose="020B0604020202020204" pitchFamily="34" charset="0"/>
              </a:rPr>
              <a:t>– primeiro ano de implantação dos projetos – participaram dos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oito (8) projetos de ensino</a:t>
            </a:r>
            <a:r>
              <a:rPr lang="pt-BR" sz="2400" b="0" dirty="0">
                <a:latin typeface="Arial" panose="020B0604020202020204" pitchFamily="34" charset="0"/>
                <a:cs typeface="Arial" panose="020B0604020202020204" pitchFamily="34" charset="0"/>
              </a:rPr>
              <a:t> implantados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31.437 </a:t>
            </a:r>
            <a:r>
              <a:rPr lang="pt-BR" sz="2400" b="0" dirty="0">
                <a:latin typeface="Arial" panose="020B0604020202020204" pitchFamily="34" charset="0"/>
                <a:cs typeface="Arial" panose="020B0604020202020204" pitchFamily="34" charset="0"/>
              </a:rPr>
              <a:t>alunos. Não foi considerada nesse número a participação do mesmo aluno em diferentes projetos. Dos oito (8) projetos,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dois (2) foram ofertados para todos os cursos de graduação</a:t>
            </a:r>
            <a:r>
              <a:rPr lang="pt-BR" sz="2400" b="0" dirty="0">
                <a:latin typeface="Arial" panose="020B0604020202020204" pitchFamily="34" charset="0"/>
                <a:cs typeface="Arial" panose="020B0604020202020204" pitchFamily="34" charset="0"/>
              </a:rPr>
              <a:t>, são eles: </a:t>
            </a:r>
            <a:r>
              <a:rPr lang="pt-BR" sz="2400" u="sng" dirty="0">
                <a:latin typeface="Arial" panose="020B0604020202020204" pitchFamily="34" charset="0"/>
                <a:cs typeface="Arial" panose="020B0604020202020204" pitchFamily="34" charset="0"/>
              </a:rPr>
              <a:t>Projeto de Pesquisa e Leitura (In)formativa</a:t>
            </a:r>
            <a:r>
              <a:rPr lang="pt-BR" sz="2400" b="0" dirty="0">
                <a:latin typeface="Arial" panose="020B0604020202020204" pitchFamily="34" charset="0"/>
                <a:cs typeface="Arial" panose="020B0604020202020204" pitchFamily="34" charset="0"/>
              </a:rPr>
              <a:t>, nos quais participaram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5.099</a:t>
            </a:r>
            <a:r>
              <a:rPr lang="pt-BR" sz="2400" b="0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18.590</a:t>
            </a:r>
            <a:r>
              <a:rPr lang="pt-BR" sz="2400" b="0" dirty="0">
                <a:latin typeface="Arial" panose="020B0604020202020204" pitchFamily="34" charset="0"/>
                <a:cs typeface="Arial" panose="020B0604020202020204" pitchFamily="34" charset="0"/>
              </a:rPr>
              <a:t> alunos, respectivamente. </a:t>
            </a:r>
          </a:p>
          <a:p>
            <a:pPr algn="just">
              <a:lnSpc>
                <a:spcPct val="170000"/>
              </a:lnSpc>
              <a:buFont typeface="Arial" panose="020B0604020202020204" pitchFamily="34" charset="0"/>
              <a:buChar char="•"/>
            </a:pPr>
            <a:endParaRPr lang="pt-BR" sz="24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06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Ângulos">
  <a:themeElements>
    <a:clrScheme name="Â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Â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Â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83</TotalTime>
  <Words>577</Words>
  <Application>Microsoft Office PowerPoint</Application>
  <PresentationFormat>Apresentação na tela (4:3)</PresentationFormat>
  <Paragraphs>41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Ângulos</vt:lpstr>
      <vt:lpstr> projetos de ensino na educação a distância: uma proposta de aprofundamento do conteúdo programático das disciplinas dos cursos de graduação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PROCESSO DE AMBIENTAÇÃO E FORMAÇÃO PARA TUTORES PRESENCIAIS: CONSIDERAÇÕES A PARTIR DE UM PROJETO</dc:title>
  <dc:creator>ISABELA</dc:creator>
  <cp:lastModifiedBy>ISABELA</cp:lastModifiedBy>
  <cp:revision>10</cp:revision>
  <dcterms:created xsi:type="dcterms:W3CDTF">2014-10-07T01:51:35Z</dcterms:created>
  <dcterms:modified xsi:type="dcterms:W3CDTF">2014-10-07T03:15:28Z</dcterms:modified>
</cp:coreProperties>
</file>