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83" r:id="rId6"/>
    <p:sldId id="280" r:id="rId7"/>
    <p:sldId id="284" r:id="rId8"/>
    <p:sldId id="286" r:id="rId9"/>
    <p:sldId id="296" r:id="rId10"/>
    <p:sldId id="297" r:id="rId11"/>
    <p:sldId id="289" r:id="rId12"/>
    <p:sldId id="290" r:id="rId13"/>
    <p:sldId id="292" r:id="rId14"/>
    <p:sldId id="295" r:id="rId15"/>
    <p:sldId id="294" r:id="rId16"/>
    <p:sldId id="269" r:id="rId17"/>
    <p:sldId id="271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8" autoAdjust="0"/>
    <p:restoredTop sz="94660"/>
  </p:normalViewPr>
  <p:slideViewPr>
    <p:cSldViewPr>
      <p:cViewPr varScale="1">
        <p:scale>
          <a:sx n="70" d="100"/>
          <a:sy n="70" d="100"/>
        </p:scale>
        <p:origin x="3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0A238-B9EA-42B3-9458-78CA2BCFBA8D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C7EC5-522D-4350-AF97-DADB749862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12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224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141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018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081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494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13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25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21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033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618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5848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408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538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571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C7EC5-522D-4350-AF97-DADB749862FB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903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5947-2B1B-4895-BC3A-E85058922A21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55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B35D-7F52-4C3D-8E06-F99B9A9CF025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94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C8BB-F5DF-4DEC-A3DC-39397458D2BA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44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9737-710A-4BA4-A624-3537560BA5AD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55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6A23-5A75-4A25-8CCB-F04FC8099E26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54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0E99-EE35-45D7-B36A-5D6080B28802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97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2AF4-1011-4ECF-843B-11910A50D427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745D-AB6F-435B-AFD9-5BFB488BBC0A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97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EC36-AED8-4160-8FE3-6A76747934A7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634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D09E4CD-55DC-45EA-BE09-94727C60EC47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85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B32C-B980-46B9-895B-E4F1FFC74FD0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51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ED2E921-0C52-42FF-B512-42D0EE80C00A}" type="datetime1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3195DE-68E4-4D32-A621-71D7671D7735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05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ariny.raposo@unifemm.edu.br" TargetMode="External"/><Relationship Id="rId4" Type="http://schemas.openxmlformats.org/officeDocument/2006/relationships/hyperlink" Target="mailto:Myrtes@unifemm.edu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043608" y="2002014"/>
            <a:ext cx="70567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Implantação de disciplinas Semipresenciais no ensino superior :                     aspectos relevantes</a:t>
            </a:r>
          </a:p>
          <a:p>
            <a:pPr algn="just"/>
            <a:endParaRPr lang="pt-BR" sz="3200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200" dirty="0"/>
          </a:p>
        </p:txBody>
      </p:sp>
      <p:sp>
        <p:nvSpPr>
          <p:cNvPr id="3" name="Retângulo 2"/>
          <p:cNvSpPr/>
          <p:nvPr/>
        </p:nvSpPr>
        <p:spPr>
          <a:xfrm>
            <a:off x="4527681" y="5401740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Esp.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Myrtes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Buenos Aires</a:t>
            </a: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Kariny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Cristina de Souza Raposo</a:t>
            </a:r>
          </a:p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68668" y="6406630"/>
            <a:ext cx="6323937" cy="445684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62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10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6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67544" y="1340769"/>
            <a:ext cx="8220197" cy="6514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Definir conteúdos /disciplinas </a:t>
            </a:r>
          </a:p>
          <a:p>
            <a:pPr algn="ctr"/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"/>
              <a:buChar char="à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Definir  c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ritérios para seleção de conteúdos / disciplinas</a:t>
            </a: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Exemplo: </a:t>
            </a:r>
          </a:p>
          <a:p>
            <a:pPr>
              <a:buFont typeface="Arial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conteúdos /disciplinas de cursos reconhecidos;</a:t>
            </a: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conteúdos/disciplinas equivalentes em carga horária e ementa em diversos cursos da IES;</a:t>
            </a: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conteúdos/disciplinas com carga horária prática inferior a 20% </a:t>
            </a:r>
          </a:p>
          <a:p>
            <a:pPr algn="ctr">
              <a:buFont typeface="Arial" charset="0"/>
              <a:buChar char="•"/>
            </a:pP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411760" y="6456327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11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53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39552" y="1877393"/>
            <a:ext cx="814818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Definir a forma de tutoria</a:t>
            </a:r>
          </a:p>
          <a:p>
            <a:pPr algn="ctr"/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Qual o perfil do tutor desejado ?</a:t>
            </a:r>
          </a:p>
          <a:p>
            <a:pPr>
              <a:buFontTx/>
              <a:buChar char="-"/>
            </a:pP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Qual o resultado esperado no processo de ensino aprendizagem na modalidade semipresencial ?</a:t>
            </a:r>
          </a:p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411760" y="6456327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12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53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39552" y="1877393"/>
            <a:ext cx="814818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5- Escolher o ambiente virtual de aprendizagem</a:t>
            </a:r>
          </a:p>
          <a:p>
            <a:pPr algn="ctr"/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Verificar:</a:t>
            </a:r>
          </a:p>
          <a:p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1-Flexibilidade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2- Interface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3- Acesso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4- Custo</a:t>
            </a: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411760" y="6456327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13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53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39552" y="1877393"/>
            <a:ext cx="81481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411760" y="6456327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14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196752"/>
            <a:ext cx="9144000" cy="508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253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124744"/>
            <a:ext cx="8676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Investimentos necessários 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74869" y="2057527"/>
            <a:ext cx="77257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►Infraestrutura física e tecnológica </a:t>
            </a:r>
          </a:p>
          <a:p>
            <a:pPr algn="just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► Pessoal</a:t>
            </a:r>
          </a:p>
          <a:p>
            <a:pPr algn="just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► Tecnologia da Informação e Comunicação –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TIC´s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► Capacitação de professores, tutores,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conteudista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 de pessoal de apoio administrativo, dentre outros</a:t>
            </a:r>
          </a:p>
          <a:p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339752" y="6418339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15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988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5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548680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b="1" dirty="0" smtClean="0"/>
              <a:t>Referências</a:t>
            </a:r>
          </a:p>
          <a:p>
            <a:pPr algn="just"/>
            <a:endParaRPr lang="pt-BR" sz="1400" dirty="0"/>
          </a:p>
          <a:p>
            <a:pPr algn="just"/>
            <a:r>
              <a:rPr lang="pt-BR" sz="1400" dirty="0"/>
              <a:t>BRASIL.. Ministro de Estado da Educação. </a:t>
            </a:r>
            <a:r>
              <a:rPr lang="pt-BR" sz="1400" b="1" dirty="0"/>
              <a:t>Portaria n. 4.059, de 10 de dezembro de</a:t>
            </a:r>
            <a:r>
              <a:rPr lang="pt-BR" sz="1400" dirty="0"/>
              <a:t> </a:t>
            </a:r>
            <a:r>
              <a:rPr lang="pt-BR" sz="1400" b="1" dirty="0"/>
              <a:t>2004</a:t>
            </a:r>
            <a:r>
              <a:rPr lang="pt-BR" sz="1400" dirty="0"/>
              <a:t>. DOU de 13/12/2004, Seção 1, p. 34.Disponível em: http://goo.gl/gsbCam &gt;.Acesso em:05/04/2013.</a:t>
            </a:r>
          </a:p>
          <a:p>
            <a:pPr algn="just"/>
            <a:r>
              <a:rPr lang="pt-BR" sz="1400" dirty="0"/>
              <a:t> </a:t>
            </a:r>
          </a:p>
          <a:p>
            <a:pPr algn="just"/>
            <a:r>
              <a:rPr lang="pt-BR" sz="1400" dirty="0"/>
              <a:t>BELLONI, Maria Luiza. </a:t>
            </a:r>
            <a:r>
              <a:rPr lang="pt-BR" sz="1400" b="1" dirty="0"/>
              <a:t>Educação a distância</a:t>
            </a:r>
            <a:r>
              <a:rPr lang="pt-BR" sz="1400" i="1" dirty="0"/>
              <a:t>. </a:t>
            </a:r>
            <a:r>
              <a:rPr lang="pt-BR" sz="1400" dirty="0"/>
              <a:t>5. ed. Campinas, SP: Autores Associados, 2009.</a:t>
            </a:r>
          </a:p>
          <a:p>
            <a:pPr algn="just"/>
            <a:r>
              <a:rPr lang="pt-BR" sz="1400" dirty="0"/>
              <a:t> </a:t>
            </a:r>
          </a:p>
          <a:p>
            <a:pPr algn="just"/>
            <a:r>
              <a:rPr lang="pt-BR" sz="1400" dirty="0"/>
              <a:t>BERTOLIN, Júlio C. G; </a:t>
            </a:r>
            <a:r>
              <a:rPr lang="pt-BR" sz="1400" cap="all" dirty="0"/>
              <a:t>De Marchi, </a:t>
            </a:r>
            <a:r>
              <a:rPr lang="pt-BR" sz="1400" dirty="0"/>
              <a:t>Ana Carolina </a:t>
            </a:r>
            <a:r>
              <a:rPr lang="pt-BR" sz="1400" dirty="0" err="1"/>
              <a:t>Bertoletti</a:t>
            </a:r>
            <a:r>
              <a:rPr lang="pt-BR" sz="1400" dirty="0"/>
              <a:t>. Instrumentos </a:t>
            </a:r>
            <a:r>
              <a:rPr lang="pt-BR" sz="1400" b="1" dirty="0"/>
              <a:t>para avaliar disciplinas da modalidade semipresencial:</a:t>
            </a:r>
            <a:r>
              <a:rPr lang="pt-BR" sz="1400" dirty="0"/>
              <a:t> uma proposta baseada em sistemas de indicadores.  Sorocaba, SP, v. 15, n. 3, p. 131-146, nov. 2010</a:t>
            </a:r>
          </a:p>
          <a:p>
            <a:pPr algn="just"/>
            <a:r>
              <a:rPr lang="pt-BR" sz="1400" dirty="0"/>
              <a:t> </a:t>
            </a:r>
          </a:p>
          <a:p>
            <a:pPr algn="just"/>
            <a:r>
              <a:rPr lang="pt-BR" sz="1400" dirty="0"/>
              <a:t>ESTRADA, L. R. G. </a:t>
            </a:r>
            <a:r>
              <a:rPr lang="pt-BR" sz="1400" dirty="0" err="1"/>
              <a:t>Hacia</a:t>
            </a:r>
            <a:r>
              <a:rPr lang="pt-BR" sz="1400" dirty="0"/>
              <a:t> </a:t>
            </a:r>
            <a:r>
              <a:rPr lang="pt-BR" sz="1400" dirty="0" err="1"/>
              <a:t>un</a:t>
            </a:r>
            <a:r>
              <a:rPr lang="pt-BR" sz="1400" dirty="0"/>
              <a:t> modelo de </a:t>
            </a:r>
            <a:r>
              <a:rPr lang="pt-BR" sz="1400" dirty="0" err="1"/>
              <a:t>evaluación</a:t>
            </a:r>
            <a:r>
              <a:rPr lang="pt-BR" sz="1400" dirty="0"/>
              <a:t> de </a:t>
            </a:r>
            <a:r>
              <a:rPr lang="pt-BR" sz="1400" dirty="0" err="1"/>
              <a:t>la</a:t>
            </a:r>
            <a:r>
              <a:rPr lang="pt-BR" sz="1400" dirty="0"/>
              <a:t> </a:t>
            </a:r>
            <a:r>
              <a:rPr lang="pt-BR" sz="1400" dirty="0" err="1"/>
              <a:t>calidad</a:t>
            </a:r>
            <a:r>
              <a:rPr lang="pt-BR" sz="1400" dirty="0"/>
              <a:t> de </a:t>
            </a:r>
            <a:r>
              <a:rPr lang="pt-BR" sz="1400" dirty="0" err="1"/>
              <a:t>instituciones</a:t>
            </a:r>
            <a:r>
              <a:rPr lang="pt-BR" sz="1400" dirty="0"/>
              <a:t> de </a:t>
            </a:r>
            <a:r>
              <a:rPr lang="pt-BR" sz="1400" dirty="0" err="1"/>
              <a:t>educación</a:t>
            </a:r>
            <a:r>
              <a:rPr lang="pt-BR" sz="1400" dirty="0"/>
              <a:t> superior</a:t>
            </a:r>
            <a:r>
              <a:rPr lang="pt-BR" sz="1400" i="1" dirty="0"/>
              <a:t>. </a:t>
            </a:r>
            <a:r>
              <a:rPr lang="pt-BR" sz="1400" b="1" dirty="0"/>
              <a:t>Revista </a:t>
            </a:r>
            <a:r>
              <a:rPr lang="pt-BR" sz="1400" b="1" dirty="0" err="1"/>
              <a:t>Iberoamericana</a:t>
            </a:r>
            <a:r>
              <a:rPr lang="pt-BR" sz="1400" b="1" dirty="0"/>
              <a:t> de </a:t>
            </a:r>
            <a:r>
              <a:rPr lang="pt-BR" sz="1400" b="1" dirty="0" err="1"/>
              <a:t>Educación</a:t>
            </a:r>
            <a:r>
              <a:rPr lang="pt-BR" sz="1400" b="1" dirty="0"/>
              <a:t>, </a:t>
            </a:r>
            <a:r>
              <a:rPr lang="pt-BR" sz="1400" dirty="0"/>
              <a:t>Madrid, n. 21, p. 93-103, dez. 1999.</a:t>
            </a:r>
          </a:p>
          <a:p>
            <a:pPr algn="just"/>
            <a:r>
              <a:rPr lang="pt-BR" sz="1400" dirty="0"/>
              <a:t> </a:t>
            </a:r>
          </a:p>
          <a:p>
            <a:pPr algn="just"/>
            <a:r>
              <a:rPr lang="pt-BR" sz="1400" dirty="0"/>
              <a:t>EUROPEAN COMMISSION. </a:t>
            </a:r>
            <a:r>
              <a:rPr lang="en-US" sz="1400" b="1" dirty="0"/>
              <a:t>European Report on Quality of School Education. </a:t>
            </a:r>
            <a:r>
              <a:rPr lang="pt-BR" sz="1400" b="1" dirty="0" err="1"/>
              <a:t>Sixteen</a:t>
            </a:r>
            <a:r>
              <a:rPr lang="pt-BR" sz="1400" b="1" dirty="0"/>
              <a:t> </a:t>
            </a:r>
            <a:r>
              <a:rPr lang="pt-BR" sz="1400" b="1" dirty="0" err="1"/>
              <a:t>quality</a:t>
            </a:r>
            <a:r>
              <a:rPr lang="pt-BR" sz="1400" b="1" dirty="0"/>
              <a:t> </a:t>
            </a:r>
            <a:r>
              <a:rPr lang="pt-BR" sz="1400" b="1" dirty="0" err="1"/>
              <a:t>indicators</a:t>
            </a:r>
            <a:r>
              <a:rPr lang="pt-BR" sz="1400" i="1" dirty="0"/>
              <a:t>. </a:t>
            </a:r>
            <a:r>
              <a:rPr lang="pt-BR" sz="1400" dirty="0" err="1"/>
              <a:t>Luxembourg</a:t>
            </a:r>
            <a:r>
              <a:rPr lang="pt-BR" sz="1400" dirty="0"/>
              <a:t>: </a:t>
            </a:r>
            <a:r>
              <a:rPr lang="pt-BR" sz="1400" dirty="0" err="1"/>
              <a:t>European</a:t>
            </a:r>
            <a:r>
              <a:rPr lang="pt-BR" sz="1400" dirty="0"/>
              <a:t> </a:t>
            </a:r>
            <a:r>
              <a:rPr lang="pt-BR" sz="1400" dirty="0" err="1"/>
              <a:t>Communities</a:t>
            </a:r>
            <a:r>
              <a:rPr lang="pt-BR" sz="1400" dirty="0"/>
              <a:t>, 2001</a:t>
            </a:r>
            <a:r>
              <a:rPr lang="pt-BR" sz="1400" dirty="0" smtClean="0"/>
              <a:t>.</a:t>
            </a:r>
          </a:p>
          <a:p>
            <a:pPr algn="just"/>
            <a:endParaRPr lang="pt-BR" sz="1400" dirty="0"/>
          </a:p>
          <a:p>
            <a:pPr algn="just"/>
            <a:r>
              <a:rPr lang="pt-BR" sz="1400" dirty="0"/>
              <a:t>GARCÍA, M. G. </a:t>
            </a:r>
            <a:r>
              <a:rPr lang="pt-BR" sz="1400" dirty="0" err="1"/>
              <a:t>Evaluación</a:t>
            </a:r>
            <a:r>
              <a:rPr lang="pt-BR" sz="1400" dirty="0"/>
              <a:t> y </a:t>
            </a:r>
            <a:r>
              <a:rPr lang="pt-BR" sz="1400" dirty="0" err="1"/>
              <a:t>Calidad</a:t>
            </a:r>
            <a:r>
              <a:rPr lang="pt-BR" sz="1400" dirty="0"/>
              <a:t> de </a:t>
            </a:r>
            <a:r>
              <a:rPr lang="pt-BR" sz="1400" dirty="0" err="1"/>
              <a:t>los</a:t>
            </a:r>
            <a:r>
              <a:rPr lang="pt-BR" sz="1400" dirty="0"/>
              <a:t> Sistemas Educativos. In: RAMÍREZ, Teresa G. (Org.). </a:t>
            </a:r>
            <a:r>
              <a:rPr lang="pt-BR" sz="1400" b="1" dirty="0" err="1"/>
              <a:t>Evaluación</a:t>
            </a:r>
            <a:r>
              <a:rPr lang="pt-BR" sz="1400" b="1" dirty="0"/>
              <a:t> y </a:t>
            </a:r>
            <a:r>
              <a:rPr lang="pt-BR" sz="1400" b="1" dirty="0" err="1"/>
              <a:t>gestión</a:t>
            </a:r>
            <a:r>
              <a:rPr lang="pt-BR" sz="1400" b="1" dirty="0"/>
              <a:t> de </a:t>
            </a:r>
            <a:r>
              <a:rPr lang="pt-BR" sz="1400" b="1" dirty="0" err="1"/>
              <a:t>la</a:t>
            </a:r>
            <a:r>
              <a:rPr lang="pt-BR" sz="1400" b="1" dirty="0"/>
              <a:t> </a:t>
            </a:r>
            <a:r>
              <a:rPr lang="pt-BR" sz="1400" b="1" dirty="0" err="1"/>
              <a:t>calidad</a:t>
            </a:r>
            <a:r>
              <a:rPr lang="pt-BR" sz="1400" b="1" dirty="0"/>
              <a:t> educativa</a:t>
            </a:r>
            <a:r>
              <a:rPr lang="pt-BR" sz="1400" i="1" dirty="0"/>
              <a:t>. </a:t>
            </a:r>
            <a:r>
              <a:rPr lang="pt-BR" sz="1400" dirty="0"/>
              <a:t>Málaga: </a:t>
            </a:r>
            <a:r>
              <a:rPr lang="pt-BR" sz="1400" dirty="0" err="1"/>
              <a:t>Ediciones</a:t>
            </a:r>
            <a:r>
              <a:rPr lang="pt-BR" sz="1400" dirty="0"/>
              <a:t> </a:t>
            </a:r>
            <a:r>
              <a:rPr lang="pt-BR" sz="1400" dirty="0" err="1"/>
              <a:t>Aljibe</a:t>
            </a:r>
            <a:r>
              <a:rPr lang="pt-BR" sz="1400" dirty="0"/>
              <a:t>, 2000.</a:t>
            </a:r>
          </a:p>
          <a:p>
            <a:pPr algn="just"/>
            <a:r>
              <a:rPr lang="pt-BR" sz="1400" dirty="0"/>
              <a:t>NAVARRA</a:t>
            </a:r>
            <a:r>
              <a:rPr lang="pt-BR" sz="1400" i="1" dirty="0"/>
              <a:t>. </a:t>
            </a:r>
            <a:r>
              <a:rPr lang="pt-BR" sz="1400" b="1" dirty="0"/>
              <a:t>Sistema de indicadores de </a:t>
            </a:r>
            <a:r>
              <a:rPr lang="pt-BR" sz="1400" b="1" dirty="0" err="1"/>
              <a:t>la</a:t>
            </a:r>
            <a:r>
              <a:rPr lang="pt-BR" sz="1400" b="1" dirty="0"/>
              <a:t> </a:t>
            </a:r>
            <a:r>
              <a:rPr lang="pt-BR" sz="1400" b="1" dirty="0" err="1"/>
              <a:t>educación</a:t>
            </a:r>
            <a:r>
              <a:rPr lang="pt-BR" sz="1400" b="1" dirty="0"/>
              <a:t> de Navarra 2003</a:t>
            </a:r>
            <a:r>
              <a:rPr lang="pt-BR" sz="1400" i="1" dirty="0"/>
              <a:t>. </a:t>
            </a:r>
            <a:r>
              <a:rPr lang="pt-BR" sz="1400" dirty="0"/>
              <a:t>Navarra: </a:t>
            </a:r>
            <a:r>
              <a:rPr lang="pt-BR" sz="1400" dirty="0" err="1"/>
              <a:t>Gobierno</a:t>
            </a:r>
            <a:r>
              <a:rPr lang="pt-BR" sz="1400" dirty="0"/>
              <a:t> de Navarra, 2004.</a:t>
            </a:r>
          </a:p>
          <a:p>
            <a:pPr algn="just"/>
            <a:r>
              <a:rPr lang="pt-BR" sz="1400" dirty="0"/>
              <a:t> </a:t>
            </a:r>
          </a:p>
          <a:p>
            <a:pPr algn="just"/>
            <a:r>
              <a:rPr lang="en-US" sz="1400" dirty="0"/>
              <a:t>OECD-ORGANISATION ECONOMIC CO-OPERATION AND DEVELOPMENT. </a:t>
            </a:r>
            <a:r>
              <a:rPr lang="en-US" sz="1400" b="1" dirty="0"/>
              <a:t>Education at a glance: </a:t>
            </a:r>
            <a:r>
              <a:rPr lang="en-US" sz="1400" dirty="0"/>
              <a:t>OECD indicators 2002</a:t>
            </a:r>
            <a:r>
              <a:rPr lang="en-US" sz="1400" i="1" dirty="0"/>
              <a:t>. </a:t>
            </a:r>
            <a:r>
              <a:rPr lang="pt-BR" sz="1400" dirty="0"/>
              <a:t>Paris: OECD, 2002.</a:t>
            </a:r>
          </a:p>
          <a:p>
            <a:pPr algn="just"/>
            <a:r>
              <a:rPr lang="pt-BR" sz="1400" dirty="0"/>
              <a:t> </a:t>
            </a:r>
          </a:p>
          <a:p>
            <a:pPr algn="just"/>
            <a:r>
              <a:rPr lang="pt-BR" sz="1400" dirty="0"/>
              <a:t>VALLIN, Celso; et al. </a:t>
            </a:r>
            <a:r>
              <a:rPr lang="pt-BR" sz="1400" b="1" dirty="0"/>
              <a:t>Educação a Distância Via Internet. </a:t>
            </a:r>
            <a:r>
              <a:rPr lang="pt-BR" sz="1400" dirty="0"/>
              <a:t>São Paulo: </a:t>
            </a:r>
            <a:r>
              <a:rPr lang="pt-BR" sz="1400" dirty="0" err="1"/>
              <a:t>Avercamp</a:t>
            </a:r>
            <a:r>
              <a:rPr lang="pt-BR" sz="1400" dirty="0"/>
              <a:t>, 2003.</a:t>
            </a:r>
          </a:p>
          <a:p>
            <a:pPr algn="just"/>
            <a:r>
              <a:rPr lang="pt-BR" sz="1400" dirty="0"/>
              <a:t> 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89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043608" y="2492896"/>
            <a:ext cx="7200800" cy="2664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>
                <a:solidFill>
                  <a:schemeClr val="tx1"/>
                </a:solidFill>
              </a:rPr>
              <a:t>OBRIGADA!</a:t>
            </a:r>
          </a:p>
          <a:p>
            <a:pPr algn="ctr"/>
            <a:r>
              <a:rPr lang="pt-BR" sz="2800" dirty="0" smtClean="0">
                <a:solidFill>
                  <a:schemeClr val="tx1"/>
                </a:solidFill>
                <a:hlinkClick r:id="rId4"/>
              </a:rPr>
              <a:t>Myrtes@unifemm.edu.br</a:t>
            </a:r>
            <a:endParaRPr lang="pt-BR" sz="2800" dirty="0" smtClean="0">
              <a:solidFill>
                <a:schemeClr val="tx1"/>
              </a:solidFill>
            </a:endParaRPr>
          </a:p>
          <a:p>
            <a:pPr algn="ctr"/>
            <a:r>
              <a:rPr lang="pt-BR" sz="2800" dirty="0" smtClean="0">
                <a:solidFill>
                  <a:schemeClr val="tx1"/>
                </a:solidFill>
                <a:hlinkClick r:id="rId5"/>
              </a:rPr>
              <a:t>Kariny.raposo@unifemm.edu.br</a:t>
            </a:r>
            <a:endParaRPr lang="pt-BR" sz="2800" dirty="0" smtClean="0">
              <a:solidFill>
                <a:schemeClr val="tx1"/>
              </a:solidFill>
            </a:endParaRPr>
          </a:p>
          <a:p>
            <a:pPr algn="ctr"/>
            <a:endParaRPr lang="pt-BR" sz="2800" dirty="0" smtClean="0">
              <a:solidFill>
                <a:schemeClr val="tx1"/>
              </a:solidFill>
            </a:endParaRPr>
          </a:p>
          <a:p>
            <a:pPr algn="ctr"/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1560" y="6459785"/>
            <a:ext cx="5472607" cy="365125"/>
          </a:xfrm>
        </p:spPr>
        <p:txBody>
          <a:bodyPr/>
          <a:lstStyle/>
          <a:p>
            <a:r>
              <a:rPr lang="pt-BR" sz="1800" dirty="0" smtClean="0"/>
              <a:t>UNIFEMM - CENTRO UNIVERSITÁRIO DE SETE LAGOAS</a:t>
            </a:r>
            <a:endParaRPr lang="pt-BR" sz="180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906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752055"/>
            <a:ext cx="75608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algn="just"/>
            <a:endParaRPr lang="pt-BR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/>
              <a:t>Apresentar elementos </a:t>
            </a:r>
            <a:r>
              <a:rPr lang="pt-BR" sz="2800" dirty="0" smtClean="0"/>
              <a:t>para a </a:t>
            </a:r>
            <a:r>
              <a:rPr lang="pt-BR" sz="2800" dirty="0"/>
              <a:t>implantação de disciplinas semipresenciais </a:t>
            </a:r>
            <a:r>
              <a:rPr lang="pt-BR" sz="2800" dirty="0" smtClean="0"/>
              <a:t>em </a:t>
            </a:r>
            <a:r>
              <a:rPr lang="pt-BR" sz="2800" dirty="0"/>
              <a:t>cursos de Graduação </a:t>
            </a:r>
            <a:r>
              <a:rPr lang="pt-BR" sz="2800" dirty="0" smtClean="0"/>
              <a:t>ofertados na modalidade presencial, tais como :</a:t>
            </a:r>
          </a:p>
          <a:p>
            <a:pPr marL="342900" indent="-342900" algn="just">
              <a:buFontTx/>
              <a:buChar char="-"/>
            </a:pPr>
            <a:r>
              <a:rPr lang="pt-BR" sz="2800" dirty="0" smtClean="0"/>
              <a:t>base legal</a:t>
            </a:r>
          </a:p>
          <a:p>
            <a:pPr marL="342900" indent="-342900" algn="just">
              <a:buFontTx/>
              <a:buChar char="-"/>
            </a:pPr>
            <a:r>
              <a:rPr lang="pt-BR" sz="2800" dirty="0" smtClean="0"/>
              <a:t>principais justificativas</a:t>
            </a:r>
          </a:p>
          <a:p>
            <a:pPr marL="342900" indent="-342900" algn="just">
              <a:buFontTx/>
              <a:buChar char="-"/>
            </a:pPr>
            <a:r>
              <a:rPr lang="pt-BR" sz="2800" dirty="0" smtClean="0"/>
              <a:t>formas </a:t>
            </a:r>
            <a:r>
              <a:rPr lang="pt-BR" sz="2800" dirty="0"/>
              <a:t>de </a:t>
            </a:r>
            <a:r>
              <a:rPr lang="pt-BR" sz="2800" dirty="0" smtClean="0"/>
              <a:t>oferta</a:t>
            </a:r>
          </a:p>
          <a:p>
            <a:pPr marL="342900" indent="-342900" algn="just">
              <a:buFontTx/>
              <a:buChar char="-"/>
            </a:pPr>
            <a:r>
              <a:rPr lang="pt-BR" sz="2800" dirty="0" smtClean="0"/>
              <a:t>investimentos necessários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 </a:t>
            </a:r>
            <a:endParaRPr lang="pt-BR" sz="2000" dirty="0"/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384784" y="6459786"/>
            <a:ext cx="5397544" cy="320722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2</a:t>
            </a:fld>
            <a:endParaRPr lang="pt-B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8425"/>
            <a:ext cx="1691680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06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123728" y="6459785"/>
            <a:ext cx="5976663" cy="365125"/>
          </a:xfrm>
        </p:spPr>
        <p:txBody>
          <a:bodyPr/>
          <a:lstStyle/>
          <a:p>
            <a:r>
              <a:rPr lang="pt-BR" sz="1600" dirty="0" smtClean="0"/>
              <a:t>UNIFEMM - CENTRO UNIVERSITÁRIO 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61764" y="1268760"/>
            <a:ext cx="882047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 </a:t>
            </a:r>
            <a:r>
              <a:rPr lang="pt-BR" sz="4000" b="1" dirty="0" smtClean="0"/>
              <a:t>Base legal </a:t>
            </a:r>
          </a:p>
          <a:p>
            <a:pPr algn="ctr"/>
            <a:r>
              <a:rPr lang="pt-BR" b="1" dirty="0" smtClean="0"/>
              <a:t>PORTARIA </a:t>
            </a:r>
            <a:r>
              <a:rPr lang="pt-BR" b="1" dirty="0"/>
              <a:t>Nº 4.059, DE 10 DE DEZEMBRO DE 2004 </a:t>
            </a:r>
            <a:r>
              <a:rPr lang="pt-BR" b="1" dirty="0" smtClean="0"/>
              <a:t>(</a:t>
            </a:r>
            <a:r>
              <a:rPr lang="pt-BR" b="1" dirty="0"/>
              <a:t>DOU de 13/12/2004, Seção 1, p. 34</a:t>
            </a:r>
            <a:r>
              <a:rPr lang="pt-BR" b="1" dirty="0" smtClean="0"/>
              <a:t>)</a:t>
            </a:r>
          </a:p>
          <a:p>
            <a:pPr algn="just"/>
            <a:endParaRPr lang="pt-BR" i="1" dirty="0" smtClean="0"/>
          </a:p>
          <a:p>
            <a:pPr algn="just"/>
            <a:r>
              <a:rPr lang="pt-BR" i="1" dirty="0" smtClean="0"/>
              <a:t>“... </a:t>
            </a:r>
            <a:r>
              <a:rPr lang="pt-BR" i="1" dirty="0"/>
              <a:t>Art. </a:t>
            </a:r>
            <a:r>
              <a:rPr lang="pt-BR" i="1" dirty="0" smtClean="0"/>
              <a:t>1º...</a:t>
            </a:r>
          </a:p>
          <a:p>
            <a:pPr algn="just"/>
            <a:endParaRPr lang="pt-BR" i="1" dirty="0"/>
          </a:p>
          <a:p>
            <a:pPr algn="just"/>
            <a:r>
              <a:rPr lang="pt-BR" i="1" dirty="0" smtClean="0"/>
              <a:t> § 1o. </a:t>
            </a:r>
            <a:r>
              <a:rPr lang="pt-BR" i="1" dirty="0"/>
              <a:t>Para fins desta Portaria, caracteriza-se a modalidade </a:t>
            </a:r>
            <a:r>
              <a:rPr lang="pt-BR" i="1" dirty="0" smtClean="0"/>
              <a:t>semipresencial </a:t>
            </a:r>
            <a:r>
              <a:rPr lang="pt-BR" i="1" dirty="0"/>
              <a:t>como </a:t>
            </a:r>
            <a:r>
              <a:rPr lang="pt-BR" i="1" dirty="0" smtClean="0"/>
              <a:t>quaisquer </a:t>
            </a:r>
            <a:r>
              <a:rPr lang="pt-BR" i="1" dirty="0"/>
              <a:t>atividades didáticas, módulos ou unidades de ensino-aprendizagem </a:t>
            </a:r>
            <a:r>
              <a:rPr lang="pt-BR" b="1" i="1" u="sng" dirty="0" smtClean="0"/>
              <a:t>centrados </a:t>
            </a:r>
            <a:r>
              <a:rPr lang="pt-BR" b="1" i="1" u="sng" dirty="0"/>
              <a:t>na </a:t>
            </a:r>
            <a:r>
              <a:rPr lang="pt-BR" b="1" i="1" u="sng" dirty="0" err="1"/>
              <a:t>auto-aprendizagem</a:t>
            </a:r>
            <a:r>
              <a:rPr lang="pt-BR" b="1" i="1" u="sng" dirty="0"/>
              <a:t> e com a mediação de recursos didáticos organizados </a:t>
            </a:r>
            <a:r>
              <a:rPr lang="pt-BR" b="1" i="1" u="sng" dirty="0" smtClean="0"/>
              <a:t>em </a:t>
            </a:r>
            <a:r>
              <a:rPr lang="pt-BR" b="1" i="1" u="sng" dirty="0"/>
              <a:t>diferentes suportes de informação que utilizem tecnologias de comunicação </a:t>
            </a:r>
            <a:r>
              <a:rPr lang="pt-BR" b="1" i="1" u="sng" dirty="0" smtClean="0"/>
              <a:t>remota</a:t>
            </a:r>
            <a:r>
              <a:rPr lang="pt-BR" i="1" dirty="0"/>
              <a:t>. </a:t>
            </a:r>
          </a:p>
          <a:p>
            <a:pPr algn="just"/>
            <a:endParaRPr lang="pt-BR" i="1" dirty="0" smtClean="0"/>
          </a:p>
          <a:p>
            <a:pPr algn="just"/>
            <a:r>
              <a:rPr lang="pt-BR" i="1" dirty="0" smtClean="0"/>
              <a:t>§ 2o. </a:t>
            </a:r>
            <a:r>
              <a:rPr lang="pt-BR" i="1" dirty="0"/>
              <a:t>Poderão ser ofertadas as disciplinas referidas no caput, integral ou parcialmente, </a:t>
            </a:r>
            <a:r>
              <a:rPr lang="pt-BR" i="1" dirty="0" smtClean="0"/>
              <a:t>desde </a:t>
            </a:r>
            <a:r>
              <a:rPr lang="pt-BR" i="1" dirty="0"/>
              <a:t>que esta oferta </a:t>
            </a:r>
            <a:r>
              <a:rPr lang="pt-BR" b="1" i="1" u="sng" dirty="0"/>
              <a:t>não ultrapasse 20 % (vinte por cento) da carga horária total do </a:t>
            </a:r>
            <a:r>
              <a:rPr lang="pt-BR" b="1" i="1" u="sng" dirty="0" smtClean="0"/>
              <a:t>curso</a:t>
            </a:r>
            <a:r>
              <a:rPr lang="pt-BR" i="1" dirty="0"/>
              <a:t>. </a:t>
            </a:r>
            <a:endParaRPr lang="pt-BR" i="1" dirty="0" smtClean="0"/>
          </a:p>
          <a:p>
            <a:pPr algn="just"/>
            <a:endParaRPr lang="pt-BR" i="1" dirty="0"/>
          </a:p>
          <a:p>
            <a:pPr algn="just"/>
            <a:r>
              <a:rPr lang="pt-BR" b="1" i="1" dirty="0"/>
              <a:t>§ </a:t>
            </a:r>
            <a:r>
              <a:rPr lang="pt-BR" b="1" i="1" dirty="0" smtClean="0"/>
              <a:t>3o. </a:t>
            </a:r>
            <a:r>
              <a:rPr lang="pt-BR" b="1" i="1" dirty="0"/>
              <a:t>As avaliações das disciplinas ofertadas na modalidade referida no caput serão </a:t>
            </a:r>
            <a:r>
              <a:rPr lang="pt-BR" b="1" i="1" dirty="0" smtClean="0"/>
              <a:t>presenciais</a:t>
            </a:r>
            <a:r>
              <a:rPr lang="pt-BR" i="1" dirty="0" smtClean="0"/>
              <a:t>.”</a:t>
            </a:r>
          </a:p>
          <a:p>
            <a:pPr algn="just"/>
            <a:endParaRPr lang="pt-B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14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72370" y="1124347"/>
            <a:ext cx="8148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Principais Justificativas</a:t>
            </a:r>
            <a:endParaRPr lang="pt-B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74869" y="2057527"/>
            <a:ext cx="77257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►Inovação nos processos de ensino aprendizagem </a:t>
            </a:r>
          </a:p>
          <a:p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► Facilita a  interdisciplinaridade  </a:t>
            </a:r>
          </a:p>
          <a:p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► Aumenta a Flexibilidade nos currículos</a:t>
            </a:r>
          </a:p>
          <a:p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►Otimização de tempo, espaço e equipe</a:t>
            </a:r>
          </a:p>
          <a:p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339752" y="6418339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988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5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67544" y="1769140"/>
            <a:ext cx="81481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Formas de Oferta</a:t>
            </a:r>
            <a:endParaRPr lang="pt-B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79712" y="2715693"/>
            <a:ext cx="497440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Aspectos Relevantes </a:t>
            </a:r>
          </a:p>
          <a:p>
            <a:pPr algn="ctr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411760" y="6456327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5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45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39552" y="1877393"/>
            <a:ext cx="81481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Calcular o limite permitido dentro do curso.</a:t>
            </a: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Exemplo: curso com carga horaria total de 3.015h – incluindo Atividades Complementares, Estágio Supervisionado Obrigatório e TCC </a:t>
            </a: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411760" y="6456327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53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39552" y="1877393"/>
            <a:ext cx="81481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Limite dentro dos 20% = 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603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horas </a:t>
            </a: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Carga horaria das disciplinas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ofertadas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 curso : </a:t>
            </a:r>
          </a:p>
          <a:p>
            <a:pPr algn="ctr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35h, 63h 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70h </a:t>
            </a:r>
          </a:p>
          <a:p>
            <a:pPr algn="ctr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Carga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horária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Estágio Supervisionado: 300h</a:t>
            </a:r>
          </a:p>
          <a:p>
            <a:pPr algn="ctr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Carga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horária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Atividade Complementares: 300h</a:t>
            </a:r>
          </a:p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339752" y="6459786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7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49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39552" y="1772816"/>
            <a:ext cx="8148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339752" y="6459786"/>
            <a:ext cx="5770183" cy="365125"/>
          </a:xfrm>
        </p:spPr>
        <p:txBody>
          <a:bodyPr/>
          <a:lstStyle/>
          <a:p>
            <a:r>
              <a:rPr lang="pt-BR" sz="1600" dirty="0" smtClean="0"/>
              <a:t>UNIFEMM - CENTRO UNIVERSITÁRIO DE SETE LAGOAS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4996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0" y="1206857"/>
            <a:ext cx="8316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DEFINIR A FORMA DE OFERTA DOS CONTEÚDOS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" y="6242549"/>
            <a:ext cx="1773224" cy="719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luxograma: Documento 7"/>
          <p:cNvSpPr/>
          <p:nvPr/>
        </p:nvSpPr>
        <p:spPr>
          <a:xfrm>
            <a:off x="323528" y="2420888"/>
            <a:ext cx="2160240" cy="1800200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DISCIPLINA </a:t>
            </a:r>
            <a:endParaRPr lang="pt-B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Seta para baixo 10"/>
          <p:cNvSpPr/>
          <p:nvPr/>
        </p:nvSpPr>
        <p:spPr>
          <a:xfrm rot="16200000">
            <a:off x="2555776" y="2924944"/>
            <a:ext cx="648072" cy="792088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o explicativo em seta para a direita 11"/>
          <p:cNvSpPr/>
          <p:nvPr/>
        </p:nvSpPr>
        <p:spPr>
          <a:xfrm>
            <a:off x="3347864" y="1988840"/>
            <a:ext cx="1440160" cy="3600400"/>
          </a:xfrm>
          <a:prstGeom prst="right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pt-B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EMENTA</a:t>
            </a:r>
            <a:endParaRPr lang="pt-B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Fluxograma: Vários documentos 13"/>
          <p:cNvSpPr/>
          <p:nvPr/>
        </p:nvSpPr>
        <p:spPr>
          <a:xfrm>
            <a:off x="4860032" y="1988840"/>
            <a:ext cx="1512168" cy="1440160"/>
          </a:xfrm>
          <a:prstGeom prst="flowChartMulti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solidFill>
                  <a:schemeClr val="accent4">
                    <a:lumMod val="50000"/>
                  </a:schemeClr>
                </a:solidFill>
              </a:rPr>
              <a:t>20%</a:t>
            </a:r>
            <a:endParaRPr lang="pt-BR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Fluxograma: Vários documentos 14"/>
          <p:cNvSpPr/>
          <p:nvPr/>
        </p:nvSpPr>
        <p:spPr>
          <a:xfrm>
            <a:off x="4860032" y="3933056"/>
            <a:ext cx="1584176" cy="1440160"/>
          </a:xfrm>
          <a:prstGeom prst="flowChartMulti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chemeClr val="accent4">
                    <a:lumMod val="50000"/>
                  </a:schemeClr>
                </a:solidFill>
              </a:rPr>
              <a:t>100%</a:t>
            </a:r>
            <a:endParaRPr lang="pt-BR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Divisa 16"/>
          <p:cNvSpPr/>
          <p:nvPr/>
        </p:nvSpPr>
        <p:spPr>
          <a:xfrm>
            <a:off x="6300192" y="3068960"/>
            <a:ext cx="504056" cy="792088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Fluxograma: Fita perfurada 17"/>
          <p:cNvSpPr/>
          <p:nvPr/>
        </p:nvSpPr>
        <p:spPr>
          <a:xfrm>
            <a:off x="6876256" y="1628800"/>
            <a:ext cx="2016224" cy="4104456"/>
          </a:xfrm>
          <a:prstGeom prst="flowChartPunchedTap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REORGANIZAR   A OFERTA DOS CONTEÚDOS</a:t>
            </a:r>
            <a:endParaRPr lang="pt-B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9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UNIFEMM - CENTRO UNIVERSITÁRIO DE SETE LAGOAS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95DE-68E4-4D32-A621-71D7671D7735}" type="slidenum">
              <a:rPr lang="pt-BR" smtClean="0"/>
              <a:pPr/>
              <a:t>9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33448" y="-1029798"/>
            <a:ext cx="13210895" cy="891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2362</TotalTime>
  <Words>615</Words>
  <Application>Microsoft Office PowerPoint</Application>
  <PresentationFormat>Apresentação na tela (4:3)</PresentationFormat>
  <Paragraphs>172</Paragraphs>
  <Slides>17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Dragon</dc:creator>
  <cp:lastModifiedBy>KARINI</cp:lastModifiedBy>
  <cp:revision>81</cp:revision>
  <dcterms:created xsi:type="dcterms:W3CDTF">2014-07-31T15:12:21Z</dcterms:created>
  <dcterms:modified xsi:type="dcterms:W3CDTF">2014-10-09T11:05:08Z</dcterms:modified>
</cp:coreProperties>
</file>