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3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58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992-D499-4687-84FA-625581B9F52A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188B-3952-4446-BCD5-D8D867DEB3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5225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992-D499-4687-84FA-625581B9F52A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188B-3952-4446-BCD5-D8D867DEB3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242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992-D499-4687-84FA-625581B9F52A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188B-3952-4446-BCD5-D8D867DEB3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8835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992-D499-4687-84FA-625581B9F52A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188B-3952-4446-BCD5-D8D867DEB3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3811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992-D499-4687-84FA-625581B9F52A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188B-3952-4446-BCD5-D8D867DEB3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7983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992-D499-4687-84FA-625581B9F52A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188B-3952-4446-BCD5-D8D867DEB3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8885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992-D499-4687-84FA-625581B9F52A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188B-3952-4446-BCD5-D8D867DEB3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47808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992-D499-4687-84FA-625581B9F52A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188B-3952-4446-BCD5-D8D867DEB3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1472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992-D499-4687-84FA-625581B9F52A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188B-3952-4446-BCD5-D8D867DEB3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6743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992-D499-4687-84FA-625581B9F52A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188B-3952-4446-BCD5-D8D867DEB3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8687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992-D499-4687-84FA-625581B9F52A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6188B-3952-4446-BCD5-D8D867DEB3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6478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22992-D499-4687-84FA-625581B9F52A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6188B-3952-4446-BCD5-D8D867DEB3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042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169438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EAD e Marketing </a:t>
            </a:r>
          </a:p>
          <a:p>
            <a:pPr algn="ctr"/>
            <a:r>
              <a:rPr lang="pt-BR" sz="5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de Relacionamento</a:t>
            </a:r>
          </a:p>
        </p:txBody>
      </p:sp>
      <p:pic>
        <p:nvPicPr>
          <p:cNvPr id="1026" name="Picture 2" descr="C:\Users\Aee\Desktop\marc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488842"/>
            <a:ext cx="3995937" cy="111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23528" y="5838363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Marcos Wesley da Silva, prof. </a:t>
            </a:r>
            <a:r>
              <a:rPr lang="pt-BR" sz="2400" b="1" dirty="0" err="1" smtClean="0">
                <a:solidFill>
                  <a:schemeClr val="accent1">
                    <a:lumMod val="50000"/>
                  </a:schemeClr>
                </a:solidFill>
              </a:rPr>
              <a:t>dr.</a:t>
            </a:r>
            <a:endParaRPr lang="pt-B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Michelle da Fonseca Marques</a:t>
            </a:r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384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334373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Objetivo</a:t>
            </a: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identificar de que forma cada uma das variáveis do modelo de lealdade tende a contribuir para a lealdade de alunos matriculados em cursos ofertados na modalidade a distância</a:t>
            </a: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endParaRPr lang="pt-BR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Quantitativa descritiva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Alunos EAD Goiás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180 respondentes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Amostragem não probabilística, por conveniência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Abril e maio de 2013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Questionário estruturado, 54 questões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Alternativas em forma de escala </a:t>
            </a:r>
            <a:r>
              <a:rPr lang="pt-BR" sz="2800" dirty="0" err="1" smtClean="0">
                <a:solidFill>
                  <a:schemeClr val="accent1">
                    <a:lumMod val="50000"/>
                  </a:schemeClr>
                </a:solidFill>
              </a:rPr>
              <a:t>Likert</a:t>
            </a: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, de 5 pontos</a:t>
            </a:r>
            <a:endParaRPr lang="pt-BR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54868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Metodologia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009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54868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Resultados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8961014"/>
              </p:ext>
            </p:extLst>
          </p:nvPr>
        </p:nvGraphicFramePr>
        <p:xfrm>
          <a:off x="467544" y="1340768"/>
          <a:ext cx="8208912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4752528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Variável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Item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Média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Qualidade percebida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A faculdade possui</a:t>
                      </a:r>
                      <a:r>
                        <a:rPr lang="pt-BR" sz="2400" baseline="0" dirty="0" smtClean="0"/>
                        <a:t> boa infraestrutura de salas e prédios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1,7944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Comprometimento emocional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Eu</a:t>
                      </a:r>
                      <a:r>
                        <a:rPr lang="pt-BR" sz="2400" baseline="0" dirty="0" smtClean="0"/>
                        <a:t> me sinto comprometido com minha faculdade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1,8778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Confiança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Esta faculdade é ética nas suas ações e condutas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1,8889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Comprometimento colação de grau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Entrei no curso que estou</a:t>
                      </a:r>
                      <a:r>
                        <a:rPr lang="pt-BR" sz="2400" baseline="0" dirty="0" smtClean="0"/>
                        <a:t> porque quero seguir nesta profissão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1,8944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Lealdade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Estou nessa faculdade por conveniência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1,9167</a:t>
                      </a:r>
                      <a:endParaRPr lang="pt-BR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1490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9941967"/>
              </p:ext>
            </p:extLst>
          </p:nvPr>
        </p:nvGraphicFramePr>
        <p:xfrm>
          <a:off x="457200" y="476672"/>
          <a:ext cx="8208912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4886200"/>
                <a:gridCol w="108012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Variável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Item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Média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Integração acadêmica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Sempre frequento a biblioteca da minha faculdade e grupos acadêmicos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1,9278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Integração social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Minha faculdade realiza muitos eventos sociais e de interação entre os alunos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1,9278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Satisfação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Esta faculdade cobra uma mensalidade justa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1,9944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Comprometimento cognitivo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Escolhi esta faculdade por razões práticas, proximidade, custo, transporte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2,0333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Comprometimento com outras</a:t>
                      </a:r>
                      <a:r>
                        <a:rPr lang="pt-BR" sz="2400" baseline="0" dirty="0" smtClean="0"/>
                        <a:t> atividades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Minhas atividades de lazer são muito importantes para mim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2,9278</a:t>
                      </a:r>
                      <a:endParaRPr lang="pt-BR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1869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6581448"/>
              </p:ext>
            </p:extLst>
          </p:nvPr>
        </p:nvGraphicFramePr>
        <p:xfrm>
          <a:off x="323528" y="1519262"/>
          <a:ext cx="842493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Variáveis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 Médias</a:t>
                      </a:r>
                      <a:endParaRPr lang="pt-BR" sz="2400" dirty="0"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dirty="0">
                          <a:effectLst/>
                        </a:rPr>
                        <a:t>Lealdade</a:t>
                      </a:r>
                      <a:endParaRPr lang="pt-BR" sz="2400" b="0" dirty="0"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>
                          <a:effectLst/>
                        </a:rPr>
                        <a:t>2,0092</a:t>
                      </a:r>
                      <a:endParaRPr lang="pt-BR" sz="2400" b="0"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dirty="0">
                          <a:solidFill>
                            <a:srgbClr val="FF0000"/>
                          </a:solidFill>
                          <a:effectLst/>
                        </a:rPr>
                        <a:t>Qualidade Percebida</a:t>
                      </a:r>
                      <a:endParaRPr lang="pt-BR" sz="2400" b="0" dirty="0">
                        <a:solidFill>
                          <a:srgbClr val="FF0000"/>
                        </a:solidFill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dirty="0">
                          <a:solidFill>
                            <a:srgbClr val="FF0000"/>
                          </a:solidFill>
                          <a:effectLst/>
                        </a:rPr>
                        <a:t>1,9016</a:t>
                      </a:r>
                      <a:endParaRPr lang="pt-BR" sz="2400" b="0" dirty="0">
                        <a:solidFill>
                          <a:srgbClr val="FF0000"/>
                        </a:solidFill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dirty="0">
                          <a:effectLst/>
                        </a:rPr>
                        <a:t>Confiança</a:t>
                      </a:r>
                      <a:endParaRPr lang="pt-BR" sz="2400" b="0" dirty="0"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dirty="0">
                          <a:effectLst/>
                        </a:rPr>
                        <a:t>1,9722</a:t>
                      </a:r>
                      <a:endParaRPr lang="pt-BR" sz="2400" b="0" dirty="0"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dirty="0">
                          <a:effectLst/>
                        </a:rPr>
                        <a:t>Comprometimento Emocional</a:t>
                      </a:r>
                      <a:endParaRPr lang="pt-BR" sz="2400" b="0" dirty="0"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>
                          <a:effectLst/>
                        </a:rPr>
                        <a:t>2,0444</a:t>
                      </a:r>
                      <a:endParaRPr lang="pt-BR" sz="2400" b="0"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dirty="0">
                          <a:effectLst/>
                        </a:rPr>
                        <a:t>Satisfação</a:t>
                      </a:r>
                      <a:endParaRPr lang="pt-BR" sz="2400" b="0" dirty="0"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>
                          <a:effectLst/>
                        </a:rPr>
                        <a:t>2,0611</a:t>
                      </a:r>
                      <a:endParaRPr lang="pt-BR" sz="2400" b="0"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dirty="0">
                          <a:effectLst/>
                        </a:rPr>
                        <a:t>Comprometimento Cognitivo</a:t>
                      </a:r>
                      <a:endParaRPr lang="pt-BR" sz="2400" b="0" dirty="0"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>
                          <a:effectLst/>
                        </a:rPr>
                        <a:t>2,0852</a:t>
                      </a:r>
                      <a:endParaRPr lang="pt-BR" sz="2400" b="0"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dirty="0">
                          <a:effectLst/>
                        </a:rPr>
                        <a:t>Comprometimento com a meta de colação de grau</a:t>
                      </a:r>
                      <a:endParaRPr lang="pt-BR" sz="2400" b="0" dirty="0"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dirty="0">
                          <a:effectLst/>
                        </a:rPr>
                        <a:t>1,9505</a:t>
                      </a:r>
                      <a:endParaRPr lang="pt-BR" sz="2400" b="0" dirty="0"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dirty="0">
                          <a:effectLst/>
                        </a:rPr>
                        <a:t>Interação Acadêmica</a:t>
                      </a:r>
                      <a:endParaRPr lang="pt-BR" sz="2400" b="0" dirty="0"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>
                          <a:effectLst/>
                        </a:rPr>
                        <a:t>1,9750</a:t>
                      </a:r>
                      <a:endParaRPr lang="pt-BR" sz="2400" b="0"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dirty="0">
                          <a:effectLst/>
                        </a:rPr>
                        <a:t>Interação Social</a:t>
                      </a:r>
                      <a:endParaRPr lang="pt-BR" sz="2400" b="0" dirty="0"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>
                          <a:effectLst/>
                        </a:rPr>
                        <a:t>1,9652</a:t>
                      </a:r>
                      <a:endParaRPr lang="pt-BR" sz="2400" b="0"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dirty="0">
                          <a:solidFill>
                            <a:srgbClr val="FF0000"/>
                          </a:solidFill>
                          <a:effectLst/>
                        </a:rPr>
                        <a:t>Comprometimento com outras Atividades</a:t>
                      </a:r>
                      <a:endParaRPr lang="pt-BR" sz="2400" b="0" dirty="0">
                        <a:solidFill>
                          <a:srgbClr val="FF0000"/>
                        </a:solidFill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0" dirty="0" smtClean="0">
                          <a:solidFill>
                            <a:srgbClr val="FF0000"/>
                          </a:solidFill>
                          <a:effectLst/>
                        </a:rPr>
                        <a:t>3,0297</a:t>
                      </a:r>
                      <a:endParaRPr lang="pt-BR" sz="2400" b="0" dirty="0">
                        <a:solidFill>
                          <a:srgbClr val="FF0000"/>
                        </a:solidFill>
                        <a:effectLst/>
                        <a:latin typeface="Gulim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51520" y="54868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Resultados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85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169438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EAD e Marketing </a:t>
            </a:r>
          </a:p>
          <a:p>
            <a:pPr algn="ctr"/>
            <a:r>
              <a:rPr lang="pt-BR" sz="5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de Relacionamento</a:t>
            </a:r>
          </a:p>
        </p:txBody>
      </p:sp>
      <p:pic>
        <p:nvPicPr>
          <p:cNvPr id="1026" name="Picture 2" descr="C:\Users\Aee\Desktop\marc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701860"/>
            <a:ext cx="3275856" cy="91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23528" y="5733256"/>
            <a:ext cx="5040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Marcos Wesley da Silva, prof. </a:t>
            </a:r>
            <a:r>
              <a:rPr lang="pt-BR" sz="2800" b="1" dirty="0" err="1" smtClean="0">
                <a:solidFill>
                  <a:schemeClr val="accent1">
                    <a:lumMod val="50000"/>
                  </a:schemeClr>
                </a:solidFill>
              </a:rPr>
              <a:t>dr.</a:t>
            </a:r>
            <a:endParaRPr lang="pt-BR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Michelle da Fonseca Marques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556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5112" y="2060848"/>
            <a:ext cx="6209258" cy="172819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134919" y="4077072"/>
            <a:ext cx="45929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3000" b="1" dirty="0" smtClean="0">
                <a:solidFill>
                  <a:schemeClr val="bg1">
                    <a:lumMod val="6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Educação inovadora,</a:t>
            </a:r>
          </a:p>
          <a:p>
            <a:pPr algn="r"/>
            <a:r>
              <a:rPr lang="pt-BR" sz="3000" b="1" dirty="0">
                <a:solidFill>
                  <a:schemeClr val="bg1">
                    <a:lumMod val="6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f</a:t>
            </a:r>
            <a:r>
              <a:rPr lang="pt-BR" sz="3000" b="1" dirty="0" smtClean="0">
                <a:solidFill>
                  <a:schemeClr val="bg1">
                    <a:lumMod val="6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lexível e sem distâncias</a:t>
            </a:r>
            <a:endParaRPr lang="pt-BR" sz="3000" b="1" dirty="0">
              <a:solidFill>
                <a:schemeClr val="bg1">
                  <a:lumMod val="6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507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169438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"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O declínio do número de alunos potenciais, matrículas, contribuições e donativos e outros recursos para enfrentar os custos são alertas sobre a dependência das mesmas em relação ao mercado que atendem" (KOTLER e FOX, 1994).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51520" y="54868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xmlns="" val="401084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54868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Introdução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7602832"/>
              </p:ext>
            </p:extLst>
          </p:nvPr>
        </p:nvGraphicFramePr>
        <p:xfrm>
          <a:off x="827583" y="2968744"/>
          <a:ext cx="756084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Matriculas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EAD</a:t>
                      </a:r>
                      <a:endParaRPr lang="pt-B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2012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7</a:t>
                      </a:r>
                      <a:r>
                        <a:rPr lang="pt-BR" sz="2800" baseline="0" dirty="0" smtClean="0"/>
                        <a:t> milhões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1.113.850</a:t>
                      </a:r>
                      <a:endParaRPr lang="pt-BR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6804248" y="422108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(INEP, 2013)</a:t>
            </a:r>
          </a:p>
        </p:txBody>
      </p:sp>
    </p:spTree>
    <p:extLst>
      <p:ext uri="{BB962C8B-B14F-4D97-AF65-F5344CB8AC3E}">
        <p14:creationId xmlns:p14="http://schemas.microsoft.com/office/powerpoint/2010/main" xmlns="" val="132025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e 7"/>
          <p:cNvSpPr/>
          <p:nvPr/>
        </p:nvSpPr>
        <p:spPr>
          <a:xfrm>
            <a:off x="484847" y="3818657"/>
            <a:ext cx="8280920" cy="2808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51520" y="54868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Introdução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1408295"/>
              </p:ext>
            </p:extLst>
          </p:nvPr>
        </p:nvGraphicFramePr>
        <p:xfrm>
          <a:off x="827583" y="2204864"/>
          <a:ext cx="756084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Matriculas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EAD</a:t>
                      </a:r>
                      <a:endParaRPr lang="pt-B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2012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7</a:t>
                      </a:r>
                      <a:r>
                        <a:rPr lang="pt-BR" sz="2800" baseline="0" dirty="0" smtClean="0"/>
                        <a:t> milhões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1.113.850</a:t>
                      </a:r>
                      <a:endParaRPr lang="pt-BR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6804248" y="335699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(INEP, 2013)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663548"/>
              </p:ext>
            </p:extLst>
          </p:nvPr>
        </p:nvGraphicFramePr>
        <p:xfrm>
          <a:off x="827584" y="4653136"/>
          <a:ext cx="756084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138296">
                <a:tc>
                  <a:txBody>
                    <a:bodyPr/>
                    <a:lstStyle/>
                    <a:p>
                      <a:pPr algn="ctr"/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Matriculas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EAD</a:t>
                      </a:r>
                      <a:endParaRPr lang="pt-B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2013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7,3</a:t>
                      </a:r>
                      <a:r>
                        <a:rPr lang="pt-BR" sz="2800" baseline="0" dirty="0" smtClean="0"/>
                        <a:t> milhões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1.153.572</a:t>
                      </a:r>
                      <a:endParaRPr lang="pt-BR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804248" y="580526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(INEP, </a:t>
            </a:r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2014)</a:t>
            </a:r>
            <a:endParaRPr lang="pt-BR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5561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169438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Alunos 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da modalidade a distância se queixam </a:t>
            </a: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dos:</a:t>
            </a:r>
          </a:p>
          <a:p>
            <a:pPr algn="just"/>
            <a:endParaRPr lang="pt-BR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971550" lvl="1" indent="-514350" algn="just">
              <a:buFont typeface="+mj-lt"/>
              <a:buAutoNum type="arabicPeriod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atrasos no recebimento de apostilas impressas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na divulgação de notas de provas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demora no retorno dos coordenadores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falta de soluções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expedição do diploma de conclusão de curso</a:t>
            </a:r>
          </a:p>
          <a:p>
            <a:pPr lvl="1" algn="just"/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						(TERRA, 2013) </a:t>
            </a:r>
            <a:endParaRPr lang="pt-BR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54868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xmlns="" val="4096714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988840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Nesse 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cenário, a </a:t>
            </a:r>
            <a:r>
              <a:rPr lang="pt-BR" sz="2800" b="1" u="sng" dirty="0">
                <a:solidFill>
                  <a:schemeClr val="accent1">
                    <a:lumMod val="50000"/>
                  </a:schemeClr>
                </a:solidFill>
              </a:rPr>
              <a:t>retenção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 de alunos é uma ação tão importante quanto atrair novos. Alunos não formam uma audiência cativa, pois, a cada semestre precisam renovar sua decisão de matrícula. O aluno envolvido com outras tarefas ou insatisfeito pode decidir pela não renovação. Podem mudar de instituição ou trancar sua matrícula (KOTLER e FOX, 1994).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51520" y="54868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xmlns="" val="144470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700808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...</a:t>
            </a:r>
          </a:p>
          <a:p>
            <a:pPr algn="just"/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nova lógica apresentou a importância dos </a:t>
            </a:r>
            <a:r>
              <a:rPr lang="pt-BR" sz="2800" b="1" u="sng" dirty="0">
                <a:solidFill>
                  <a:schemeClr val="accent1">
                    <a:lumMod val="50000"/>
                  </a:schemeClr>
                </a:solidFill>
              </a:rPr>
              <a:t>recursos intangíveis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, da </a:t>
            </a:r>
            <a:r>
              <a:rPr lang="pt-BR" sz="2800" b="1" u="sng" dirty="0" err="1">
                <a:solidFill>
                  <a:schemeClr val="accent1">
                    <a:lumMod val="50000"/>
                  </a:schemeClr>
                </a:solidFill>
              </a:rPr>
              <a:t>co-criação</a:t>
            </a:r>
            <a:r>
              <a:rPr lang="pt-BR" sz="2800" b="1" u="sng" dirty="0">
                <a:solidFill>
                  <a:schemeClr val="accent1">
                    <a:lumMod val="50000"/>
                  </a:schemeClr>
                </a:solidFill>
              </a:rPr>
              <a:t> de valor</a:t>
            </a:r>
            <a:r>
              <a:rPr lang="pt-BR" sz="2800" b="1" dirty="0">
                <a:solidFill>
                  <a:schemeClr val="accent1">
                    <a:lumMod val="50000"/>
                  </a:schemeClr>
                </a:solidFill>
              </a:rPr>
              <a:t> e </a:t>
            </a:r>
            <a:r>
              <a:rPr lang="pt-BR" sz="2800" b="1" u="sng" dirty="0">
                <a:solidFill>
                  <a:schemeClr val="accent1">
                    <a:lumMod val="50000"/>
                  </a:schemeClr>
                </a:solidFill>
              </a:rPr>
              <a:t>dos relacionamentos 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(VARGO e LUSCH, 2004). A evolução do marketing de relacionamento aponta para uma mudança significativa nos axiomas do marketing: competição e conflito para </a:t>
            </a:r>
            <a:r>
              <a:rPr lang="pt-BR" sz="2800" b="1" u="sng" dirty="0">
                <a:solidFill>
                  <a:schemeClr val="accent1">
                    <a:lumMod val="50000"/>
                  </a:schemeClr>
                </a:solidFill>
              </a:rPr>
              <a:t>cooperação mutua 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e independência para </a:t>
            </a:r>
            <a:r>
              <a:rPr lang="pt-BR" sz="2800" b="1" u="sng" dirty="0">
                <a:solidFill>
                  <a:schemeClr val="accent1">
                    <a:lumMod val="50000"/>
                  </a:schemeClr>
                </a:solidFill>
              </a:rPr>
              <a:t>interdependência 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mutua (SHETH e PARVATIYAR, </a:t>
            </a: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1995).</a:t>
            </a:r>
            <a:endParaRPr lang="pt-BR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54868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Referencial teórico - mkt de relacionamento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93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700808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...</a:t>
            </a:r>
          </a:p>
          <a:p>
            <a:pPr algn="just"/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O 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sentimento de </a:t>
            </a:r>
            <a:r>
              <a:rPr lang="pt-BR" sz="2800" b="1" u="sng" dirty="0">
                <a:solidFill>
                  <a:schemeClr val="accent1">
                    <a:lumMod val="50000"/>
                  </a:schemeClr>
                </a:solidFill>
              </a:rPr>
              <a:t>satisfação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 é um passo necessário na formação da </a:t>
            </a:r>
            <a:r>
              <a:rPr lang="pt-BR" sz="2800" b="1" u="sng" dirty="0">
                <a:solidFill>
                  <a:schemeClr val="accent1">
                    <a:lumMod val="50000"/>
                  </a:schemeClr>
                </a:solidFill>
              </a:rPr>
              <a:t>lealdade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Entretanto, a satisfação se torna menos importante no momento em que a lealdade começa a se formar...</a:t>
            </a:r>
          </a:p>
          <a:p>
            <a:pPr algn="just"/>
            <a:endParaRPr lang="pt-BR" sz="28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Estratégia: instituições 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de ensino superior precisam ser orientadas a entregar satisfação a seus </a:t>
            </a: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alunos (HELGENSEN e NESSET, 2007).</a:t>
            </a:r>
            <a:endParaRPr lang="pt-BR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54868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Referencial teórico - lealdade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293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001029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Bergamo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, Giuliani e </a:t>
            </a:r>
            <a:r>
              <a:rPr lang="pt-BR" sz="2800" dirty="0" err="1">
                <a:solidFill>
                  <a:schemeClr val="accent1">
                    <a:lumMod val="50000"/>
                  </a:schemeClr>
                </a:solidFill>
              </a:rPr>
              <a:t>Galli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 (2011</a:t>
            </a: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):</a:t>
            </a:r>
          </a:p>
          <a:p>
            <a:pPr algn="just"/>
            <a:endParaRPr lang="pt-BR" sz="800" dirty="0">
              <a:solidFill>
                <a:schemeClr val="accent1">
                  <a:lumMod val="50000"/>
                </a:schemeClr>
              </a:solidFill>
            </a:endParaRPr>
          </a:p>
          <a:p>
            <a:pPr marL="971550" lvl="1" indent="-514350" algn="just">
              <a:buFont typeface="+mj-lt"/>
              <a:buAutoNum type="arabicPeriod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Lealdade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Qualidade percebida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Confiança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Comprometimento emocional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Satisfação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Comprometimento cognitivo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Integração acadêmica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Integração social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Comprometimento com outras atividades</a:t>
            </a:r>
            <a:endParaRPr lang="pt-BR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548680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Referencial teórico – modelo de lealdade e retenção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462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611</Words>
  <Application>Microsoft Office PowerPoint</Application>
  <PresentationFormat>Apresentação na tela (4:3)</PresentationFormat>
  <Paragraphs>133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Aee</dc:creator>
  <cp:lastModifiedBy>Universidade Positivo</cp:lastModifiedBy>
  <cp:revision>21</cp:revision>
  <dcterms:created xsi:type="dcterms:W3CDTF">2014-10-08T12:25:49Z</dcterms:created>
  <dcterms:modified xsi:type="dcterms:W3CDTF">2014-10-09T12:50:48Z</dcterms:modified>
</cp:coreProperties>
</file>