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4" r:id="rId2"/>
    <p:sldId id="256" r:id="rId3"/>
    <p:sldId id="258" r:id="rId4"/>
    <p:sldId id="259" r:id="rId5"/>
    <p:sldId id="260" r:id="rId6"/>
    <p:sldId id="262" r:id="rId7"/>
    <p:sldId id="257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BED3D-6821-4EA3-A3E3-EA9610C165B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BDC56-531F-4B5A-9670-97D999DB7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36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1200" dirty="0" smtClean="0"/>
              <a:t>Aprimorando-a, conforme vai sendo mais modificada por outras pessoas.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BDC56-531F-4B5A-9670-97D999DB7A5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6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1200" dirty="0" smtClean="0"/>
              <a:t>como Marc </a:t>
            </a:r>
            <a:r>
              <a:rPr lang="pt-BR" altLang="pt-BR" sz="1200" dirty="0" err="1" smtClean="0"/>
              <a:t>Prensky</a:t>
            </a:r>
            <a:r>
              <a:rPr lang="pt-BR" altLang="pt-BR" sz="1200" dirty="0" smtClean="0"/>
              <a:t> chamou os que nasceram depois de 1983, ou seja, já cresceram com essa nova, abundante e farta tecnologia digital.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BDC56-531F-4B5A-9670-97D999DB7A5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847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1200" dirty="0" smtClean="0"/>
              <a:t>torna-se modificável, na medida em que responde às solicitações daquele que a consulta, que a explora, que a manipula”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BDC56-531F-4B5A-9670-97D999DB7A5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284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1200" dirty="0" smtClean="0"/>
              <a:t>entendendo o que cada um faz, sendo capaz de propor desafios e auxiliando a atribuir significado ao que está sendo realizado.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BDC56-531F-4B5A-9670-97D999DB7A5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657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1200" dirty="0" smtClean="0"/>
              <a:t>Na educação baseada em tecnologias interativas, novas mídias, diferentes das tradicionais podem se incorporar às diversas opções oferecidas aos educadores.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BDC56-531F-4B5A-9670-97D999DB7A5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833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jogos atravessaram a esfera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 recreação e se infiltraram nos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mundos do comércio, produtividade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educação, provando ser uma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ferramenta útil de treinamento 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BDC56-531F-4B5A-9670-97D999DB7A5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056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1200" dirty="0" smtClean="0"/>
              <a:t>cientistas acreditam que será possível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BDC56-531F-4B5A-9670-97D999DB7A5A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81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.br/url?sa=i&amp;rct=j&amp;q=&amp;esrc=s&amp;source=images&amp;cd=&amp;cad=rja&amp;uact=8&amp;docid=oHUSeJopnzm2HM&amp;tbnid=byqdmOe34dz12M:&amp;ved=0CAcQjRw&amp;url=http://alanminlunwu.wordpress.com/2013/03/06/mooc-data-big-data/&amp;ei=lAoqVPPQGcqbyASL1IKwAg&amp;bvm=bv.76477589,d.cWc&amp;psig=AFQjCNGLsaCPpB33Znpr3XCHIVTlHYY1HQ&amp;ust=141212756075250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://www.google.com.br/url?sa=i&amp;rct=j&amp;q=&amp;esrc=s&amp;source=images&amp;cd=&amp;cad=rja&amp;uact=8&amp;docid=_LINSiXHRemQ1M&amp;tbnid=TTVkSspuy_Ep4M:&amp;ved=0CAcQjRw&amp;url=http://mais.impacta.com.br/games/designer.htm&amp;ei=XgkqVOfFHceHyASoooLQAg&amp;bvm=bv.76477589,d.b2U&amp;psig=AFQjCNHBefnd_igWRJAMAkUTtOBfcP1POg&amp;ust=141212722455784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338200" y="1907381"/>
            <a:ext cx="8467600" cy="1728788"/>
          </a:xfrm>
          <a:prstGeom prst="rect">
            <a:avLst/>
          </a:prstGeom>
        </p:spPr>
        <p:txBody>
          <a:bodyPr vert="horz" lIns="91440" tIns="22932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t-BR" altLang="pt-BR" sz="3200" b="1" dirty="0" smtClean="0">
                <a:cs typeface="Arial" charset="0"/>
              </a:rPr>
              <a:t>USO DAS TECNOLOGIAS DE INFORMAÇÃO E COMUNICAÇÃO (TIC) NA EDUCAÇÃO SUPERIOR</a:t>
            </a: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2267744" y="3861048"/>
            <a:ext cx="46799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 dirty="0"/>
              <a:t>Teresa </a:t>
            </a:r>
            <a:r>
              <a:rPr lang="pt-BR" altLang="pt-BR" sz="2800" dirty="0" err="1"/>
              <a:t>Avalos</a:t>
            </a:r>
            <a:r>
              <a:rPr lang="pt-BR" altLang="pt-BR" sz="2800" dirty="0"/>
              <a:t> Pereira</a:t>
            </a:r>
          </a:p>
          <a:p>
            <a:pPr algn="ctr"/>
            <a:r>
              <a:rPr lang="pt-BR" altLang="pt-BR" sz="2800" dirty="0"/>
              <a:t>Rita Maria Lino </a:t>
            </a:r>
            <a:r>
              <a:rPr lang="pt-BR" altLang="pt-BR" sz="2800" dirty="0" err="1"/>
              <a:t>Tarcia</a:t>
            </a:r>
            <a:endParaRPr lang="pt-BR" altLang="pt-BR" sz="2800" dirty="0"/>
          </a:p>
          <a:p>
            <a:pPr algn="ctr"/>
            <a:r>
              <a:rPr lang="pt-BR" altLang="pt-BR" sz="2800" dirty="0"/>
              <a:t>Daniel </a:t>
            </a:r>
            <a:r>
              <a:rPr lang="pt-BR" altLang="pt-BR" sz="2800" dirty="0" err="1"/>
              <a:t>Sigulem</a:t>
            </a:r>
            <a:endParaRPr lang="pt-BR" altLang="pt-BR" sz="2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2267744" y="573325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Universidade Federal de São Paulo - UNIFESP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94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3"/>
          <p:cNvSpPr txBox="1">
            <a:spLocks noChangeArrowheads="1"/>
          </p:cNvSpPr>
          <p:nvPr/>
        </p:nvSpPr>
        <p:spPr bwMode="auto">
          <a:xfrm>
            <a:off x="0" y="2320027"/>
            <a:ext cx="642663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>
              <a:buFontTx/>
              <a:buChar char="-"/>
            </a:pPr>
            <a:r>
              <a:rPr lang="pt-PT" altLang="pt-BR" sz="2100" b="1" dirty="0">
                <a:latin typeface="+mn-lt"/>
              </a:rPr>
              <a:t>Cursos Online Abertos Massivos</a:t>
            </a:r>
            <a:r>
              <a:rPr lang="pt-PT" altLang="pt-BR" sz="2100" dirty="0">
                <a:latin typeface="+mn-lt"/>
              </a:rPr>
              <a:t> (</a:t>
            </a:r>
            <a:r>
              <a:rPr lang="pt-PT" altLang="pt-BR" sz="2100" i="1" dirty="0">
                <a:latin typeface="+mn-lt"/>
              </a:rPr>
              <a:t>Massive Open Online Courses</a:t>
            </a:r>
            <a:r>
              <a:rPr lang="pt-PT" altLang="pt-BR" sz="2100" dirty="0">
                <a:latin typeface="+mn-lt"/>
              </a:rPr>
              <a:t> - MOOCs): fornecedores (Coursera, edX, Udacity) e instituições (Berkeley, Harvard, UCLA, Yale, Stanford) oferecem aprendizagem avançada, continuada, gratuita, sem pré-requisitos e massivos (grande número de alunos).</a:t>
            </a:r>
          </a:p>
        </p:txBody>
      </p:sp>
      <p:pic>
        <p:nvPicPr>
          <p:cNvPr id="6" name="Picture 7" descr="http://3.bp.blogspot.com/-fcCr0r8aU04/Uy1Hv1mXNcI/AAAAAAAAAbI/njRfSDHQIZA/s1600/moo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495" y="2412484"/>
            <a:ext cx="2394396" cy="161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2"/>
          <p:cNvSpPr txBox="1">
            <a:spLocks noChangeArrowheads="1"/>
          </p:cNvSpPr>
          <p:nvPr/>
        </p:nvSpPr>
        <p:spPr bwMode="auto">
          <a:xfrm>
            <a:off x="3878610" y="4829328"/>
            <a:ext cx="497651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altLang="pt-BR" sz="2100" dirty="0"/>
              <a:t>1ª. experiência em Português =&gt; “MOOC  EaD”  na </a:t>
            </a:r>
            <a:r>
              <a:rPr lang="pt-BR" altLang="pt-BR" sz="2100" dirty="0"/>
              <a:t>Jornada Virtual ABED de </a:t>
            </a:r>
            <a:r>
              <a:rPr lang="pt-BR" altLang="pt-BR" sz="2100" dirty="0" smtClean="0"/>
              <a:t>2012.  USP </a:t>
            </a:r>
            <a:r>
              <a:rPr lang="pt-BR" altLang="pt-BR" sz="2100" dirty="0"/>
              <a:t>e Unicamp </a:t>
            </a:r>
            <a:r>
              <a:rPr lang="pt-BR" altLang="pt-BR" sz="2100" dirty="0" smtClean="0"/>
              <a:t>oferecem esses cursos. </a:t>
            </a:r>
            <a:r>
              <a:rPr lang="pt-BR" altLang="pt-BR" sz="2100" dirty="0"/>
              <a:t>O Brasil já tem plataformas </a:t>
            </a:r>
            <a:r>
              <a:rPr lang="pt-BR" altLang="pt-BR" sz="2100" dirty="0" smtClean="0"/>
              <a:t>MOOC</a:t>
            </a:r>
            <a:r>
              <a:rPr lang="pt-BR" altLang="pt-BR" sz="2100" dirty="0"/>
              <a:t> </a:t>
            </a:r>
            <a:r>
              <a:rPr lang="pt-BR" altLang="pt-BR" sz="2100" dirty="0" smtClean="0"/>
              <a:t>(</a:t>
            </a:r>
            <a:r>
              <a:rPr lang="pt-BR" altLang="pt-BR" sz="2100" dirty="0" err="1" smtClean="0"/>
              <a:t>Veduca</a:t>
            </a:r>
            <a:r>
              <a:rPr lang="pt-BR" altLang="pt-BR" sz="2100" dirty="0" smtClean="0"/>
              <a:t>).</a:t>
            </a:r>
            <a:endParaRPr lang="pt-BR" altLang="pt-BR" sz="2100" dirty="0"/>
          </a:p>
        </p:txBody>
      </p:sp>
      <p:pic>
        <p:nvPicPr>
          <p:cNvPr id="8" name="Picture 9" descr="https://encrypted-tbn1.gstatic.com/images?q=tbn:ANd9GcTUBbHYxDNgKaTed8m8rcI6kWpXK3A0LvuwZe_rgzZcHjmhjDvye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892" y="4829328"/>
            <a:ext cx="2150326" cy="1431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47614" y="1556792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Um ano ou menos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90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230510" y="1762064"/>
            <a:ext cx="658822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100" b="1" dirty="0"/>
              <a:t>- C</a:t>
            </a:r>
            <a:r>
              <a:rPr lang="pt-PT" altLang="pt-BR" sz="2100" b="1" dirty="0"/>
              <a:t>omputação em </a:t>
            </a:r>
            <a:r>
              <a:rPr lang="pt-PT" altLang="pt-BR" sz="2100" b="1" i="1" dirty="0"/>
              <a:t>tablet</a:t>
            </a:r>
            <a:r>
              <a:rPr lang="pt-PT" altLang="pt-BR" sz="2100" dirty="0"/>
              <a:t>: equipado com </a:t>
            </a:r>
            <a:r>
              <a:rPr lang="pt-PT" altLang="pt-BR" sz="2100" i="1" dirty="0"/>
              <a:t>wifi</a:t>
            </a:r>
            <a:r>
              <a:rPr lang="pt-PT" altLang="pt-BR" sz="2100" dirty="0"/>
              <a:t> e conexão de </a:t>
            </a:r>
            <a:r>
              <a:rPr lang="pt-PT" altLang="pt-BR" sz="2100" dirty="0" smtClean="0"/>
              <a:t>rede, telas </a:t>
            </a:r>
            <a:r>
              <a:rPr lang="pt-PT" altLang="pt-BR" sz="2100" dirty="0"/>
              <a:t>de alta </a:t>
            </a:r>
            <a:r>
              <a:rPr lang="pt-PT" altLang="pt-BR" sz="2100" dirty="0" smtClean="0"/>
              <a:t>resolução =&gt; poderosas </a:t>
            </a:r>
            <a:r>
              <a:rPr lang="pt-PT" altLang="pt-BR" sz="2100" dirty="0"/>
              <a:t>ferramentas para o aprendizado dentro e fora da sala de aula.</a:t>
            </a:r>
            <a:endParaRPr lang="pt-BR" altLang="pt-BR" sz="2100" dirty="0"/>
          </a:p>
        </p:txBody>
      </p:sp>
      <p:pic>
        <p:nvPicPr>
          <p:cNvPr id="5" name="Picture 13" descr="https://encrypted-tbn1.gstatic.com/images?q=tbn:ANd9GcRlAGFyMeqeOQUcw73xAq74I5gyg_oPDk-KZg9R6acygDgxhvU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9248"/>
            <a:ext cx="1994821" cy="132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2"/>
          <p:cNvSpPr txBox="1">
            <a:spLocks noChangeArrowheads="1"/>
          </p:cNvSpPr>
          <p:nvPr/>
        </p:nvSpPr>
        <p:spPr bwMode="auto">
          <a:xfrm>
            <a:off x="3371382" y="3734965"/>
            <a:ext cx="5427687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altLang="pt-BR" sz="2100" dirty="0" smtClean="0"/>
              <a:t>Infinidade </a:t>
            </a:r>
            <a:r>
              <a:rPr lang="pt-PT" altLang="pt-BR" sz="2100" dirty="0"/>
              <a:t>de aplicativos disponíveis</a:t>
            </a:r>
            <a:r>
              <a:rPr lang="pt-BR" altLang="pt-BR" sz="2100" dirty="0"/>
              <a:t> </a:t>
            </a:r>
            <a:r>
              <a:rPr lang="pt-BR" altLang="pt-BR" sz="2100" dirty="0" smtClean="0"/>
              <a:t>e gratuitos:  </a:t>
            </a:r>
            <a:r>
              <a:rPr lang="pt-BR" altLang="pt-BR" sz="2100" i="1" dirty="0"/>
              <a:t>Khan </a:t>
            </a:r>
            <a:r>
              <a:rPr lang="pt-BR" altLang="pt-BR" sz="2100" i="1" dirty="0" err="1"/>
              <a:t>Academy</a:t>
            </a:r>
            <a:r>
              <a:rPr lang="pt-BR" altLang="pt-BR" sz="2100" dirty="0"/>
              <a:t>, (</a:t>
            </a:r>
            <a:r>
              <a:rPr lang="pt-BR" altLang="pt-BR" sz="2100" dirty="0" err="1"/>
              <a:t>videoaulas</a:t>
            </a:r>
            <a:r>
              <a:rPr lang="pt-BR" altLang="pt-BR" sz="2100" dirty="0"/>
              <a:t>); o </a:t>
            </a:r>
            <a:r>
              <a:rPr lang="pt-BR" altLang="pt-BR" sz="2100" i="1" dirty="0" err="1"/>
              <a:t>Math</a:t>
            </a:r>
            <a:r>
              <a:rPr lang="pt-BR" altLang="pt-BR" sz="2100" i="1" dirty="0"/>
              <a:t> </a:t>
            </a:r>
            <a:r>
              <a:rPr lang="pt-BR" altLang="pt-BR" sz="2100" i="1" dirty="0" err="1"/>
              <a:t>Practice</a:t>
            </a:r>
            <a:r>
              <a:rPr lang="pt-BR" altLang="pt-BR" sz="2100" i="1" dirty="0"/>
              <a:t> Flash </a:t>
            </a:r>
            <a:r>
              <a:rPr lang="pt-BR" altLang="pt-BR" sz="2100" i="1" dirty="0" err="1"/>
              <a:t>Cards</a:t>
            </a:r>
            <a:r>
              <a:rPr lang="pt-BR" altLang="pt-BR" sz="2100" dirty="0"/>
              <a:t>, (matemática); o TED, (palestras em diferentes áreas); </a:t>
            </a:r>
            <a:r>
              <a:rPr lang="pt-BR" altLang="pt-BR" sz="2100" dirty="0" smtClean="0"/>
              <a:t>aplicativo da </a:t>
            </a:r>
            <a:r>
              <a:rPr lang="pt-BR" altLang="pt-BR" sz="2100" dirty="0"/>
              <a:t>NASA (informações sobre suas missões); entre </a:t>
            </a:r>
            <a:r>
              <a:rPr lang="pt-BR" altLang="pt-BR" sz="2100" dirty="0" smtClean="0"/>
              <a:t>outros</a:t>
            </a:r>
            <a:r>
              <a:rPr lang="pt-BR" altLang="pt-BR" sz="2100" dirty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0320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6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267122" y="2336732"/>
            <a:ext cx="650190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100" b="1" dirty="0"/>
              <a:t>- Jogos e </a:t>
            </a:r>
            <a:r>
              <a:rPr lang="pt-BR" altLang="pt-BR" sz="2100" b="1" dirty="0" err="1"/>
              <a:t>gamificação</a:t>
            </a:r>
            <a:r>
              <a:rPr lang="pt-BR" altLang="pt-BR" sz="2100" dirty="0"/>
              <a:t>: </a:t>
            </a:r>
            <a:r>
              <a:rPr lang="pt-BR" sz="2100" dirty="0"/>
              <a:t>jogos educacionais provaram aumentar </a:t>
            </a:r>
            <a:r>
              <a:rPr lang="pt-BR" sz="2100" dirty="0" smtClean="0"/>
              <a:t>as habilidades </a:t>
            </a:r>
            <a:r>
              <a:rPr lang="pt-BR" sz="2100" dirty="0"/>
              <a:t>sociais nos alunos, </a:t>
            </a:r>
            <a:r>
              <a:rPr lang="pt-BR" sz="2100" dirty="0" smtClean="0"/>
              <a:t>como o trabalho em equipe</a:t>
            </a:r>
            <a:r>
              <a:rPr lang="pt-BR" altLang="pt-BR" sz="2100" dirty="0" smtClean="0"/>
              <a:t>; </a:t>
            </a:r>
            <a:r>
              <a:rPr lang="pt-BR" altLang="pt-BR" sz="2100" dirty="0" err="1"/>
              <a:t>gamificação</a:t>
            </a:r>
            <a:r>
              <a:rPr lang="pt-BR" altLang="pt-BR" sz="2100" dirty="0"/>
              <a:t> incorpora elementos de </a:t>
            </a:r>
            <a:r>
              <a:rPr lang="pt-BR" altLang="pt-BR" sz="2100" dirty="0" smtClean="0"/>
              <a:t>jogos, como </a:t>
            </a:r>
            <a:r>
              <a:rPr lang="pt-BR" altLang="pt-BR" sz="2100" dirty="0"/>
              <a:t>níveis e emblemas, missões e </a:t>
            </a:r>
            <a:r>
              <a:rPr lang="pt-BR" altLang="pt-BR" sz="2100" dirty="0" smtClean="0"/>
              <a:t>estratégias.</a:t>
            </a:r>
            <a:endParaRPr lang="pt-BR" altLang="pt-BR" sz="2100" dirty="0"/>
          </a:p>
        </p:txBody>
      </p:sp>
      <p:pic>
        <p:nvPicPr>
          <p:cNvPr id="5" name="Picture 14" descr="https://encrypted-tbn0.gstatic.com/images?q=tbn:ANd9GcTR4MHggcfjThXLHRjTVbyBkBe-iUH74pIUjE6FKcPEOb9f7pe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67" y="4555298"/>
            <a:ext cx="3272506" cy="18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023" y="2307688"/>
            <a:ext cx="2103437" cy="146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2"/>
          <p:cNvSpPr txBox="1">
            <a:spLocks noChangeArrowheads="1"/>
          </p:cNvSpPr>
          <p:nvPr/>
        </p:nvSpPr>
        <p:spPr bwMode="auto">
          <a:xfrm>
            <a:off x="3707904" y="4486283"/>
            <a:ext cx="516162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100" dirty="0"/>
              <a:t>Misturar lazer e aprendizado é uma das maiores tendências na educação  =&gt; desenvolvimento cognitivo, colaboração, solução de problemas e pensamento crítico. O aluno produz animações </a:t>
            </a:r>
            <a:r>
              <a:rPr lang="pt-BR" altLang="pt-BR" sz="2100" dirty="0" smtClean="0"/>
              <a:t>=&gt; </a:t>
            </a:r>
            <a:r>
              <a:rPr lang="pt-BR" altLang="pt-BR" sz="2100" i="1" dirty="0"/>
              <a:t>designer</a:t>
            </a:r>
            <a:r>
              <a:rPr lang="pt-BR" altLang="pt-BR" sz="2100" dirty="0"/>
              <a:t> de </a:t>
            </a:r>
            <a:r>
              <a:rPr lang="pt-BR" altLang="pt-BR" sz="2100" i="1" dirty="0"/>
              <a:t>games</a:t>
            </a:r>
            <a:r>
              <a:rPr lang="pt-BR" altLang="pt-BR" sz="2100" dirty="0"/>
              <a:t>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82773" y="1453684"/>
            <a:ext cx="7316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Dois a três anos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573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215516" y="2060848"/>
            <a:ext cx="8712968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>
              <a:buFontTx/>
              <a:buChar char="-"/>
            </a:pPr>
            <a:r>
              <a:rPr lang="pt-BR" altLang="pt-BR" sz="2100" b="1" dirty="0">
                <a:latin typeface="+mn-lt"/>
              </a:rPr>
              <a:t>Análise de aprendizado: </a:t>
            </a:r>
            <a:r>
              <a:rPr lang="pt-BR" altLang="pt-BR" sz="2100" dirty="0">
                <a:latin typeface="+mn-lt"/>
              </a:rPr>
              <a:t>é o uso de mineração de dados para:</a:t>
            </a:r>
          </a:p>
          <a:p>
            <a:pPr eaLnBrk="1">
              <a:buFontTx/>
              <a:buChar char="-"/>
            </a:pPr>
            <a:endParaRPr lang="pt-BR" altLang="pt-BR" sz="2100" dirty="0">
              <a:latin typeface="+mn-lt"/>
            </a:endParaRPr>
          </a:p>
          <a:p>
            <a:pPr eaLnBrk="1">
              <a:buFont typeface="Arial" charset="0"/>
              <a:buChar char="•"/>
            </a:pPr>
            <a:r>
              <a:rPr lang="pt-BR" altLang="pt-BR" sz="2100" dirty="0">
                <a:latin typeface="+mn-lt"/>
              </a:rPr>
              <a:t>analisar </a:t>
            </a:r>
            <a:r>
              <a:rPr lang="pt-BR" altLang="pt-BR" sz="2100" dirty="0" smtClean="0">
                <a:latin typeface="+mn-lt"/>
              </a:rPr>
              <a:t>o </a:t>
            </a:r>
            <a:r>
              <a:rPr lang="pt-BR" altLang="pt-BR" sz="2100" dirty="0">
                <a:latin typeface="+mn-lt"/>
              </a:rPr>
              <a:t>que o aluno faz no ambiente virtual e a partir daí levantar informações úteis sobre sua evolução no aprendizado, seu comportamento;</a:t>
            </a:r>
          </a:p>
          <a:p>
            <a:pPr eaLnBrk="1">
              <a:buFont typeface="Arial" charset="0"/>
              <a:buChar char="•"/>
            </a:pPr>
            <a:r>
              <a:rPr lang="pt-BR" altLang="pt-BR" sz="2100" dirty="0">
                <a:latin typeface="+mn-lt"/>
              </a:rPr>
              <a:t>decifrar tendências e padrões que provém de dados </a:t>
            </a:r>
            <a:r>
              <a:rPr lang="pt-BR" altLang="pt-BR" sz="2100" dirty="0" smtClean="0">
                <a:latin typeface="+mn-lt"/>
              </a:rPr>
              <a:t>educacionais, </a:t>
            </a:r>
            <a:r>
              <a:rPr lang="pt-BR" altLang="pt-BR" sz="2100" dirty="0">
                <a:latin typeface="+mn-lt"/>
              </a:rPr>
              <a:t>promovendo o avanço de um sistema personalizado;</a:t>
            </a:r>
          </a:p>
          <a:p>
            <a:pPr eaLnBrk="1">
              <a:buFont typeface="Arial" charset="0"/>
              <a:buChar char="•"/>
            </a:pPr>
            <a:r>
              <a:rPr lang="pt-BR" altLang="pt-BR" sz="2100" dirty="0">
                <a:latin typeface="+mn-lt"/>
              </a:rPr>
              <a:t>permitir </a:t>
            </a:r>
            <a:r>
              <a:rPr lang="pt-BR" altLang="pt-BR" sz="2100" dirty="0" smtClean="0">
                <a:latin typeface="+mn-lt"/>
              </a:rPr>
              <a:t>melhor </a:t>
            </a:r>
            <a:r>
              <a:rPr lang="pt-BR" altLang="pt-BR" sz="2100" dirty="0">
                <a:latin typeface="+mn-lt"/>
              </a:rPr>
              <a:t>acompanhamento pelos tutores e </a:t>
            </a:r>
            <a:r>
              <a:rPr lang="pt-BR" altLang="pt-BR" sz="2100" dirty="0" smtClean="0">
                <a:latin typeface="+mn-lt"/>
              </a:rPr>
              <a:t>personalização </a:t>
            </a:r>
            <a:r>
              <a:rPr lang="pt-BR" altLang="pt-BR" sz="2100" dirty="0">
                <a:latin typeface="+mn-lt"/>
              </a:rPr>
              <a:t>na aprendizagem; </a:t>
            </a:r>
          </a:p>
          <a:p>
            <a:pPr eaLnBrk="1">
              <a:buFont typeface="Arial" charset="0"/>
              <a:buChar char="•"/>
            </a:pPr>
            <a:r>
              <a:rPr lang="pt-BR" altLang="pt-BR" sz="2100" dirty="0">
                <a:latin typeface="+mn-lt"/>
              </a:rPr>
              <a:t>personalizar plataformas de cursos online e sugerir recursos aos </a:t>
            </a:r>
            <a:r>
              <a:rPr lang="pt-BR" altLang="pt-BR" sz="2100" dirty="0" smtClean="0">
                <a:latin typeface="+mn-lt"/>
              </a:rPr>
              <a:t>alunos.</a:t>
            </a:r>
            <a:endParaRPr lang="pt-BR" altLang="pt-BR" sz="2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45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10"/>
          <p:cNvSpPr txBox="1">
            <a:spLocks noChangeArrowheads="1"/>
          </p:cNvSpPr>
          <p:nvPr/>
        </p:nvSpPr>
        <p:spPr bwMode="auto">
          <a:xfrm>
            <a:off x="395680" y="2180878"/>
            <a:ext cx="874832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100" b="1" dirty="0"/>
              <a:t>- Impressões em 3D</a:t>
            </a:r>
            <a:r>
              <a:rPr lang="pt-BR" altLang="pt-BR" sz="2100" dirty="0"/>
              <a:t>: em um modelo educacional, </a:t>
            </a:r>
            <a:r>
              <a:rPr lang="pt-BR" altLang="pt-BR" sz="2100" dirty="0" smtClean="0"/>
              <a:t>estão </a:t>
            </a:r>
            <a:r>
              <a:rPr lang="pt-BR" altLang="pt-BR" sz="2100" dirty="0" smtClean="0"/>
              <a:t>implementadas </a:t>
            </a:r>
            <a:r>
              <a:rPr lang="pt-BR" altLang="pt-BR" sz="2100" dirty="0"/>
              <a:t>em configurações para pesquisa e </a:t>
            </a:r>
            <a:r>
              <a:rPr lang="pt-BR" altLang="pt-BR" sz="2100" dirty="0" smtClean="0"/>
              <a:t>laboratório. Serão </a:t>
            </a:r>
            <a:r>
              <a:rPr lang="pt-BR" altLang="pt-BR" sz="2100" dirty="0"/>
              <a:t>muito utilizadas nas artes, </a:t>
            </a:r>
            <a:r>
              <a:rPr lang="pt-BR" altLang="pt-BR" sz="2100" i="1" dirty="0"/>
              <a:t>design</a:t>
            </a:r>
            <a:r>
              <a:rPr lang="pt-BR" altLang="pt-BR" sz="2100" dirty="0"/>
              <a:t>, fabricação e ciências, para criar modelos 3D </a:t>
            </a:r>
            <a:r>
              <a:rPr lang="pt-BR" altLang="pt-BR" sz="2100" dirty="0" smtClean="0"/>
              <a:t>em </a:t>
            </a:r>
            <a:r>
              <a:rPr lang="pt-BR" altLang="pt-BR" sz="2100" dirty="0"/>
              <a:t>projetos e até mesmo moléculas químicas e orgânicas.</a:t>
            </a:r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2783808" y="4128408"/>
            <a:ext cx="357638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100" dirty="0"/>
              <a:t>Réplicas de partes do corpo, próteses e </a:t>
            </a:r>
            <a:r>
              <a:rPr lang="pt-BR" altLang="pt-BR" sz="2100" dirty="0" smtClean="0"/>
              <a:t>implantes</a:t>
            </a:r>
            <a:endParaRPr lang="pt-BR" altLang="pt-BR" sz="2100" dirty="0"/>
          </a:p>
        </p:txBody>
      </p:sp>
      <p:pic>
        <p:nvPicPr>
          <p:cNvPr id="7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504" y="3957043"/>
            <a:ext cx="1742389" cy="114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02" y="3936347"/>
            <a:ext cx="1533492" cy="114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7"/>
          <p:cNvSpPr txBox="1">
            <a:spLocks noChangeArrowheads="1"/>
          </p:cNvSpPr>
          <p:nvPr/>
        </p:nvSpPr>
        <p:spPr bwMode="auto">
          <a:xfrm>
            <a:off x="2957822" y="5373216"/>
            <a:ext cx="597001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100" dirty="0"/>
              <a:t>Futuro </a:t>
            </a:r>
            <a:r>
              <a:rPr lang="pt-BR" altLang="pt-BR" sz="2100" dirty="0" smtClean="0"/>
              <a:t>=&gt; </a:t>
            </a:r>
            <a:r>
              <a:rPr lang="pt-BR" altLang="pt-BR" sz="2100" dirty="0"/>
              <a:t>em vez de metal ou plástico, </a:t>
            </a:r>
            <a:r>
              <a:rPr lang="pt-BR" altLang="pt-BR" sz="2100" dirty="0" smtClean="0"/>
              <a:t>células </a:t>
            </a:r>
            <a:r>
              <a:rPr lang="pt-BR" altLang="pt-BR" sz="2100" dirty="0"/>
              <a:t>vivas como matéria-prima das peças, podendo imprimir órgãos humanos.</a:t>
            </a:r>
          </a:p>
        </p:txBody>
      </p:sp>
      <p:pic>
        <p:nvPicPr>
          <p:cNvPr id="11" name="Imagem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24" y="5373216"/>
            <a:ext cx="1970170" cy="1169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482773" y="1478618"/>
            <a:ext cx="7316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Quatro a cinco anos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2059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189532" y="1799528"/>
            <a:ext cx="67185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>
              <a:buFontTx/>
              <a:buChar char="-"/>
            </a:pPr>
            <a:r>
              <a:rPr lang="pt-BR" altLang="pt-BR" sz="2100" b="1" dirty="0">
                <a:latin typeface="+mn-lt"/>
              </a:rPr>
              <a:t>Tecnologia trajável: </a:t>
            </a:r>
            <a:r>
              <a:rPr lang="pt-BR" altLang="pt-BR" sz="2100" dirty="0">
                <a:latin typeface="+mn-lt"/>
              </a:rPr>
              <a:t>permite tecnologias como realidade aumentada e telas OLED, mais finas e </a:t>
            </a:r>
            <a:r>
              <a:rPr lang="pt-BR" altLang="pt-BR" sz="2100" dirty="0" smtClean="0">
                <a:latin typeface="+mn-lt"/>
              </a:rPr>
              <a:t>dobráveis.</a:t>
            </a:r>
            <a:endParaRPr lang="pt-BR" altLang="pt-BR" sz="2100" dirty="0">
              <a:latin typeface="+mn-lt"/>
            </a:endParaRPr>
          </a:p>
        </p:txBody>
      </p:sp>
      <p:pic>
        <p:nvPicPr>
          <p:cNvPr id="5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070" y="1484784"/>
            <a:ext cx="182655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2771800" y="3212976"/>
            <a:ext cx="63722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100" dirty="0" smtClean="0"/>
              <a:t>Óculos </a:t>
            </a:r>
            <a:r>
              <a:rPr lang="pt-BR" altLang="pt-BR" sz="2100" dirty="0"/>
              <a:t>“</a:t>
            </a:r>
            <a:r>
              <a:rPr lang="pt-BR" altLang="pt-BR" sz="2100" i="1" dirty="0"/>
              <a:t>Glass Project”</a:t>
            </a:r>
            <a:r>
              <a:rPr lang="pt-BR" altLang="pt-BR" sz="2100" dirty="0"/>
              <a:t>, do </a:t>
            </a:r>
            <a:r>
              <a:rPr lang="pt-BR" altLang="pt-BR" sz="2100" i="1" dirty="0" smtClean="0"/>
              <a:t>Google =&gt; </a:t>
            </a:r>
            <a:r>
              <a:rPr lang="pt-BR" altLang="pt-BR" sz="2100" dirty="0" smtClean="0"/>
              <a:t>possibilitam </a:t>
            </a:r>
            <a:r>
              <a:rPr lang="pt-BR" altLang="pt-BR" sz="2100" dirty="0"/>
              <a:t>uma realidade aumentada, </a:t>
            </a:r>
            <a:r>
              <a:rPr lang="pt-BR" altLang="pt-BR" sz="2100" dirty="0" smtClean="0"/>
              <a:t>operam </a:t>
            </a:r>
            <a:r>
              <a:rPr lang="pt-BR" altLang="pt-BR" sz="2100" dirty="0"/>
              <a:t>por comando de voz</a:t>
            </a:r>
            <a:r>
              <a:rPr lang="pt-BR" altLang="pt-BR" sz="2100" dirty="0" smtClean="0"/>
              <a:t>, apresentam </a:t>
            </a:r>
            <a:r>
              <a:rPr lang="pt-BR" altLang="pt-BR" sz="2100" dirty="0"/>
              <a:t>uma visão de informações dos </a:t>
            </a:r>
            <a:r>
              <a:rPr lang="pt-BR" altLang="pt-BR" sz="2100" dirty="0" smtClean="0"/>
              <a:t>arredores.</a:t>
            </a:r>
            <a:endParaRPr lang="pt-BR" altLang="pt-BR" sz="2100" dirty="0"/>
          </a:p>
        </p:txBody>
      </p:sp>
      <p:pic>
        <p:nvPicPr>
          <p:cNvPr id="7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1974789" cy="132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1"/>
          <p:cNvSpPr txBox="1">
            <a:spLocks noChangeArrowheads="1"/>
          </p:cNvSpPr>
          <p:nvPr/>
        </p:nvSpPr>
        <p:spPr bwMode="auto">
          <a:xfrm>
            <a:off x="189532" y="4850632"/>
            <a:ext cx="648072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100" dirty="0" smtClean="0"/>
              <a:t>Dispositivos </a:t>
            </a:r>
            <a:r>
              <a:rPr lang="pt-BR" altLang="pt-BR" sz="2100" dirty="0"/>
              <a:t>trajáveis </a:t>
            </a:r>
            <a:r>
              <a:rPr lang="pt-BR" altLang="pt-BR" sz="2100" dirty="0" smtClean="0"/>
              <a:t>=&gt; </a:t>
            </a:r>
            <a:r>
              <a:rPr lang="pt-BR" altLang="pt-BR" sz="2100" dirty="0"/>
              <a:t>ferramentas efetivas para a investigação, usam sensores para monitorar dados, </a:t>
            </a:r>
            <a:r>
              <a:rPr lang="pt-BR" altLang="pt-BR" sz="2100" dirty="0" smtClean="0"/>
              <a:t>sinais </a:t>
            </a:r>
            <a:r>
              <a:rPr lang="pt-BR" altLang="pt-BR" sz="2100" dirty="0"/>
              <a:t>vitais, eletrocardiograma, pulso, temperatura do corpo etc., </a:t>
            </a:r>
            <a:r>
              <a:rPr lang="pt-BR" altLang="pt-BR" sz="2100" dirty="0" smtClean="0"/>
              <a:t>envia </a:t>
            </a:r>
            <a:r>
              <a:rPr lang="pt-BR" altLang="pt-BR" sz="2100" dirty="0"/>
              <a:t>os dados para </a:t>
            </a:r>
            <a:r>
              <a:rPr lang="pt-BR" altLang="pt-BR" sz="2100" i="1" dirty="0"/>
              <a:t>smartphones</a:t>
            </a:r>
            <a:r>
              <a:rPr lang="pt-BR" altLang="pt-BR" sz="2100" dirty="0"/>
              <a:t> e </a:t>
            </a:r>
            <a:r>
              <a:rPr lang="pt-BR" altLang="pt-BR" sz="2100" i="1" dirty="0" err="1"/>
              <a:t>tablets</a:t>
            </a:r>
            <a:r>
              <a:rPr lang="pt-BR" altLang="pt-BR" sz="2100" dirty="0"/>
              <a:t> com tecnologia sem fio, em tempo real.</a:t>
            </a:r>
          </a:p>
        </p:txBody>
      </p:sp>
      <p:pic>
        <p:nvPicPr>
          <p:cNvPr id="9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4987115"/>
            <a:ext cx="2466244" cy="135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9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3"/>
          <p:cNvSpPr txBox="1">
            <a:spLocks noChangeArrowheads="1"/>
          </p:cNvSpPr>
          <p:nvPr/>
        </p:nvSpPr>
        <p:spPr bwMode="auto">
          <a:xfrm>
            <a:off x="181558" y="1673812"/>
            <a:ext cx="86409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800" b="1" dirty="0"/>
              <a:t>Desafios dos professores no século </a:t>
            </a:r>
            <a:r>
              <a:rPr lang="pt-BR" altLang="pt-BR" sz="2800" b="1" dirty="0" err="1"/>
              <a:t>XXI</a:t>
            </a:r>
            <a:endParaRPr lang="pt-BR" altLang="pt-BR" sz="2800" b="1" dirty="0"/>
          </a:p>
        </p:txBody>
      </p:sp>
      <p:sp>
        <p:nvSpPr>
          <p:cNvPr id="5" name="CaixaDeTexto 2"/>
          <p:cNvSpPr txBox="1">
            <a:spLocks noChangeArrowheads="1"/>
          </p:cNvSpPr>
          <p:nvPr/>
        </p:nvSpPr>
        <p:spPr bwMode="auto">
          <a:xfrm>
            <a:off x="189570" y="2348880"/>
            <a:ext cx="8856984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Tx/>
              <a:buChar char="-"/>
              <a:defRPr/>
            </a:pPr>
            <a:r>
              <a:rPr lang="pt-BR" altLang="pt-BR" sz="2200" dirty="0" smtClean="0">
                <a:latin typeface="+mn-lt"/>
              </a:rPr>
              <a:t>“estimular o aluno para a autonomia, despertar seu espírito inventivo, auxiliar no desenvolvimento da capacidade de refletir e criticar a realidade” </a:t>
            </a:r>
            <a:r>
              <a:rPr lang="pt-BR" altLang="pt-BR" sz="2000" dirty="0" smtClean="0">
                <a:latin typeface="+mn-lt"/>
              </a:rPr>
              <a:t>(RICARDO, 2013, p. 26).</a:t>
            </a:r>
          </a:p>
          <a:p>
            <a:pPr marL="0" indent="0" eaLnBrk="1">
              <a:defRPr/>
            </a:pPr>
            <a:endParaRPr lang="pt-BR" altLang="pt-BR" sz="1000" dirty="0" smtClean="0">
              <a:latin typeface="+mn-lt"/>
            </a:endParaRPr>
          </a:p>
          <a:p>
            <a:pPr eaLnBrk="1">
              <a:buFontTx/>
              <a:buChar char="-"/>
              <a:defRPr/>
            </a:pPr>
            <a:r>
              <a:rPr lang="pt-BR" altLang="pt-BR" sz="2200" dirty="0" smtClean="0">
                <a:latin typeface="+mn-lt"/>
              </a:rPr>
              <a:t>criar situações de aprendizagem, experimentar e corrigir a sua atuação.</a:t>
            </a:r>
          </a:p>
          <a:p>
            <a:pPr marL="0" indent="0" eaLnBrk="1">
              <a:defRPr/>
            </a:pPr>
            <a:endParaRPr lang="pt-BR" altLang="pt-BR" sz="1000" dirty="0" smtClean="0">
              <a:latin typeface="+mn-lt"/>
            </a:endParaRPr>
          </a:p>
          <a:p>
            <a:pPr eaLnBrk="1">
              <a:buFontTx/>
              <a:buChar char="-"/>
              <a:defRPr/>
            </a:pPr>
            <a:r>
              <a:rPr lang="pt-BR" altLang="pt-BR" sz="2200" dirty="0" smtClean="0">
                <a:latin typeface="+mn-lt"/>
              </a:rPr>
              <a:t>exercitar novas práticas pedagógicas, deter competências e habilidades </a:t>
            </a:r>
            <a:r>
              <a:rPr lang="pt-BR" altLang="pt-BR" sz="2200" dirty="0" smtClean="0">
                <a:latin typeface="+mn-lt"/>
              </a:rPr>
              <a:t>(</a:t>
            </a:r>
            <a:r>
              <a:rPr lang="pt-BR" altLang="pt-BR" sz="2200" dirty="0" err="1" smtClean="0">
                <a:latin typeface="+mn-lt"/>
              </a:rPr>
              <a:t>Sigulem</a:t>
            </a:r>
            <a:r>
              <a:rPr lang="pt-BR" altLang="pt-BR" sz="2200" dirty="0" smtClean="0">
                <a:latin typeface="+mn-lt"/>
              </a:rPr>
              <a:t>, 1997).</a:t>
            </a: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301687" y="5091253"/>
            <a:ext cx="8540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400" dirty="0"/>
              <a:t>RICARDO, Eleonora Jorge. </a:t>
            </a:r>
            <a:r>
              <a:rPr lang="pt-BR" altLang="pt-BR" sz="1400" i="1" dirty="0"/>
              <a:t>Educação a distância</a:t>
            </a:r>
            <a:r>
              <a:rPr lang="pt-BR" altLang="pt-BR" sz="1400" dirty="0"/>
              <a:t>: professores-autores em tempos de </a:t>
            </a:r>
            <a:r>
              <a:rPr lang="pt-BR" altLang="pt-BR" sz="1400" dirty="0" err="1"/>
              <a:t>cibercultura</a:t>
            </a:r>
            <a:r>
              <a:rPr lang="pt-BR" altLang="pt-BR" sz="1400" dirty="0"/>
              <a:t>. São Paulo, Atlas, 2013</a:t>
            </a:r>
            <a:r>
              <a:rPr lang="pt-BR" altLang="pt-BR" sz="1400" dirty="0" smtClean="0"/>
              <a:t>.</a:t>
            </a:r>
          </a:p>
          <a:p>
            <a:endParaRPr lang="pt-BR" altLang="pt-BR" sz="1400" dirty="0"/>
          </a:p>
          <a:p>
            <a:r>
              <a:rPr lang="pt-BR" altLang="pt-BR" sz="1400" dirty="0" err="1" smtClean="0"/>
              <a:t>SIGULEM</a:t>
            </a:r>
            <a:r>
              <a:rPr lang="pt-BR" altLang="pt-BR" sz="1400" dirty="0"/>
              <a:t>, Daniel. Um novo paradigma de aprendizado na prática médica da UNIFESP/EPM. Tese de Livre Docência. São Paulo: Universidade Federal de São Paulo; 1997. Disponível em: http://www.unifesp.br/dis/historico/arquivos/TESE.pdf.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337692" y="5085184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7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251520" y="1772816"/>
            <a:ext cx="8784976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200" dirty="0"/>
              <a:t>Necessidade de resgatar no educador a compreensão da sua tarefa, relacionadas ao “planejamento de ensino e à avaliação da aprendizagem, simultaneamente às ações de incentivá-lo a empregar recursos tecnológicos no processo educativo” </a:t>
            </a:r>
            <a:r>
              <a:rPr lang="pt-BR" altLang="pt-BR" sz="2000" dirty="0"/>
              <a:t>(</a:t>
            </a:r>
            <a:r>
              <a:rPr lang="pt-BR" altLang="pt-BR" sz="2000" dirty="0" err="1"/>
              <a:t>CARLINI</a:t>
            </a:r>
            <a:r>
              <a:rPr lang="pt-BR" altLang="pt-BR" sz="2000" dirty="0"/>
              <a:t>, 2008, p. 93</a:t>
            </a:r>
            <a:r>
              <a:rPr lang="pt-BR" altLang="pt-BR" sz="2200" dirty="0"/>
              <a:t>).</a:t>
            </a:r>
          </a:p>
          <a:p>
            <a:endParaRPr lang="pt-BR" altLang="pt-BR" sz="2200" dirty="0"/>
          </a:p>
          <a:p>
            <a:r>
              <a:rPr lang="pt-BR" altLang="pt-BR" sz="2200" dirty="0"/>
              <a:t>Projetos de capacitação tecnológica e didático-pedagógica, devem ser implementados e desenvolvidos nas Instituições de Ensino para o desenvolvimento profissional dos </a:t>
            </a:r>
            <a:r>
              <a:rPr lang="pt-BR" altLang="pt-BR" sz="2200" dirty="0" smtClean="0"/>
              <a:t>professores</a:t>
            </a:r>
            <a:r>
              <a:rPr lang="pt-BR" altLang="pt-BR" sz="2200" dirty="0"/>
              <a:t> </a:t>
            </a:r>
            <a:r>
              <a:rPr lang="pt-BR" altLang="pt-BR" sz="2000" dirty="0" smtClean="0"/>
              <a:t>(Azevedo</a:t>
            </a:r>
            <a:r>
              <a:rPr lang="pt-BR" altLang="pt-BR" sz="2000" dirty="0"/>
              <a:t>, 2012)</a:t>
            </a:r>
            <a:r>
              <a:rPr lang="pt-BR" altLang="pt-BR" sz="2200" dirty="0"/>
              <a:t>.</a:t>
            </a:r>
          </a:p>
        </p:txBody>
      </p:sp>
      <p:sp>
        <p:nvSpPr>
          <p:cNvPr id="5" name="CaixaDeTexto 2"/>
          <p:cNvSpPr txBox="1">
            <a:spLocks noChangeArrowheads="1"/>
          </p:cNvSpPr>
          <p:nvPr/>
        </p:nvSpPr>
        <p:spPr bwMode="auto">
          <a:xfrm>
            <a:off x="251520" y="5091113"/>
            <a:ext cx="864096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600" dirty="0" err="1"/>
              <a:t>CARLINI</a:t>
            </a:r>
            <a:r>
              <a:rPr lang="pt-BR" altLang="pt-BR" sz="1600" dirty="0"/>
              <a:t>, Alda Luiza. O professor do ensino superior e a inclusão digital. In: </a:t>
            </a:r>
            <a:r>
              <a:rPr lang="pt-BR" altLang="pt-BR" sz="1600" dirty="0" err="1"/>
              <a:t>Carlini</a:t>
            </a:r>
            <a:r>
              <a:rPr lang="pt-BR" altLang="pt-BR" sz="1600" dirty="0"/>
              <a:t> AL. </a:t>
            </a:r>
            <a:r>
              <a:rPr lang="pt-BR" altLang="pt-BR" sz="1600" dirty="0" err="1"/>
              <a:t>Scarpato</a:t>
            </a:r>
            <a:r>
              <a:rPr lang="pt-BR" altLang="pt-BR" sz="1600" dirty="0"/>
              <a:t> M. Ensino superior: questões sobre a formação do professor. São Paulo: </a:t>
            </a:r>
            <a:r>
              <a:rPr lang="pt-BR" altLang="pt-BR" sz="1600" dirty="0" err="1"/>
              <a:t>Avercamp</a:t>
            </a:r>
            <a:r>
              <a:rPr lang="pt-BR" altLang="pt-BR" sz="1600" dirty="0"/>
              <a:t>; 2008. p. 83-94.</a:t>
            </a:r>
          </a:p>
          <a:p>
            <a:endParaRPr lang="pt-BR" altLang="pt-BR" sz="1000" dirty="0"/>
          </a:p>
          <a:p>
            <a:r>
              <a:rPr lang="pt-BR" altLang="pt-BR" sz="1600" dirty="0"/>
              <a:t>AZEVEDO, Adriana Barroso; </a:t>
            </a:r>
            <a:r>
              <a:rPr lang="pt-BR" altLang="pt-BR" sz="1600" dirty="0" err="1"/>
              <a:t>JOSGRILBERG</a:t>
            </a:r>
            <a:r>
              <a:rPr lang="pt-BR" altLang="pt-BR" sz="1600" dirty="0"/>
              <a:t>, Fábio Botelho; LIMA, Francisco José Sousa. </a:t>
            </a:r>
            <a:r>
              <a:rPr lang="pt-BR" altLang="pt-BR" sz="1600" i="1" dirty="0"/>
              <a:t>Educação e tecnologia na universidade</a:t>
            </a:r>
            <a:r>
              <a:rPr lang="pt-BR" altLang="pt-BR" sz="1600" dirty="0"/>
              <a:t>: concepções e práticas São Bernardo do Campo: Universidade Metodista de São Paulo, 2012</a:t>
            </a:r>
            <a:r>
              <a:rPr lang="pt-BR" altLang="pt-BR" dirty="0"/>
              <a:t>.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5091113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6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5"/>
          <p:cNvSpPr txBox="1">
            <a:spLocks noChangeArrowheads="1"/>
          </p:cNvSpPr>
          <p:nvPr/>
        </p:nvSpPr>
        <p:spPr bwMode="auto">
          <a:xfrm>
            <a:off x="2627784" y="2142827"/>
            <a:ext cx="3316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2400" dirty="0"/>
              <a:t>Obrigada,</a:t>
            </a: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827584" y="3061345"/>
            <a:ext cx="561657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2800" dirty="0" smtClean="0"/>
              <a:t>	</a:t>
            </a:r>
            <a:r>
              <a:rPr lang="pt-BR" altLang="pt-BR" sz="3000" dirty="0" smtClean="0"/>
              <a:t>Teresa </a:t>
            </a:r>
            <a:r>
              <a:rPr lang="pt-BR" altLang="pt-BR" sz="3000" dirty="0" err="1"/>
              <a:t>Avalos</a:t>
            </a:r>
            <a:r>
              <a:rPr lang="pt-BR" altLang="pt-BR" sz="3000" dirty="0"/>
              <a:t> Pereira</a:t>
            </a:r>
          </a:p>
          <a:p>
            <a:endParaRPr lang="pt-BR" altLang="pt-BR" dirty="0"/>
          </a:p>
          <a:p>
            <a:r>
              <a:rPr lang="pt-BR" altLang="pt-BR" sz="2400" dirty="0"/>
              <a:t>	</a:t>
            </a:r>
            <a:r>
              <a:rPr lang="pt-BR" altLang="pt-BR" sz="2400" dirty="0" smtClean="0"/>
              <a:t>	teresa.bc@epm.br</a:t>
            </a:r>
            <a:endParaRPr lang="pt-BR" altLang="pt-BR" sz="2400" dirty="0"/>
          </a:p>
          <a:p>
            <a:r>
              <a:rPr lang="pt-BR" altLang="pt-BR" sz="2400" dirty="0"/>
              <a:t>	</a:t>
            </a:r>
            <a:r>
              <a:rPr lang="pt-BR" altLang="pt-BR" sz="2400" dirty="0" smtClean="0"/>
              <a:t>	te_avalos@hotmail.com</a:t>
            </a:r>
            <a:endParaRPr lang="pt-BR" altLang="pt-BR" sz="2400" dirty="0"/>
          </a:p>
          <a:p>
            <a:endParaRPr lang="pt-BR" altLang="pt-B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89137"/>
            <a:ext cx="2565276" cy="161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1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9"/>
          <p:cNvSpPr txBox="1">
            <a:spLocks noChangeArrowheads="1"/>
          </p:cNvSpPr>
          <p:nvPr/>
        </p:nvSpPr>
        <p:spPr bwMode="auto">
          <a:xfrm>
            <a:off x="395536" y="1426429"/>
            <a:ext cx="77569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800" b="1" dirty="0"/>
              <a:t>As inovações educacionais com o uso das TIC</a:t>
            </a:r>
            <a:endParaRPr lang="pt-BR" altLang="pt-BR" sz="2800" dirty="0"/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0" y="2080012"/>
            <a:ext cx="9144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eaLnBrk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>
              <a:buFont typeface="Arial" charset="0"/>
              <a:buChar char="•"/>
            </a:pPr>
            <a:r>
              <a:rPr lang="pt-BR" altLang="pt-BR" sz="2200" dirty="0">
                <a:latin typeface="+mn-lt"/>
              </a:rPr>
              <a:t>Perfil das novas gerações e as estratégias de acesso ao conhecimento se modificaram;</a:t>
            </a:r>
          </a:p>
          <a:p>
            <a:pPr eaLnBrk="1">
              <a:buFont typeface="Arial" charset="0"/>
              <a:buChar char="•"/>
            </a:pPr>
            <a:endParaRPr lang="pt-BR" altLang="pt-BR" sz="1000" dirty="0">
              <a:latin typeface="+mn-lt"/>
            </a:endParaRPr>
          </a:p>
          <a:p>
            <a:pPr eaLnBrk="1">
              <a:buFont typeface="Arial" charset="0"/>
              <a:buChar char="•"/>
            </a:pPr>
            <a:r>
              <a:rPr lang="pt-BR" altLang="pt-BR" sz="2200" dirty="0">
                <a:latin typeface="+mn-lt"/>
              </a:rPr>
              <a:t>Sociedade rica em informação e de complexidade crescente = acessível e disponível a qualquer hora e em qualquer lugar;</a:t>
            </a:r>
          </a:p>
          <a:p>
            <a:pPr eaLnBrk="1">
              <a:buFont typeface="Arial" charset="0"/>
              <a:buChar char="•"/>
            </a:pPr>
            <a:endParaRPr lang="pt-BR" altLang="pt-BR" sz="1000" dirty="0">
              <a:latin typeface="+mn-lt"/>
            </a:endParaRPr>
          </a:p>
          <a:p>
            <a:pPr eaLnBrk="1">
              <a:buFont typeface="Arial" charset="0"/>
              <a:buChar char="•"/>
            </a:pPr>
            <a:r>
              <a:rPr lang="pt-BR" altLang="pt-BR" sz="2200" dirty="0">
                <a:latin typeface="+mn-lt"/>
              </a:rPr>
              <a:t>Sujeitos na sociedade do conhecimento = fortemente influenciada pelas TIC;</a:t>
            </a:r>
          </a:p>
          <a:p>
            <a:pPr eaLnBrk="1">
              <a:buFont typeface="Arial" charset="0"/>
              <a:buChar char="•"/>
            </a:pPr>
            <a:endParaRPr lang="pt-BR" altLang="pt-BR" sz="1000" dirty="0">
              <a:latin typeface="+mn-lt"/>
            </a:endParaRPr>
          </a:p>
          <a:p>
            <a:pPr eaLnBrk="1">
              <a:buFont typeface="Arial" charset="0"/>
              <a:buChar char="•"/>
            </a:pPr>
            <a:r>
              <a:rPr lang="pt-BR" altLang="pt-BR" sz="2200" dirty="0">
                <a:latin typeface="+mn-lt"/>
              </a:rPr>
              <a:t>Escola = entender e se adaptar a essa realidade;</a:t>
            </a:r>
          </a:p>
          <a:p>
            <a:pPr eaLnBrk="1">
              <a:buFont typeface="Arial" charset="0"/>
              <a:buChar char="•"/>
            </a:pPr>
            <a:endParaRPr lang="pt-BR" altLang="pt-BR" sz="1000" dirty="0">
              <a:latin typeface="+mn-lt"/>
            </a:endParaRPr>
          </a:p>
          <a:p>
            <a:pPr eaLnBrk="1">
              <a:buFont typeface="Arial" charset="0"/>
              <a:buChar char="•"/>
            </a:pPr>
            <a:r>
              <a:rPr lang="pt-BR" altLang="pt-BR" sz="2200" dirty="0">
                <a:latin typeface="+mn-lt"/>
              </a:rPr>
              <a:t>Professores = refletir suas práticas pedagógicas, ensinando o aluno a aprender por meio de ações continuadas, não restringindo à sala de aula tradicional.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323528" y="1484784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800" b="1" i="1" dirty="0"/>
              <a:t>Web</a:t>
            </a:r>
            <a:r>
              <a:rPr lang="pt-BR" altLang="pt-BR" sz="2800" b="1" dirty="0"/>
              <a:t> 2.0 no contexto educativo</a:t>
            </a:r>
            <a:endParaRPr lang="pt-BR" altLang="pt-BR" sz="2800" dirty="0"/>
          </a:p>
        </p:txBody>
      </p:sp>
      <p:sp>
        <p:nvSpPr>
          <p:cNvPr id="6" name="CaixaDeTexto 2"/>
          <p:cNvSpPr txBox="1">
            <a:spLocks noChangeArrowheads="1"/>
          </p:cNvSpPr>
          <p:nvPr/>
        </p:nvSpPr>
        <p:spPr bwMode="auto">
          <a:xfrm>
            <a:off x="431540" y="2420887"/>
            <a:ext cx="8437884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200" dirty="0" smtClean="0"/>
              <a:t>Web </a:t>
            </a:r>
            <a:r>
              <a:rPr lang="pt-BR" altLang="pt-BR" sz="2200" dirty="0"/>
              <a:t>2.0 </a:t>
            </a:r>
            <a:r>
              <a:rPr lang="pt-BR" altLang="pt-BR" sz="2200" dirty="0" smtClean="0"/>
              <a:t>= plataforma</a:t>
            </a:r>
            <a:r>
              <a:rPr lang="pt-BR" altLang="pt-BR" sz="2200" dirty="0"/>
              <a:t>, </a:t>
            </a:r>
            <a:r>
              <a:rPr lang="pt-BR" altLang="pt-BR" sz="2200" dirty="0" smtClean="0"/>
              <a:t>serviço </a:t>
            </a:r>
            <a:r>
              <a:rPr lang="pt-BR" altLang="pt-BR" sz="2200" dirty="0"/>
              <a:t>continuamente renovado e atualizado, que fica melhor quanto mais as pessoas utilizam, </a:t>
            </a:r>
            <a:r>
              <a:rPr lang="pt-BR" altLang="pt-BR" sz="2200" dirty="0" smtClean="0"/>
              <a:t>criando</a:t>
            </a:r>
            <a:r>
              <a:rPr lang="pt-BR" altLang="pt-BR" sz="2200" dirty="0"/>
              <a:t>, assim, uma “</a:t>
            </a:r>
            <a:r>
              <a:rPr lang="pt-BR" altLang="pt-BR" sz="2200" b="1" dirty="0"/>
              <a:t>arquitetura de participação</a:t>
            </a:r>
            <a:r>
              <a:rPr lang="pt-BR" altLang="pt-BR" sz="2200" dirty="0"/>
              <a:t>”.</a:t>
            </a:r>
          </a:p>
          <a:p>
            <a:endParaRPr lang="pt-BR" altLang="pt-BR" sz="2200" dirty="0"/>
          </a:p>
          <a:p>
            <a:r>
              <a:rPr lang="pt-BR" altLang="pt-BR" sz="2200" dirty="0"/>
              <a:t>Os usuários são </a:t>
            </a:r>
            <a:r>
              <a:rPr lang="pt-BR" altLang="pt-BR" sz="2200" dirty="0" err="1"/>
              <a:t>codesenvolvedores</a:t>
            </a:r>
            <a:r>
              <a:rPr lang="pt-BR" altLang="pt-BR" sz="2200" dirty="0"/>
              <a:t> do </a:t>
            </a:r>
            <a:r>
              <a:rPr lang="pt-BR" altLang="pt-BR" sz="2200" i="1" dirty="0"/>
              <a:t>software</a:t>
            </a:r>
            <a:r>
              <a:rPr lang="pt-BR" altLang="pt-BR" sz="2200" dirty="0"/>
              <a:t>, autores, acessam conteúdos, produzem, compartilham na rede para que outros aproveitem a informação e a retrabalhem, </a:t>
            </a:r>
            <a:r>
              <a:rPr lang="pt-BR" altLang="pt-BR" sz="2200" dirty="0" smtClean="0"/>
              <a:t>aprimorando-a.</a:t>
            </a:r>
            <a:endParaRPr lang="pt-BR" altLang="pt-BR" sz="2200" dirty="0"/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431540" y="5733255"/>
            <a:ext cx="8280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pt-BR" sz="1400" dirty="0"/>
              <a:t>O’REILLY, Tim; BATTELLE, John. </a:t>
            </a:r>
            <a:r>
              <a:rPr lang="en-US" altLang="pt-BR" sz="1400" i="1" dirty="0"/>
              <a:t>Web squared: </a:t>
            </a:r>
            <a:r>
              <a:rPr lang="en-US" altLang="pt-BR" sz="1400" dirty="0"/>
              <a:t>Web 2.0 five years on. 2009. </a:t>
            </a:r>
            <a:r>
              <a:rPr lang="pt-BR" altLang="pt-BR" sz="1400" dirty="0"/>
              <a:t>Disponível em: http://www.web2summit.com/web2009/public/schedule/detail/10194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323528" y="5733255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7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179513" y="1647873"/>
            <a:ext cx="8913424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200" dirty="0"/>
              <a:t>A “Web 2.0 consiste em tirar partido da inteligência coletiva, transformando a web em uma espécie de cérebro global” </a:t>
            </a:r>
            <a:r>
              <a:rPr lang="pt-BR" altLang="pt-BR" sz="2000" dirty="0"/>
              <a:t>(MATTAR, 2013, p. 22)</a:t>
            </a:r>
            <a:r>
              <a:rPr lang="pt-BR" altLang="pt-BR" sz="2200" dirty="0"/>
              <a:t>.</a:t>
            </a:r>
          </a:p>
          <a:p>
            <a:endParaRPr lang="pt-BR" altLang="pt-BR" sz="2200" dirty="0"/>
          </a:p>
          <a:p>
            <a:r>
              <a:rPr lang="pt-BR" altLang="pt-BR" sz="2200" dirty="0"/>
              <a:t>Os estudantes de hoje são “nativos </a:t>
            </a:r>
            <a:r>
              <a:rPr lang="pt-BR" altLang="pt-BR" sz="2200" dirty="0" smtClean="0"/>
              <a:t>digitais” (nasceram </a:t>
            </a:r>
            <a:r>
              <a:rPr lang="pt-BR" altLang="pt-BR" sz="2200" dirty="0"/>
              <a:t>depois de </a:t>
            </a:r>
            <a:r>
              <a:rPr lang="pt-BR" altLang="pt-BR" sz="2200" dirty="0" smtClean="0"/>
              <a:t>1983), </a:t>
            </a:r>
            <a:r>
              <a:rPr lang="pt-BR" altLang="pt-BR" sz="2200" dirty="0"/>
              <a:t>já cresceram com essa </a:t>
            </a:r>
            <a:r>
              <a:rPr lang="pt-BR" altLang="pt-BR" sz="2200" dirty="0" smtClean="0"/>
              <a:t>nova e </a:t>
            </a:r>
            <a:r>
              <a:rPr lang="pt-BR" altLang="pt-BR" sz="2200" dirty="0"/>
              <a:t>farta tecnologia digital.</a:t>
            </a:r>
          </a:p>
          <a:p>
            <a:endParaRPr lang="pt-BR" altLang="pt-BR" sz="2200" dirty="0"/>
          </a:p>
          <a:p>
            <a:r>
              <a:rPr lang="pt-BR" altLang="pt-BR" sz="2200" dirty="0"/>
              <a:t>Na educação “ser conectado” </a:t>
            </a:r>
            <a:r>
              <a:rPr lang="pt-BR" altLang="pt-BR" sz="2200" dirty="0"/>
              <a:t>significa “buscar, mediar, provocar, observar, estudar, ensinar, aprender a qualquer hora, em qualquer lugar, 24 horas diárias, 7 dias por </a:t>
            </a:r>
            <a:r>
              <a:rPr lang="pt-BR" altLang="pt-BR" sz="2200" dirty="0" smtClean="0"/>
              <a:t>semana” </a:t>
            </a:r>
            <a:r>
              <a:rPr lang="pt-BR" altLang="pt-BR" sz="2000" dirty="0"/>
              <a:t>(FAVA, 2013, p.34)</a:t>
            </a:r>
            <a:r>
              <a:rPr lang="pt-BR" altLang="pt-BR" sz="2200" dirty="0" smtClean="0"/>
              <a:t>.</a:t>
            </a:r>
            <a:endParaRPr lang="pt-BR" altLang="pt-BR" sz="2200" dirty="0"/>
          </a:p>
        </p:txBody>
      </p:sp>
      <p:sp>
        <p:nvSpPr>
          <p:cNvPr id="5" name="CaixaDeTexto 3"/>
          <p:cNvSpPr txBox="1">
            <a:spLocks noChangeArrowheads="1"/>
          </p:cNvSpPr>
          <p:nvPr/>
        </p:nvSpPr>
        <p:spPr bwMode="auto">
          <a:xfrm>
            <a:off x="307861" y="5589240"/>
            <a:ext cx="849694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400" dirty="0"/>
              <a:t>MATTAR, João. Web 2.0 e redes sociais na educação. São Paulo: Artesanato Educacional, 2013.</a:t>
            </a:r>
          </a:p>
          <a:p>
            <a:endParaRPr lang="pt-BR" altLang="pt-BR" sz="1400" dirty="0" smtClean="0"/>
          </a:p>
          <a:p>
            <a:r>
              <a:rPr lang="pt-BR" altLang="pt-BR" sz="1400" dirty="0" smtClean="0"/>
              <a:t>FAVA</a:t>
            </a:r>
            <a:r>
              <a:rPr lang="pt-BR" altLang="pt-BR" sz="1400" dirty="0"/>
              <a:t>, Rui. Educação 3.0. São Paulo: Saraiva, 2014.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359532" y="551355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5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342207" y="1395643"/>
            <a:ext cx="6624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2800" b="1" dirty="0"/>
              <a:t>Educação 3.0</a:t>
            </a:r>
            <a:endParaRPr lang="pt-BR" altLang="pt-BR" sz="2800" dirty="0"/>
          </a:p>
        </p:txBody>
      </p:sp>
      <p:sp>
        <p:nvSpPr>
          <p:cNvPr id="5" name="CaixaDeTexto 3"/>
          <p:cNvSpPr txBox="1">
            <a:spLocks noChangeArrowheads="1"/>
          </p:cNvSpPr>
          <p:nvPr/>
        </p:nvSpPr>
        <p:spPr bwMode="auto">
          <a:xfrm>
            <a:off x="107504" y="2014674"/>
            <a:ext cx="887794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200" dirty="0" smtClean="0"/>
              <a:t>- Novo </a:t>
            </a:r>
            <a:r>
              <a:rPr lang="pt-BR" altLang="pt-BR" sz="2200" dirty="0"/>
              <a:t>modelo de educação =&gt; mais digital, interativa e focada no aluno.</a:t>
            </a:r>
          </a:p>
          <a:p>
            <a:r>
              <a:rPr lang="pt-BR" altLang="pt-BR" sz="2200" dirty="0" smtClean="0"/>
              <a:t>- Era </a:t>
            </a:r>
            <a:r>
              <a:rPr lang="pt-BR" altLang="pt-BR" sz="2200" dirty="0"/>
              <a:t>da busca de informação =&gt; </a:t>
            </a:r>
            <a:r>
              <a:rPr lang="pt-BR" altLang="pt-BR" sz="2200" dirty="0" smtClean="0"/>
              <a:t>social </a:t>
            </a:r>
            <a:r>
              <a:rPr lang="pt-BR" altLang="pt-BR" sz="2200" dirty="0"/>
              <a:t>e participativa da Internet.</a:t>
            </a:r>
          </a:p>
          <a:p>
            <a:r>
              <a:rPr lang="pt-BR" altLang="pt-BR" sz="2200" dirty="0" smtClean="0"/>
              <a:t>- Alunos </a:t>
            </a:r>
            <a:r>
              <a:rPr lang="pt-BR" altLang="pt-BR" sz="2200" dirty="0"/>
              <a:t>e professores =&gt; constituintes do processo de ensino e aprendizagem.</a:t>
            </a:r>
          </a:p>
          <a:p>
            <a:endParaRPr lang="pt-BR" altLang="pt-BR" sz="1200" dirty="0"/>
          </a:p>
          <a:p>
            <a:r>
              <a:rPr lang="pt-BR" altLang="pt-BR" sz="2200" dirty="0" smtClean="0"/>
              <a:t>Tendências </a:t>
            </a:r>
            <a:r>
              <a:rPr lang="pt-BR" altLang="pt-BR" sz="2200" dirty="0"/>
              <a:t>tecnológicas =&gt; ambientes colaborativos, espaços </a:t>
            </a:r>
            <a:r>
              <a:rPr lang="pt-BR" altLang="pt-BR" sz="2200" dirty="0" smtClean="0"/>
              <a:t>virtuais, alunos trabalhando </a:t>
            </a:r>
            <a:r>
              <a:rPr lang="pt-BR" altLang="pt-BR" sz="2200" dirty="0"/>
              <a:t>em grupo, independente do local.</a:t>
            </a:r>
          </a:p>
          <a:p>
            <a:endParaRPr lang="pt-BR" altLang="pt-BR" sz="1200" dirty="0"/>
          </a:p>
          <a:p>
            <a:r>
              <a:rPr lang="pt-BR" altLang="pt-BR" sz="2200" dirty="0"/>
              <a:t>As </a:t>
            </a:r>
            <a:r>
              <a:rPr lang="pt-BR" altLang="pt-BR" sz="2200" dirty="0" smtClean="0"/>
              <a:t>tecnologias </a:t>
            </a:r>
            <a:r>
              <a:rPr lang="pt-BR" altLang="pt-BR" sz="2200" dirty="0"/>
              <a:t>interativas permitem o redimensionamento da mensagem, </a:t>
            </a:r>
            <a:r>
              <a:rPr lang="pt-BR" altLang="pt-BR" sz="2200" dirty="0" smtClean="0"/>
              <a:t>tornando-se  modificável</a:t>
            </a:r>
            <a:r>
              <a:rPr lang="pt-BR" altLang="pt-BR" sz="2200" dirty="0"/>
              <a:t>, na medida em </a:t>
            </a:r>
            <a:r>
              <a:rPr lang="pt-BR" altLang="pt-BR" sz="2200" dirty="0" smtClean="0"/>
              <a:t>aquele </a:t>
            </a:r>
            <a:r>
              <a:rPr lang="pt-BR" altLang="pt-BR" sz="2200" dirty="0"/>
              <a:t>que a consulta, </a:t>
            </a:r>
            <a:r>
              <a:rPr lang="pt-BR" altLang="pt-BR" sz="2200" dirty="0" smtClean="0"/>
              <a:t>a </a:t>
            </a:r>
            <a:r>
              <a:rPr lang="pt-BR" altLang="pt-BR" sz="2200" dirty="0"/>
              <a:t>explora, </a:t>
            </a:r>
            <a:r>
              <a:rPr lang="pt-BR" altLang="pt-BR" sz="2200" dirty="0" smtClean="0"/>
              <a:t>a </a:t>
            </a:r>
            <a:r>
              <a:rPr lang="pt-BR" altLang="pt-BR" sz="2200" dirty="0"/>
              <a:t>manipula” (SILVA, </a:t>
            </a:r>
            <a:r>
              <a:rPr lang="pt-BR" altLang="pt-BR" sz="2200" dirty="0" smtClean="0"/>
              <a:t>2012).</a:t>
            </a:r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342207" y="5877271"/>
            <a:ext cx="86432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400" dirty="0"/>
              <a:t>SILVA, Marco. </a:t>
            </a:r>
            <a:r>
              <a:rPr lang="pt-BR" altLang="pt-BR" sz="1400" i="1" dirty="0"/>
              <a:t>Sala de aula interativa</a:t>
            </a:r>
            <a:r>
              <a:rPr lang="pt-BR" altLang="pt-BR" sz="1400" dirty="0"/>
              <a:t>: educação, comunicação, mídia clássica... 6.ed. São Paulo: Edições Loyola, 2012.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42207" y="585107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5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3"/>
          <p:cNvSpPr txBox="1">
            <a:spLocks noChangeArrowheads="1"/>
          </p:cNvSpPr>
          <p:nvPr/>
        </p:nvSpPr>
        <p:spPr bwMode="auto">
          <a:xfrm>
            <a:off x="287337" y="1556792"/>
            <a:ext cx="7921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2800" b="1" dirty="0"/>
              <a:t>A inteligência coletiva</a:t>
            </a: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251519" y="2420888"/>
            <a:ext cx="8640961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200" dirty="0"/>
              <a:t>O "estar junto virtual”, envolve o acompanhamento e o assessoramento constante das pessoas do </a:t>
            </a:r>
            <a:r>
              <a:rPr lang="pt-BR" altLang="pt-BR" sz="2200" dirty="0" smtClean="0"/>
              <a:t>grupo. </a:t>
            </a:r>
            <a:endParaRPr lang="pt-BR" altLang="pt-BR" sz="2200" dirty="0"/>
          </a:p>
          <a:p>
            <a:endParaRPr lang="pt-BR" altLang="pt-BR" sz="2200" dirty="0"/>
          </a:p>
          <a:p>
            <a:r>
              <a:rPr lang="pt-BR" altLang="pt-BR" sz="2200" dirty="0"/>
              <a:t>A “inteligência coletiva” pode ser aplicada como fonte alternativa na educação, as dificuldades de aprendizagem não são resolvidas por uma única disciplina, por um só professor ou dirigente (</a:t>
            </a:r>
            <a:r>
              <a:rPr lang="pt-BR" altLang="pt-BR" sz="2200" dirty="0" err="1"/>
              <a:t>LÉVY</a:t>
            </a:r>
            <a:r>
              <a:rPr lang="pt-BR" altLang="pt-BR" sz="2200" dirty="0"/>
              <a:t>, 2011).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1861" y="5805264"/>
            <a:ext cx="84266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pt-BR" sz="1400" dirty="0" err="1">
                <a:ea typeface="Microsoft YaHei" charset="-122"/>
              </a:rPr>
              <a:t>LÉVY</a:t>
            </a:r>
            <a:r>
              <a:rPr lang="pt-BR" sz="1400" dirty="0">
                <a:ea typeface="Microsoft YaHei" charset="-122"/>
              </a:rPr>
              <a:t>, Pierre. </a:t>
            </a:r>
            <a:r>
              <a:rPr lang="pt-BR" sz="1400" i="1" dirty="0">
                <a:ea typeface="Microsoft YaHei" charset="-122"/>
              </a:rPr>
              <a:t>A inteligência coletiva</a:t>
            </a:r>
            <a:r>
              <a:rPr lang="pt-BR" sz="1400" dirty="0">
                <a:ea typeface="Microsoft YaHei" charset="-122"/>
              </a:rPr>
              <a:t>: por uma antropologia do ciberespaço. São Paulo: Loyola; 2011.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5805264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4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3"/>
          <p:cNvSpPr txBox="1">
            <a:spLocks noChangeArrowheads="1"/>
          </p:cNvSpPr>
          <p:nvPr/>
        </p:nvSpPr>
        <p:spPr bwMode="auto">
          <a:xfrm>
            <a:off x="251521" y="1384112"/>
            <a:ext cx="86409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800" b="1" dirty="0"/>
              <a:t>Cultura da convergência</a:t>
            </a: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251521" y="2132857"/>
            <a:ext cx="8640961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pt-BR" altLang="pt-BR" sz="2200" dirty="0">
                <a:ea typeface="Microsoft YaHei" charset="-122"/>
              </a:rPr>
              <a:t>Atual estágio de comunicação = passagem da cultura </a:t>
            </a:r>
            <a:r>
              <a:rPr lang="pt-BR" altLang="pt-BR" sz="2200" b="1" dirty="0">
                <a:ea typeface="Microsoft YaHei" charset="-122"/>
              </a:rPr>
              <a:t>interativa</a:t>
            </a:r>
            <a:r>
              <a:rPr lang="pt-BR" altLang="pt-BR" sz="2200" dirty="0">
                <a:ea typeface="Microsoft YaHei" charset="-122"/>
              </a:rPr>
              <a:t> para a </a:t>
            </a:r>
            <a:r>
              <a:rPr lang="pt-BR" altLang="pt-BR" sz="2200" b="1" dirty="0">
                <a:ea typeface="Microsoft YaHei" charset="-122"/>
              </a:rPr>
              <a:t>participativa</a:t>
            </a:r>
            <a:r>
              <a:rPr lang="pt-BR" altLang="pt-BR" sz="2200" dirty="0">
                <a:ea typeface="Microsoft YaHei" charset="-122"/>
              </a:rPr>
              <a:t>, alimentando os três desejos da geração atual:</a:t>
            </a:r>
          </a:p>
          <a:p>
            <a:pPr>
              <a:buFont typeface="Times New Roman" pitchFamily="16" charset="0"/>
              <a:buNone/>
              <a:defRPr/>
            </a:pPr>
            <a:endParaRPr lang="pt-BR" altLang="pt-BR" sz="2200" dirty="0">
              <a:ea typeface="Microsoft YaHei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altLang="pt-BR" sz="2200" dirty="0">
                <a:ea typeface="Microsoft YaHei" charset="-122"/>
              </a:rPr>
              <a:t>compartilhar informação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altLang="pt-BR" sz="2200" dirty="0">
                <a:ea typeface="Microsoft YaHei" charset="-122"/>
              </a:rPr>
              <a:t>influenciar outras pessoas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altLang="pt-BR" sz="2200" dirty="0">
                <a:ea typeface="Microsoft YaHei" charset="-122"/>
              </a:rPr>
              <a:t>manter-se informado</a:t>
            </a:r>
          </a:p>
          <a:p>
            <a:pPr>
              <a:buFont typeface="Times New Roman" pitchFamily="16" charset="0"/>
              <a:buNone/>
              <a:defRPr/>
            </a:pPr>
            <a:endParaRPr lang="pt-BR" altLang="pt-BR" sz="2200" dirty="0">
              <a:ea typeface="Microsoft YaHei" charset="-122"/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pt-BR" altLang="pt-BR" sz="2200" dirty="0">
                <a:ea typeface="Microsoft YaHei" charset="-122"/>
              </a:rPr>
              <a:t>Na educação, a </a:t>
            </a:r>
            <a:r>
              <a:rPr lang="pt-BR" altLang="pt-BR" sz="2200" b="1" dirty="0">
                <a:ea typeface="Microsoft YaHei" charset="-122"/>
              </a:rPr>
              <a:t>cultura da convergência</a:t>
            </a:r>
            <a:r>
              <a:rPr lang="pt-BR" altLang="pt-BR" sz="2200" dirty="0">
                <a:ea typeface="Microsoft YaHei" charset="-122"/>
              </a:rPr>
              <a:t> traz conteúdos e informações através de plataformas diversas, fazendo com que alunos migrem em busca das experiências de aprendizagem que desejam (FAVA, 2013).</a:t>
            </a:r>
          </a:p>
        </p:txBody>
      </p:sp>
      <p:sp>
        <p:nvSpPr>
          <p:cNvPr id="6" name="CaixaDeTexto 2"/>
          <p:cNvSpPr txBox="1">
            <a:spLocks noChangeArrowheads="1"/>
          </p:cNvSpPr>
          <p:nvPr/>
        </p:nvSpPr>
        <p:spPr bwMode="auto">
          <a:xfrm>
            <a:off x="251521" y="5877272"/>
            <a:ext cx="8816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1400" dirty="0"/>
              <a:t>FAVA, Rui. Educação 3.0. São Paulo: Saraiva, 2014</a:t>
            </a:r>
            <a:r>
              <a:rPr lang="pt-BR" altLang="pt-BR" dirty="0"/>
              <a:t>.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23528" y="5877272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5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215517" y="1584048"/>
            <a:ext cx="87849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800" b="1" dirty="0"/>
              <a:t>Convergência entre o virtual e o presencial</a:t>
            </a: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278650" y="2132856"/>
            <a:ext cx="85867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pt-BR" altLang="pt-BR" sz="2000" dirty="0"/>
          </a:p>
          <a:p>
            <a:r>
              <a:rPr lang="pt-BR" altLang="pt-BR" sz="2200" dirty="0"/>
              <a:t>Educação a Distância =&gt; modalidade de educação diferente da educação convencional ou presencial. </a:t>
            </a:r>
            <a:r>
              <a:rPr lang="pt-BR" altLang="pt-BR" sz="2200" dirty="0" smtClean="0"/>
              <a:t>Diferenças </a:t>
            </a:r>
            <a:r>
              <a:rPr lang="pt-BR" altLang="pt-BR" sz="2200" dirty="0"/>
              <a:t>na forma, </a:t>
            </a:r>
            <a:r>
              <a:rPr lang="pt-BR" altLang="pt-BR" sz="2200" dirty="0" smtClean="0"/>
              <a:t>nos requisitos </a:t>
            </a:r>
            <a:r>
              <a:rPr lang="pt-BR" altLang="pt-BR" sz="2200" dirty="0"/>
              <a:t>e </a:t>
            </a:r>
            <a:r>
              <a:rPr lang="pt-BR" altLang="pt-BR" sz="2200" dirty="0" smtClean="0"/>
              <a:t>métodos.</a:t>
            </a:r>
            <a:endParaRPr lang="pt-BR" altLang="pt-BR" sz="2200" dirty="0"/>
          </a:p>
          <a:p>
            <a:endParaRPr lang="pt-BR" altLang="pt-BR" sz="2000" dirty="0"/>
          </a:p>
          <a:p>
            <a:r>
              <a:rPr lang="pt-BR" altLang="pt-BR" sz="2200" dirty="0"/>
              <a:t>Educação sem distância =&gt; </a:t>
            </a:r>
            <a:r>
              <a:rPr lang="pt-BR" altLang="pt-BR" sz="2200" dirty="0" smtClean="0"/>
              <a:t>à </a:t>
            </a:r>
            <a:r>
              <a:rPr lang="pt-BR" altLang="pt-BR" sz="2200" dirty="0"/>
              <a:t>medida que cursos tradicionais ampliarem o uso de recursos virtuais e cursos a distância incorporarem mais atividades presenciais, ficará mais difícil separar essas duas modalidades (TORI, 2010).</a:t>
            </a:r>
          </a:p>
        </p:txBody>
      </p:sp>
      <p:sp>
        <p:nvSpPr>
          <p:cNvPr id="6" name="CaixaDeTexto 2"/>
          <p:cNvSpPr txBox="1">
            <a:spLocks noChangeArrowheads="1"/>
          </p:cNvSpPr>
          <p:nvPr/>
        </p:nvSpPr>
        <p:spPr bwMode="auto">
          <a:xfrm>
            <a:off x="348681" y="5787534"/>
            <a:ext cx="856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400" dirty="0" err="1"/>
              <a:t>TORI</a:t>
            </a:r>
            <a:r>
              <a:rPr lang="pt-BR" altLang="pt-BR" sz="1400" dirty="0"/>
              <a:t>, Romero. </a:t>
            </a:r>
            <a:r>
              <a:rPr lang="pt-BR" altLang="pt-BR" sz="1400" i="1" dirty="0"/>
              <a:t>Educação sem distância</a:t>
            </a:r>
            <a:r>
              <a:rPr lang="pt-BR" altLang="pt-BR" sz="1400" dirty="0"/>
              <a:t>: as tecnologias interativas na redução de distâncias em ensino e aprendizagem. São Paulo, Editor Senac. 2010.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395537" y="566124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7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183347" y="1484784"/>
            <a:ext cx="87811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800" b="1" dirty="0"/>
              <a:t>Tecnologias emergentes no ensino, aprendizagem e pesquisa</a:t>
            </a:r>
            <a:endParaRPr lang="pt-BR" altLang="pt-BR" sz="2800" dirty="0"/>
          </a:p>
        </p:txBody>
      </p:sp>
      <p:sp>
        <p:nvSpPr>
          <p:cNvPr id="5" name="CaixaDeTexto 2"/>
          <p:cNvSpPr txBox="1">
            <a:spLocks noChangeArrowheads="1"/>
          </p:cNvSpPr>
          <p:nvPr/>
        </p:nvSpPr>
        <p:spPr bwMode="auto">
          <a:xfrm>
            <a:off x="322262" y="2564904"/>
            <a:ext cx="864222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altLang="pt-BR" sz="2200" i="1" dirty="0" smtClean="0"/>
              <a:t>Horizon </a:t>
            </a:r>
            <a:r>
              <a:rPr lang="pt-PT" altLang="pt-BR" sz="2200" i="1" dirty="0"/>
              <a:t>Report</a:t>
            </a:r>
            <a:r>
              <a:rPr lang="pt-PT" altLang="pt-BR" sz="2200" dirty="0"/>
              <a:t>, </a:t>
            </a:r>
            <a:r>
              <a:rPr lang="pt-PT" altLang="pt-BR" sz="2200" dirty="0" smtClean="0"/>
              <a:t>em </a:t>
            </a:r>
            <a:r>
              <a:rPr lang="pt-PT" altLang="pt-BR" sz="2200" dirty="0"/>
              <a:t>parceria com a </a:t>
            </a:r>
            <a:r>
              <a:rPr lang="pt-PT" altLang="pt-BR" sz="2200" i="1" dirty="0"/>
              <a:t>News Media Consortium</a:t>
            </a:r>
            <a:r>
              <a:rPr lang="pt-PT" altLang="pt-BR" sz="2200" dirty="0"/>
              <a:t> (NMC), comunidade internacional de especialistas em tecnologia educacional, aponta tendências tecnológicas na educação. </a:t>
            </a:r>
          </a:p>
          <a:p>
            <a:endParaRPr lang="pt-PT" altLang="pt-BR" sz="2200" dirty="0"/>
          </a:p>
          <a:p>
            <a:r>
              <a:rPr lang="pt-PT" altLang="pt-BR" sz="2200" dirty="0"/>
              <a:t>Em sua </a:t>
            </a:r>
            <a:r>
              <a:rPr lang="pt-PT" altLang="pt-BR" sz="2200" dirty="0" smtClean="0"/>
              <a:t>edição </a:t>
            </a:r>
            <a:r>
              <a:rPr lang="pt-PT" altLang="pt-BR" sz="2200" dirty="0"/>
              <a:t>“</a:t>
            </a:r>
            <a:r>
              <a:rPr lang="pt-PT" altLang="pt-BR" sz="2200" i="1" dirty="0"/>
              <a:t>Ensino Superior </a:t>
            </a:r>
            <a:r>
              <a:rPr lang="pt-PT" altLang="pt-BR" sz="2200" i="1" dirty="0" smtClean="0"/>
              <a:t>2013”</a:t>
            </a:r>
            <a:r>
              <a:rPr lang="pt-PT" altLang="pt-BR" sz="2200" dirty="0" smtClean="0"/>
              <a:t>, o relatório </a:t>
            </a:r>
            <a:r>
              <a:rPr lang="pt-PT" altLang="pt-BR" sz="2200" dirty="0" smtClean="0"/>
              <a:t>destaca </a:t>
            </a:r>
            <a:r>
              <a:rPr lang="pt-PT" altLang="pt-BR" sz="2200" dirty="0"/>
              <a:t>seis tecnologias para o uso geral no ensino, aprendizagem e investigação criativa </a:t>
            </a:r>
            <a:r>
              <a:rPr lang="pt-PT" altLang="pt-BR" sz="2000" dirty="0"/>
              <a:t>(</a:t>
            </a:r>
            <a:r>
              <a:rPr lang="pt-BR" altLang="pt-BR" sz="2000" dirty="0"/>
              <a:t>JOHNSON, et al, 2013)</a:t>
            </a:r>
            <a:r>
              <a:rPr lang="pt-PT" altLang="pt-BR" sz="2200" dirty="0"/>
              <a:t>. </a:t>
            </a: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292426" y="5949280"/>
            <a:ext cx="8675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1400" dirty="0"/>
              <a:t>JOHNSON, L. et al. </a:t>
            </a:r>
            <a:r>
              <a:rPr lang="pt-BR" altLang="pt-BR" sz="1400" dirty="0" err="1"/>
              <a:t>NMC</a:t>
            </a:r>
            <a:r>
              <a:rPr lang="pt-BR" altLang="pt-BR" sz="1400" dirty="0"/>
              <a:t> </a:t>
            </a:r>
            <a:r>
              <a:rPr lang="pt-BR" altLang="pt-BR" sz="1400" dirty="0" err="1"/>
              <a:t>Horizon</a:t>
            </a:r>
            <a:r>
              <a:rPr lang="pt-BR" altLang="pt-BR" sz="1400" dirty="0"/>
              <a:t> </a:t>
            </a:r>
            <a:r>
              <a:rPr lang="pt-BR" altLang="pt-BR" sz="1400" dirty="0" err="1"/>
              <a:t>Report</a:t>
            </a:r>
            <a:r>
              <a:rPr lang="pt-BR" altLang="pt-BR" sz="1400" dirty="0"/>
              <a:t>: edição Ensino Superior 2013. Austin: New Media Consortium, 2013. Disponível em: http://www.nmc.org/pdf/2013-Horizon-Report-HE-PT.pdf.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323528" y="594034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45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1719</Words>
  <Application>Microsoft Office PowerPoint</Application>
  <PresentationFormat>Apresentação na tela (4:3)</PresentationFormat>
  <Paragraphs>122</Paragraphs>
  <Slides>18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Teresa</cp:lastModifiedBy>
  <cp:revision>22</cp:revision>
  <dcterms:created xsi:type="dcterms:W3CDTF">2014-07-31T15:12:21Z</dcterms:created>
  <dcterms:modified xsi:type="dcterms:W3CDTF">2014-10-09T03:42:41Z</dcterms:modified>
</cp:coreProperties>
</file>