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59" r:id="rId2"/>
    <p:sldId id="460" r:id="rId3"/>
    <p:sldId id="461" r:id="rId4"/>
    <p:sldId id="462" r:id="rId5"/>
    <p:sldId id="488" r:id="rId6"/>
    <p:sldId id="489" r:id="rId7"/>
    <p:sldId id="463" r:id="rId8"/>
    <p:sldId id="464" r:id="rId9"/>
    <p:sldId id="465" r:id="rId10"/>
    <p:sldId id="490" r:id="rId11"/>
    <p:sldId id="504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1" r:id="rId22"/>
    <p:sldId id="502" r:id="rId23"/>
    <p:sldId id="503" r:id="rId24"/>
    <p:sldId id="4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DDB92-5A94-49F9-A4C6-4EF840D7A852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7F98-13CA-4E23-BEA4-E2CE38EF10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0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055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055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15888"/>
            <a:ext cx="72009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604250" y="6525344"/>
            <a:ext cx="576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A702CED-7586-48B9-9641-5E039316CC69}" type="slidenum">
              <a:rPr lang="pt-BR" sz="1400"/>
              <a:pPr>
                <a:defRPr/>
              </a:pPr>
              <a:t>‹nº›</a:t>
            </a:fld>
            <a:endParaRPr lang="pt-BR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C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paulo.pardo@unicesumar.edu.b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d.ufscar.br/ead%3e.%20Acesso%20em:%2020/02/2014%20-%2018:3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4" y="1446459"/>
            <a:ext cx="8589887" cy="405684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80" y="1740561"/>
            <a:ext cx="4650934" cy="346864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94614" y="63813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BD285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83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 IES e o desafio da distribuição do material didático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511038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Um dos diferenciais que o EAD procura demonstrar é o fornecimento do livro didático das disciplinas, de forma impressa e gratuita.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96" y="3933056"/>
            <a:ext cx="7811520" cy="27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 IES e o desafio da distribuição do material didático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511038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No projeto pedagógico da graduação, em um ano letivo, temos 4 módulos, cada qual com 2 disciplinas, o que significa o fornecimento de 8 livros por ano.</a:t>
            </a:r>
            <a:endParaRPr lang="pt-BR" sz="3600" dirty="0"/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0838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511038"/>
            <a:ext cx="8867104" cy="3509309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/>
              <a:t>O envio de livro didático é um processo de suma importância para a IES. </a:t>
            </a:r>
            <a:endParaRPr lang="pt-BR" sz="3600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Todo </a:t>
            </a:r>
            <a:r>
              <a:rPr lang="pt-BR" sz="3600" dirty="0"/>
              <a:t>o processo de recebimento, conferência, separação, envio pela logística e o recebimento pelo polo acontece </a:t>
            </a:r>
            <a:r>
              <a:rPr lang="pt-BR" sz="3600" b="1" dirty="0">
                <a:solidFill>
                  <a:srgbClr val="FF0000"/>
                </a:solidFill>
              </a:rPr>
              <a:t>em até 50 dias</a:t>
            </a:r>
            <a:r>
              <a:rPr lang="pt-BR" sz="3600" dirty="0"/>
              <a:t>, ou seja, neste processo não pode haver falhas.</a:t>
            </a:r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2632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052736"/>
            <a:ext cx="8867104" cy="3509309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dirty="0"/>
              <a:t>Um aspecto importante a ser analisado é quanto ao prazo de entrega, que varia de 2 a 11 dias úteis para os envios feitos por transportadora e de 4 a 25 dias úteis quando realizado pelos Correios.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dirty="0"/>
              <a:t>Constatou-se a partir de acompanhamentos feitos durante os anos de 2013 e 2014, que todos estes processos realizados em um dia de trabalho são suficientes para enviar em média oito (8) mil exemplares de livros, independentemente do </a:t>
            </a:r>
            <a:r>
              <a:rPr lang="pt-BR" dirty="0" smtClean="0"/>
              <a:t>polo</a:t>
            </a:r>
          </a:p>
          <a:p>
            <a:pPr algn="l"/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07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19299"/>
              </p:ext>
            </p:extLst>
          </p:nvPr>
        </p:nvGraphicFramePr>
        <p:xfrm>
          <a:off x="179388" y="2801938"/>
          <a:ext cx="8874460" cy="3175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892"/>
                <a:gridCol w="1774892"/>
                <a:gridCol w="1774892"/>
                <a:gridCol w="1774892"/>
                <a:gridCol w="1774892"/>
              </a:tblGrid>
              <a:tr h="344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Módulo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Quant. Livros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Início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Fim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Tempo/Dia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52/2014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31284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10/04/2014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16/04/2014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51/2014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41690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30/01/2014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07/02/2014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54/2013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29699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17/09/2013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24/09/2013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53/2013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39721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02/07/2013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12/07/2013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52/2013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34260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09/04/2013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18/04/2013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4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51/2013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16819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22/01/2013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>
                          <a:effectLst/>
                        </a:rPr>
                        <a:t>23/01/2013</a:t>
                      </a:r>
                      <a:endParaRPr lang="pt-BR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>
                          <a:effectLst/>
                        </a:rPr>
                        <a:t>2</a:t>
                      </a:r>
                      <a:endParaRPr lang="pt-B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0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052736"/>
            <a:ext cx="8867104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/>
              <a:t>Sabe-se ainda que após o recebimento dos materiais didáticos pelos polos, os mesmos levam até 48 horas, ou seja, dois (2) dias, para serem conferidos, armazenados e só depois disponibilizados para entrega aos alunos.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002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Para o gerenciamento logístico, foi desenvolvido um </a:t>
            </a:r>
            <a:r>
              <a:rPr lang="pt-BR" dirty="0"/>
              <a:t>cronograma reverso, ou seja, parte-se do ponto do início das aulas estipulando os prazos necessários de cada etapa, para que a distribuição dos materiais didáticos pelo departamento de logística da </a:t>
            </a:r>
            <a:r>
              <a:rPr lang="pt-BR" dirty="0" err="1"/>
              <a:t>Unicesumar</a:t>
            </a:r>
            <a:r>
              <a:rPr lang="pt-BR" dirty="0"/>
              <a:t> seja feita na data correta, para que os mesmos estejam disponíveis para os alunos antes do início das aulas.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65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Levando </a:t>
            </a:r>
            <a:r>
              <a:rPr lang="pt-BR" dirty="0"/>
              <a:t>em consideração os dados coletados, é possível montar um cronograma de prazos para as principais etapas da distribuição dos materiais didáticos. </a:t>
            </a: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cronograma de distribuição dos materiais didáticos para um universo de 39.000 alunos</a:t>
            </a: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060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pic>
        <p:nvPicPr>
          <p:cNvPr id="4098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" r="-2419" b="-70"/>
          <a:stretch>
            <a:fillRect/>
          </a:stretch>
        </p:blipFill>
        <p:spPr bwMode="auto">
          <a:xfrm>
            <a:off x="1588" y="1073646"/>
            <a:ext cx="8890892" cy="552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73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distribuição de material didático para 39.000 alunos envolve a remessa 78.000 livros por módulo acadêmico. </a:t>
            </a: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Levando </a:t>
            </a:r>
            <a:r>
              <a:rPr lang="pt-BR" dirty="0"/>
              <a:t>em consideração que o departamento de logística envia em média 8.000 livros por dia, se faz necessário nove (9) dias mais seis (6) horas de trabalho. </a:t>
            </a: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Para </a:t>
            </a:r>
            <a:r>
              <a:rPr lang="pt-BR" dirty="0"/>
              <a:t>facilitar o entendimento, este valor foi arredondado para dez (10) dias de trabalho.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27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576" y="4916414"/>
            <a:ext cx="9156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PLANEJAMENTO ESTRATÉGICO NO ENSINO À DISTÂNCIA: DISTRIBUIÇÃO DOS MATERIAIS DIDÁTICOS DA EAD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483768" y="6301409"/>
            <a:ext cx="57182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Paulo Pardo – </a:t>
            </a:r>
            <a:r>
              <a:rPr lang="pt-BR" sz="135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Unicesumar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135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paulo.pardo@unicesumar.edu.br</a:t>
            </a:r>
            <a:r>
              <a:rPr lang="pt-BR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5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www.setcepb.com.br/imagens/noticias/14092014191821_Logis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61" y="332656"/>
            <a:ext cx="5293643" cy="42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8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Fica evidente </a:t>
            </a:r>
            <a:r>
              <a:rPr lang="pt-BR" dirty="0"/>
              <a:t>que, para que a distribuição dos materiais didáticos seja feita com eficiência e dentro do prazo, ou seja, antes do início das aulas, é necessário que o mesmo esteja disponível no departamento de logística com 42 dias de antecedência. </a:t>
            </a: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b="1" dirty="0" smtClean="0"/>
              <a:t>Este </a:t>
            </a:r>
            <a:r>
              <a:rPr lang="pt-BR" b="1" dirty="0"/>
              <a:t>é o prazo limite</a:t>
            </a:r>
            <a:r>
              <a:rPr lang="pt-BR" dirty="0"/>
              <a:t>; </a:t>
            </a:r>
            <a:endParaRPr lang="pt-B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/>
              <a:t>Se </a:t>
            </a:r>
            <a:r>
              <a:rPr lang="pt-BR" dirty="0"/>
              <a:t>por um lado qualquer valor maior que este é considerado como uma folga, por outro qualquer valor menor é considerado um gargalo.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028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para envio do material didático no prazo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/>
              <a:t>O processo de distribuição se inicia pelos polos com o maior prazo de entrega e termina com os polos com o menor prazo de entrega. </a:t>
            </a:r>
            <a:endParaRPr lang="pt-BR" sz="3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São </a:t>
            </a:r>
            <a:r>
              <a:rPr lang="pt-BR" sz="3000" dirty="0"/>
              <a:t>considerados apenas os dias úteis, de segunda à sexta-feira</a:t>
            </a:r>
            <a:r>
              <a:rPr lang="pt-BR" sz="30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Quando </a:t>
            </a:r>
            <a:r>
              <a:rPr lang="pt-BR" sz="3000" dirty="0"/>
              <a:t>não houver envios para os polos com prazo maior que seis (6) dias de transporte, é possível reduzir o prazo mínimo de 42 para 23 dias para a distribuição feita pelo departamento de Logística. Esta redução representa 45% (19 dias) a menos no prazo final.</a:t>
            </a:r>
          </a:p>
        </p:txBody>
      </p:sp>
    </p:spTree>
    <p:extLst>
      <p:ext uri="{BB962C8B-B14F-4D97-AF65-F5344CB8AC3E}">
        <p14:creationId xmlns:p14="http://schemas.microsoft.com/office/powerpoint/2010/main" val="2577192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dirty="0"/>
              <a:t>A partir das considerações, conclui-se a possibilidade de estipular um prazo mínimo para a distribuição dos materiais didáticos para alunos da EAD da Instituição </a:t>
            </a:r>
            <a:r>
              <a:rPr lang="pt-BR" sz="2800" dirty="0" err="1"/>
              <a:t>Unicesumar</a:t>
            </a:r>
            <a:r>
              <a:rPr lang="pt-BR" sz="2800" dirty="0"/>
              <a:t> de 42 dias. </a:t>
            </a:r>
            <a:endParaRPr lang="pt-BR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dirty="0" smtClean="0"/>
              <a:t>Além </a:t>
            </a:r>
            <a:r>
              <a:rPr lang="pt-BR" sz="2800" dirty="0"/>
              <a:t>disso, também é possível estipular o prazo mínimo de cada etapa. </a:t>
            </a:r>
            <a:endParaRPr lang="pt-BR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dirty="0" smtClean="0"/>
              <a:t>Quando </a:t>
            </a:r>
            <a:r>
              <a:rPr lang="pt-BR" sz="2800" dirty="0"/>
              <a:t>se tem estes prazos já estipulados e cumpridos, a eficiência e qualidade da distribuição são percebidas com a satisfação dos alunos ao receberem seus materiais no tempo e condições previstas, antes do início das aulas.</a:t>
            </a:r>
          </a:p>
        </p:txBody>
      </p:sp>
    </p:spTree>
    <p:extLst>
      <p:ext uri="{BB962C8B-B14F-4D97-AF65-F5344CB8AC3E}">
        <p14:creationId xmlns:p14="http://schemas.microsoft.com/office/powerpoint/2010/main" val="71999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CONCLUSÃO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053848" cy="3509309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2800" dirty="0" smtClean="0"/>
              <a:t>É </a:t>
            </a:r>
            <a:r>
              <a:rPr lang="pt-BR" sz="2800" dirty="0"/>
              <a:t>evidente a necessidade de se realizar um planejamento estratégico para o desenvolvimento dos processos logísticos para a distribuição dos materiais didáticos da EAD.</a:t>
            </a:r>
          </a:p>
        </p:txBody>
      </p:sp>
    </p:spTree>
    <p:extLst>
      <p:ext uri="{BB962C8B-B14F-4D97-AF65-F5344CB8AC3E}">
        <p14:creationId xmlns:p14="http://schemas.microsoft.com/office/powerpoint/2010/main" val="3251814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741" y="0"/>
            <a:ext cx="8867104" cy="471873"/>
          </a:xfrm>
        </p:spPr>
        <p:txBody>
          <a:bodyPr>
            <a:noAutofit/>
          </a:bodyPr>
          <a:lstStyle/>
          <a:p>
            <a:r>
              <a:rPr lang="pt-BR" sz="2400" dirty="0"/>
              <a:t>REFERÊNCIAS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94" y="1261509"/>
            <a:ext cx="9143999" cy="350930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err="1"/>
              <a:t>Ballou</a:t>
            </a:r>
            <a:r>
              <a:rPr lang="pt-BR" sz="1800" dirty="0"/>
              <a:t>, Ronald H. </a:t>
            </a:r>
            <a:r>
              <a:rPr lang="pt-BR" sz="1800" b="1" dirty="0"/>
              <a:t>Logística Empresarial: </a:t>
            </a:r>
            <a:r>
              <a:rPr lang="pt-BR" sz="1800" dirty="0"/>
              <a:t>transportes, administração de materiais e distribuição física.</a:t>
            </a:r>
            <a:r>
              <a:rPr lang="pt-BR" sz="1800" b="1" dirty="0"/>
              <a:t> </a:t>
            </a:r>
            <a:r>
              <a:rPr lang="pt-BR" sz="1800" dirty="0"/>
              <a:t>São Paulo: Atlas, 1993.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Christopher, Martin. </a:t>
            </a:r>
            <a:r>
              <a:rPr lang="pt-BR" sz="1800" b="1" dirty="0"/>
              <a:t>Logística e Gerenciamento da Cadeia de Suprimentos:</a:t>
            </a:r>
            <a:r>
              <a:rPr lang="pt-BR" sz="1800" dirty="0"/>
              <a:t> estratégias para redução de custos e melhoria dos serviços. São Paulo: Pioneira, 1999.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Faria, Ana Cristina de; Costa, Maria de Fátima Gameiro da. </a:t>
            </a:r>
            <a:r>
              <a:rPr lang="pt-BR" sz="1800" b="1" dirty="0"/>
              <a:t>Gestão de Custos Logísticos.</a:t>
            </a:r>
            <a:r>
              <a:rPr lang="pt-BR" sz="1800" dirty="0"/>
              <a:t> São Paulo: Atlas, 2005.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IBGE – Instituto Brasileiro de Geografia e Estatística. Em - &lt;http://www.ibge.gov.br/home/geociencias/cartografia/default_territ_area.shtm&gt;. Acesso em: 21/02/2014 - 12:36.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MAIA, Carmem; MATTAR, João. </a:t>
            </a:r>
            <a:r>
              <a:rPr lang="pt-BR" sz="1800" b="1" dirty="0"/>
              <a:t>ABC da </a:t>
            </a:r>
            <a:r>
              <a:rPr lang="pt-BR" sz="1800" b="1" dirty="0" err="1"/>
              <a:t>EaD</a:t>
            </a:r>
            <a:r>
              <a:rPr lang="pt-BR" sz="1800" b="1" dirty="0"/>
              <a:t>	: </a:t>
            </a:r>
            <a:r>
              <a:rPr lang="pt-BR" sz="1800" dirty="0"/>
              <a:t>A educação à distância hoje. São Paulo: Pearson Prentice Hall, 2007.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/>
              <a:t>Mendonça, Fernando. </a:t>
            </a:r>
            <a:r>
              <a:rPr lang="pt-BR" sz="1800" b="1" dirty="0"/>
              <a:t>Direito dos Transportes. </a:t>
            </a:r>
            <a:r>
              <a:rPr lang="pt-BR" sz="1800" dirty="0"/>
              <a:t>São Paulo: Saraiva, 1990.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err="1"/>
              <a:t>Paoleschi</a:t>
            </a:r>
            <a:r>
              <a:rPr lang="pt-BR" sz="1800" dirty="0"/>
              <a:t>, Bruno. </a:t>
            </a:r>
            <a:r>
              <a:rPr lang="pt-BR" sz="1800" b="1" dirty="0"/>
              <a:t>Logística Industrial: </a:t>
            </a:r>
            <a:r>
              <a:rPr lang="pt-BR" sz="1800" dirty="0"/>
              <a:t>do planejamento, produção, custo e qualidade à satisfação do cliente.</a:t>
            </a:r>
            <a:r>
              <a:rPr lang="pt-BR" sz="1800" b="1" dirty="0"/>
              <a:t> </a:t>
            </a:r>
            <a:r>
              <a:rPr lang="pt-BR" sz="1800" dirty="0"/>
              <a:t>São Paulo: </a:t>
            </a:r>
            <a:r>
              <a:rPr lang="pt-BR" sz="1800" dirty="0" err="1"/>
              <a:t>Èrica</a:t>
            </a:r>
            <a:r>
              <a:rPr lang="pt-BR" sz="1800" dirty="0"/>
              <a:t>, 2008.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dirty="0" err="1"/>
              <a:t>SEaD</a:t>
            </a:r>
            <a:r>
              <a:rPr lang="pt-BR" sz="1800" dirty="0"/>
              <a:t>-UFSCar – Secretaria Geral  de Educação à Distância – UFSCar. Em - &lt;</a:t>
            </a:r>
            <a:r>
              <a:rPr lang="pt-BR" sz="1800" u="sng" dirty="0">
                <a:hlinkClick r:id="rId2"/>
              </a:rPr>
              <a:t>http://www.sead.ufscar.br/ead&gt;. Acesso em: 20/02/2014 - 18:36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34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55" y="188640"/>
            <a:ext cx="5868651" cy="65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4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527" y="0"/>
            <a:ext cx="5016321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196752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Para que uma instituição de ensino possa oferecer uma educação à distância com qualidade, é primordial que haja um bom planejamento, principalmente no que se refere à distribuição dos materiais didáticos. </a:t>
            </a:r>
            <a:endParaRPr lang="pt-BR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Para </a:t>
            </a:r>
            <a:r>
              <a:rPr lang="pt-BR" sz="2400" dirty="0"/>
              <a:t>tanto, os processos logísticos devem ser desenvolvidos de forma que venham atender a demanda. </a:t>
            </a:r>
            <a:endParaRPr lang="pt-BR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Sendo </a:t>
            </a:r>
            <a:r>
              <a:rPr lang="pt-BR" sz="2400" dirty="0"/>
              <a:t>assim, os processos precisam ser flexíveis, a ponto de mudarem totalmente sempre que for diagnosticado um motivo como a melhora significativa no prazo de entrega ou na qualidade do produto.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036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527" y="0"/>
            <a:ext cx="5016321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196752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O Brasil conta com 8.515.767,049 km2 (IBGE, 2010), e sabendo que na EAD é preciso atender a todos com qualidade, deve haver um planejamento eficiente para o desenvolvimento dos produtos, serviços e principalmente da distribuição dos materiais didáticos para todas as unidades, sem causar prejuízo a nenhum aluno.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328318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527" y="0"/>
            <a:ext cx="5016321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196752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As </a:t>
            </a:r>
            <a:r>
              <a:rPr lang="pt-BR" sz="2400" dirty="0"/>
              <a:t>instituições se deparam com as precárias vias de transporte terrestre além dos altos custos de transporte aéreo, o que dificulta toda a sua distribuição. </a:t>
            </a:r>
            <a:endParaRPr lang="pt-BR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maior dificuldade encontrada por elas é a distribuição dos materiais didáticos, por se tratar de conteúdos para a educação que precisam estar sempre atualizados, o prazo entre a produção do material até a entrega ao aluno é muito curto diante das dificuldades enfrentadas pelas instituições da EAD</a:t>
            </a:r>
            <a:r>
              <a:rPr lang="pt-BR" sz="24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Surge a </a:t>
            </a:r>
            <a:r>
              <a:rPr lang="pt-BR" sz="2400" dirty="0"/>
              <a:t>necessidade de estudar os processos da EAD a fim de demonstrar para as instituições de ensino à distância a importância de aprimorar o processo de distribuição dos materiais didáticos, de forma a motivar os alunos em seus estudos e consequentemente proporcionar a instituição melhores resultados.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819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11267" y="116632"/>
            <a:ext cx="5016321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FUNDAMENTAÇÃO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Logística é uma parte da cadeia de suprimentos que planeja, implanta e controla as áreas de expedição, armazenagem e informações entre os pontos de origem e destino do produto da melhor forma possível, além de gerenciar de forma estratégica a compra, movimentação, armazenagem e expedição de um produto de forma que possa maximizar os lucros e minimizar os custos de uma empresa</a:t>
            </a:r>
            <a:r>
              <a:rPr lang="pt-BR" sz="24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Logística </a:t>
            </a:r>
            <a:r>
              <a:rPr lang="pt-BR" sz="2400" dirty="0"/>
              <a:t>se caracteriza em entregar o produto ou dispor o serviço certo, na local correto, no tempo e horário combinado, e nas condições desejadas</a:t>
            </a:r>
            <a:r>
              <a:rPr lang="pt-BR" sz="2400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logística vale-se do universo de modais de transporte disponíveis para a distribuição, que basicamente são classificados como: aéreo, aquaviário, </a:t>
            </a:r>
            <a:r>
              <a:rPr lang="pt-BR" sz="2400" dirty="0" err="1"/>
              <a:t>dutoviário</a:t>
            </a:r>
            <a:r>
              <a:rPr lang="pt-BR" sz="2400" dirty="0"/>
              <a:t>, ferroviário e o rodoviário.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2817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527" y="188640"/>
            <a:ext cx="5016321" cy="471873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MODAL MAIS UTILIZADO NO BRASIL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124744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000" b="1" dirty="0" smtClean="0"/>
              <a:t>RODOVIÁRIO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É o mais prático para cargas fracionadas, em pequenas distâncias, em determinados locais de difícil acesso e em tempos relativamente curtos.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000" dirty="0" smtClean="0"/>
              <a:t>É bastante comum que as empresas utilizem-se de Prestadores de Serviço Logístico para entrega de seus materiais.</a:t>
            </a:r>
            <a:endParaRPr lang="pt-BR" sz="3000" dirty="0"/>
          </a:p>
          <a:p>
            <a:pPr marL="385763" indent="-385763" algn="l">
              <a:buFont typeface="+mj-lt"/>
              <a:buAutoNum type="arabicPeriod"/>
            </a:pPr>
            <a:endParaRPr lang="pt-BR" sz="3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2050" name="Picture 2" descr="http://www.gentequeeduca.org.br/sites/default/files/importadas/img/plano-de-aula/ensino-medio/amazoni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32" y="4293096"/>
            <a:ext cx="3238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6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1" y="364839"/>
            <a:ext cx="7362168" cy="4718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A IES e o desafio da distribuição do material didático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744" y="1511038"/>
            <a:ext cx="8867104" cy="350930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A </a:t>
            </a:r>
            <a:r>
              <a:rPr lang="pt-BR" sz="3600" dirty="0" err="1" smtClean="0"/>
              <a:t>Unicesumar</a:t>
            </a:r>
            <a:r>
              <a:rPr lang="pt-BR" sz="3600" dirty="0" smtClean="0"/>
              <a:t> possui 25 anos de tradição e se encontra entre as 6% melhores IES de ensino do país, segundo dados do MEC.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Mais de 50 cursos de graduação e de pós, além de mestrados e NEAD.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600" dirty="0" smtClean="0"/>
              <a:t>No EAD a IES possui 42.000 alunos, com projeto de expansão em pleno andamento.</a:t>
            </a:r>
            <a:endParaRPr lang="pt-BR" sz="3600" dirty="0"/>
          </a:p>
          <a:p>
            <a:pPr marL="385763" indent="-385763" algn="l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397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Novo padrão 2013</Template>
  <TotalTime>1941</TotalTime>
  <Words>1459</Words>
  <Application>Microsoft Office PowerPoint</Application>
  <PresentationFormat>Apresentação na tela (4:3)</PresentationFormat>
  <Paragraphs>106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Consolas</vt:lpstr>
      <vt:lpstr>Times New Roman</vt:lpstr>
      <vt:lpstr>Tema2</vt:lpstr>
      <vt:lpstr>Apresentação do PowerPoint</vt:lpstr>
      <vt:lpstr>Apresentação do PowerPoint</vt:lpstr>
      <vt:lpstr>Apresentação do PowerPoint</vt:lpstr>
      <vt:lpstr>INTRODUÇÃO</vt:lpstr>
      <vt:lpstr>INTRODUÇÃO</vt:lpstr>
      <vt:lpstr>INTRODUÇÃO</vt:lpstr>
      <vt:lpstr>FUNDAMENTAÇÃO</vt:lpstr>
      <vt:lpstr>MODAL MAIS UTILIZADO NO BRASIL</vt:lpstr>
      <vt:lpstr>A IES e o desafio da distribuição do material didático</vt:lpstr>
      <vt:lpstr>A IES e o desafio da distribuição do material didático</vt:lpstr>
      <vt:lpstr>A IES e o desafio da distribuição do material didático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Planejamento para envio do material didático no prazo</vt:lpstr>
      <vt:lpstr>CONCLUSÃO</vt:lpstr>
      <vt:lpstr>CONCLUSÃO</vt:lpstr>
      <vt:lpstr>REFERÊNCIAS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PAULO</cp:lastModifiedBy>
  <cp:revision>156</cp:revision>
  <dcterms:created xsi:type="dcterms:W3CDTF">2013-04-19T18:38:04Z</dcterms:created>
  <dcterms:modified xsi:type="dcterms:W3CDTF">2014-10-09T02:38:08Z</dcterms:modified>
</cp:coreProperties>
</file>