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9" r:id="rId4"/>
    <p:sldId id="279" r:id="rId5"/>
    <p:sldId id="280" r:id="rId6"/>
    <p:sldId id="274" r:id="rId7"/>
    <p:sldId id="277" r:id="rId8"/>
    <p:sldId id="282" r:id="rId9"/>
    <p:sldId id="283" r:id="rId10"/>
    <p:sldId id="278" r:id="rId11"/>
    <p:sldId id="284" r:id="rId12"/>
    <p:sldId id="270" r:id="rId13"/>
    <p:sldId id="272" r:id="rId14"/>
    <p:sldId id="273" r:id="rId15"/>
    <p:sldId id="285" r:id="rId16"/>
    <p:sldId id="275" r:id="rId17"/>
    <p:sldId id="276" r:id="rId18"/>
    <p:sldId id="281" r:id="rId19"/>
    <p:sldId id="287" r:id="rId20"/>
    <p:sldId id="286" r:id="rId21"/>
    <p:sldId id="288" r:id="rId22"/>
    <p:sldId id="289" r:id="rId23"/>
    <p:sldId id="26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23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7F91-DB69-E444-B128-039EC1DF95C8}" type="datetimeFigureOut">
              <a:rPr lang="en-US" smtClean="0"/>
              <a:t>07/10/14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F018-D517-1D4B-A29A-2852B3D37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4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7F91-DB69-E444-B128-039EC1DF95C8}" type="datetimeFigureOut">
              <a:rPr lang="en-US" smtClean="0"/>
              <a:t>07/10/14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F018-D517-1D4B-A29A-2852B3D37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18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7F91-DB69-E444-B128-039EC1DF95C8}" type="datetimeFigureOut">
              <a:rPr lang="en-US" smtClean="0"/>
              <a:t>07/10/14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F018-D517-1D4B-A29A-2852B3D37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9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7F91-DB69-E444-B128-039EC1DF95C8}" type="datetimeFigureOut">
              <a:rPr lang="en-US" smtClean="0"/>
              <a:t>07/10/14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F018-D517-1D4B-A29A-2852B3D37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78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7F91-DB69-E444-B128-039EC1DF95C8}" type="datetimeFigureOut">
              <a:rPr lang="en-US" smtClean="0"/>
              <a:t>07/10/14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F018-D517-1D4B-A29A-2852B3D37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67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7F91-DB69-E444-B128-039EC1DF95C8}" type="datetimeFigureOut">
              <a:rPr lang="en-US" smtClean="0"/>
              <a:t>07/10/14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F018-D517-1D4B-A29A-2852B3D37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75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7F91-DB69-E444-B128-039EC1DF95C8}" type="datetimeFigureOut">
              <a:rPr lang="en-US" smtClean="0"/>
              <a:t>07/10/14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F018-D517-1D4B-A29A-2852B3D37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02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7F91-DB69-E444-B128-039EC1DF95C8}" type="datetimeFigureOut">
              <a:rPr lang="en-US" smtClean="0"/>
              <a:t>07/10/14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F018-D517-1D4B-A29A-2852B3D37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9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7F91-DB69-E444-B128-039EC1DF95C8}" type="datetimeFigureOut">
              <a:rPr lang="en-US" smtClean="0"/>
              <a:t>07/10/14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F018-D517-1D4B-A29A-2852B3D37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7F91-DB69-E444-B128-039EC1DF95C8}" type="datetimeFigureOut">
              <a:rPr lang="en-US" smtClean="0"/>
              <a:t>07/10/14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F018-D517-1D4B-A29A-2852B3D37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84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7F91-DB69-E444-B128-039EC1DF95C8}" type="datetimeFigureOut">
              <a:rPr lang="en-US" smtClean="0"/>
              <a:t>07/10/14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F018-D517-1D4B-A29A-2852B3D37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65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17F91-DB69-E444-B128-039EC1DF95C8}" type="datetimeFigureOut">
              <a:rPr lang="en-US" smtClean="0"/>
              <a:t>07/10/14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8F018-D517-1D4B-A29A-2852B3D37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56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4" Type="http://schemas.openxmlformats.org/officeDocument/2006/relationships/image" Target="../media/image12.emf"/><Relationship Id="rId5" Type="http://schemas.openxmlformats.org/officeDocument/2006/relationships/image" Target="../media/image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0887"/>
            <a:ext cx="7772400" cy="2008712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Helvetica Neue"/>
                <a:cs typeface="Helvetica Neue"/>
              </a:rPr>
              <a:t>Ensinar</a:t>
            </a:r>
            <a:r>
              <a:rPr lang="en-US" dirty="0" smtClean="0">
                <a:latin typeface="Helvetica Neue"/>
                <a:cs typeface="Helvetica Neue"/>
              </a:rPr>
              <a:t> e </a:t>
            </a:r>
            <a:r>
              <a:rPr lang="en-US" dirty="0" err="1" smtClean="0">
                <a:latin typeface="Helvetica Neue"/>
                <a:cs typeface="Helvetica Neue"/>
              </a:rPr>
              <a:t>aprender</a:t>
            </a:r>
            <a:r>
              <a:rPr lang="en-US" dirty="0" smtClean="0">
                <a:latin typeface="Helvetica Neue"/>
                <a:cs typeface="Helvetica Neue"/>
              </a:rPr>
              <a:t> </a:t>
            </a:r>
            <a:r>
              <a:rPr lang="en-US" dirty="0" err="1" smtClean="0">
                <a:latin typeface="Helvetica Neue"/>
                <a:cs typeface="Helvetica Neue"/>
              </a:rPr>
              <a:t>em</a:t>
            </a:r>
            <a:r>
              <a:rPr lang="en-US" dirty="0" smtClean="0">
                <a:latin typeface="Helvetica Neue"/>
                <a:cs typeface="Helvetica Neue"/>
              </a:rPr>
              <a:t>/</a:t>
            </a:r>
            <a:r>
              <a:rPr lang="en-US" dirty="0" err="1" smtClean="0">
                <a:latin typeface="Helvetica Neue"/>
                <a:cs typeface="Helvetica Neue"/>
              </a:rPr>
              <a:t>na</a:t>
            </a:r>
            <a:r>
              <a:rPr lang="en-US" dirty="0" smtClean="0">
                <a:latin typeface="Helvetica Neue"/>
                <a:cs typeface="Helvetica Neue"/>
              </a:rPr>
              <a:t> </a:t>
            </a:r>
            <a:r>
              <a:rPr lang="en-US" dirty="0" err="1" smtClean="0">
                <a:latin typeface="Helvetica Neue"/>
                <a:cs typeface="Helvetica Neue"/>
              </a:rPr>
              <a:t>rede</a:t>
            </a:r>
            <a:r>
              <a:rPr lang="en-US" dirty="0" smtClean="0">
                <a:latin typeface="Helvetica Neue"/>
                <a:cs typeface="Helvetica Neue"/>
              </a:rPr>
              <a:t>:</a:t>
            </a:r>
            <a:br>
              <a:rPr lang="en-US" dirty="0" smtClean="0">
                <a:latin typeface="Helvetica Neue"/>
                <a:cs typeface="Helvetica Neue"/>
              </a:rPr>
            </a:br>
            <a:r>
              <a:rPr lang="en-US" sz="3100" dirty="0" err="1">
                <a:latin typeface="Helvetica Neue"/>
                <a:cs typeface="Helvetica Neue"/>
              </a:rPr>
              <a:t>c</a:t>
            </a:r>
            <a:r>
              <a:rPr lang="en-US" sz="3100" dirty="0" err="1" smtClean="0">
                <a:latin typeface="Helvetica Neue"/>
                <a:cs typeface="Helvetica Neue"/>
              </a:rPr>
              <a:t>riando</a:t>
            </a:r>
            <a:r>
              <a:rPr lang="en-US" sz="3100" dirty="0" smtClean="0">
                <a:latin typeface="Helvetica Neue"/>
                <a:cs typeface="Helvetica Neue"/>
              </a:rPr>
              <a:t> </a:t>
            </a:r>
            <a:r>
              <a:rPr lang="en-US" sz="3100" dirty="0" err="1" smtClean="0">
                <a:latin typeface="Helvetica Neue"/>
                <a:cs typeface="Helvetica Neue"/>
              </a:rPr>
              <a:t>ambientes</a:t>
            </a:r>
            <a:r>
              <a:rPr lang="en-US" sz="3100" dirty="0" smtClean="0">
                <a:latin typeface="Helvetica Neue"/>
                <a:cs typeface="Helvetica Neue"/>
              </a:rPr>
              <a:t> de </a:t>
            </a:r>
            <a:r>
              <a:rPr lang="en-US" sz="3100" dirty="0" err="1" smtClean="0">
                <a:latin typeface="Helvetica Neue"/>
                <a:cs typeface="Helvetica Neue"/>
              </a:rPr>
              <a:t>aprendizagem</a:t>
            </a:r>
            <a:r>
              <a:rPr lang="en-US" sz="3100" dirty="0" smtClean="0">
                <a:latin typeface="Helvetica Neue"/>
                <a:cs typeface="Helvetica Neue"/>
              </a:rPr>
              <a:t> </a:t>
            </a:r>
            <a:r>
              <a:rPr lang="en-US" sz="3100" dirty="0" err="1">
                <a:latin typeface="Helvetica Neue"/>
                <a:cs typeface="Helvetica Neue"/>
              </a:rPr>
              <a:t>n</a:t>
            </a:r>
            <a:r>
              <a:rPr lang="en-US" sz="3100" dirty="0" err="1" smtClean="0">
                <a:latin typeface="Helvetica Neue"/>
                <a:cs typeface="Helvetica Neue"/>
              </a:rPr>
              <a:t>a</a:t>
            </a:r>
            <a:r>
              <a:rPr lang="en-US" sz="3100" dirty="0" smtClean="0">
                <a:latin typeface="Helvetica Neue"/>
                <a:cs typeface="Helvetica Neue"/>
              </a:rPr>
              <a:t> </a:t>
            </a:r>
            <a:r>
              <a:rPr lang="en-US" sz="3100" i="1" dirty="0" smtClean="0">
                <a:latin typeface="Helvetica Neue"/>
                <a:cs typeface="Helvetica Neue"/>
              </a:rPr>
              <a:t>web</a:t>
            </a:r>
            <a:endParaRPr lang="en-US" sz="3100" i="1" dirty="0">
              <a:latin typeface="Helvetica Neue"/>
              <a:cs typeface="Helvetica Neue"/>
            </a:endParaRPr>
          </a:p>
        </p:txBody>
      </p:sp>
      <p:pic>
        <p:nvPicPr>
          <p:cNvPr id="4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941" y="-647785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1066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4192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18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8" descr="bg-logotipo CIAED 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4"/>
          <a:stretch/>
        </p:blipFill>
        <p:spPr bwMode="auto">
          <a:xfrm rot="5400000">
            <a:off x="8444551" y="127954"/>
            <a:ext cx="807244" cy="5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_cnp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611" y="5740110"/>
            <a:ext cx="1905000" cy="844550"/>
          </a:xfrm>
          <a:prstGeom prst="rect">
            <a:avLst/>
          </a:prstGeom>
        </p:spPr>
      </p:pic>
      <p:pic>
        <p:nvPicPr>
          <p:cNvPr id="12" name="Picture 11" descr="logo_feeva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71" y="5740110"/>
            <a:ext cx="3175000" cy="800100"/>
          </a:xfrm>
          <a:prstGeom prst="rect">
            <a:avLst/>
          </a:prstGeom>
        </p:spPr>
      </p:pic>
      <p:pic>
        <p:nvPicPr>
          <p:cNvPr id="13" name="Imagem 8" descr="logotipo CIAED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85" y="5051135"/>
            <a:ext cx="2007394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79956" y="322959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Helvetica Neue"/>
                <a:cs typeface="Helvetica Neue"/>
              </a:rPr>
              <a:t>Patrícia B. Scherer Bassani</a:t>
            </a:r>
            <a:endParaRPr lang="en-US" sz="32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2637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117490" y="1794718"/>
            <a:ext cx="1368152" cy="1008112"/>
          </a:xfrm>
          <a:prstGeom prst="ellipse">
            <a:avLst/>
          </a:prstGeom>
          <a:solidFill>
            <a:srgbClr val="005E7D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Trebuchet MS"/>
                <a:cs typeface="Trebuchet MS"/>
              </a:rPr>
              <a:t>ME</a:t>
            </a:r>
          </a:p>
        </p:txBody>
      </p:sp>
      <p:sp>
        <p:nvSpPr>
          <p:cNvPr id="5" name="Oval 4"/>
          <p:cNvSpPr/>
          <p:nvPr/>
        </p:nvSpPr>
        <p:spPr>
          <a:xfrm>
            <a:off x="5117490" y="3018854"/>
            <a:ext cx="1368152" cy="1008112"/>
          </a:xfrm>
          <a:prstGeom prst="ellipse">
            <a:avLst/>
          </a:prstGeom>
          <a:solidFill>
            <a:srgbClr val="005E7D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Trebuchet MS"/>
                <a:cs typeface="Trebuchet MS"/>
              </a:rPr>
              <a:t>WE</a:t>
            </a:r>
          </a:p>
        </p:txBody>
      </p:sp>
      <p:sp>
        <p:nvSpPr>
          <p:cNvPr id="6" name="Oval 5"/>
          <p:cNvSpPr/>
          <p:nvPr/>
        </p:nvSpPr>
        <p:spPr>
          <a:xfrm>
            <a:off x="5117490" y="4242990"/>
            <a:ext cx="1368152" cy="1008112"/>
          </a:xfrm>
          <a:prstGeom prst="ellipse">
            <a:avLst/>
          </a:prstGeom>
          <a:solidFill>
            <a:srgbClr val="005E7D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Trebuchet MS"/>
                <a:cs typeface="Trebuchet MS"/>
              </a:rPr>
              <a:t>SEE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918138" y="5587498"/>
            <a:ext cx="1679575" cy="338138"/>
          </a:xfrm>
          <a:prstGeom prst="rect">
            <a:avLst/>
          </a:prstGeom>
          <a:noFill/>
          <a:ln w="9525">
            <a:solidFill>
              <a:srgbClr val="000000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HEPPELL, 2012</a:t>
            </a:r>
          </a:p>
        </p:txBody>
      </p:sp>
      <p:sp>
        <p:nvSpPr>
          <p:cNvPr id="8" name="Rectangle 7"/>
          <p:cNvSpPr/>
          <p:nvPr/>
        </p:nvSpPr>
        <p:spPr>
          <a:xfrm>
            <a:off x="4973425" y="1651000"/>
            <a:ext cx="1728787" cy="3743325"/>
          </a:xfrm>
          <a:prstGeom prst="rect">
            <a:avLst/>
          </a:prstGeom>
          <a:noFill/>
          <a:ln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941" y="-647785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1066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4192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18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8" descr="bg-logotipo CIAED 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4"/>
          <a:stretch/>
        </p:blipFill>
        <p:spPr bwMode="auto">
          <a:xfrm rot="5400000">
            <a:off x="8444551" y="127954"/>
            <a:ext cx="807244" cy="5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38949" y="2895369"/>
            <a:ext cx="3008352" cy="100149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Helvetica Neue"/>
                <a:cs typeface="Helvetica Neue"/>
              </a:rPr>
              <a:t>visibilidade</a:t>
            </a:r>
            <a:endParaRPr lang="en-US" sz="32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5827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941" y="-647785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1066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4192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18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 descr="bg-logotipo CIAED 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4"/>
          <a:stretch/>
        </p:blipFill>
        <p:spPr bwMode="auto">
          <a:xfrm rot="5400000">
            <a:off x="8444551" y="127954"/>
            <a:ext cx="807244" cy="5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64697" y="1564737"/>
            <a:ext cx="6009396" cy="100149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Helvetica Neue"/>
                <a:cs typeface="Helvetica Neue"/>
              </a:rPr>
              <a:t>Percurso</a:t>
            </a:r>
            <a:r>
              <a:rPr lang="en-US" sz="3200" dirty="0" smtClean="0">
                <a:latin typeface="Helvetica Neue"/>
                <a:cs typeface="Helvetica Neue"/>
              </a:rPr>
              <a:t> de </a:t>
            </a:r>
            <a:r>
              <a:rPr lang="en-US" sz="3200" dirty="0" err="1" smtClean="0">
                <a:latin typeface="Helvetica Neue"/>
                <a:cs typeface="Helvetica Neue"/>
              </a:rPr>
              <a:t>pesquisa</a:t>
            </a:r>
            <a:r>
              <a:rPr lang="en-US" sz="3200" dirty="0">
                <a:latin typeface="Helvetica Neue"/>
                <a:cs typeface="Helvetica Neue"/>
              </a:rPr>
              <a:t> </a:t>
            </a:r>
            <a:r>
              <a:rPr lang="en-US" sz="3200" dirty="0" smtClean="0">
                <a:latin typeface="Helvetica Neue"/>
                <a:cs typeface="Helvetica Neue"/>
              </a:rPr>
              <a:t>1…</a:t>
            </a:r>
            <a:endParaRPr lang="en-US" sz="3200" dirty="0">
              <a:latin typeface="Helvetica Neue"/>
              <a:cs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0487" y="3239349"/>
            <a:ext cx="6009396" cy="100149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Helvetica Neue"/>
                <a:cs typeface="Helvetica Neue"/>
              </a:rPr>
              <a:t>PLE</a:t>
            </a:r>
            <a:endParaRPr lang="en-US" sz="32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72524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38384" y="874215"/>
            <a:ext cx="5771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TOP 100 TOOLS FOR LEARNING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024898" y="1414596"/>
            <a:ext cx="566405" cy="686444"/>
          </a:xfrm>
          <a:prstGeom prst="downArrow">
            <a:avLst>
              <a:gd name="adj1" fmla="val 14444"/>
              <a:gd name="adj2" fmla="val 52222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941" y="-647785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1066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4192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18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8" descr="bg-logotipo CIAED 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4"/>
          <a:stretch/>
        </p:blipFill>
        <p:spPr bwMode="auto">
          <a:xfrm rot="5400000">
            <a:off x="8444551" y="127954"/>
            <a:ext cx="807244" cy="5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Slide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9" b="5486"/>
          <a:stretch/>
        </p:blipFill>
        <p:spPr>
          <a:xfrm>
            <a:off x="819169" y="2224507"/>
            <a:ext cx="6934164" cy="451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06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PLE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106" y="1070223"/>
            <a:ext cx="6375048" cy="5461717"/>
          </a:xfrm>
          <a:prstGeom prst="rect">
            <a:avLst/>
          </a:prstGeom>
        </p:spPr>
      </p:pic>
      <p:pic>
        <p:nvPicPr>
          <p:cNvPr id="5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941" y="-647785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1066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4192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18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 descr="bg-logotipo CIAED 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4"/>
          <a:stretch/>
        </p:blipFill>
        <p:spPr bwMode="auto">
          <a:xfrm rot="5400000">
            <a:off x="8444551" y="127954"/>
            <a:ext cx="807244" cy="5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475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3118486"/>
              </p:ext>
            </p:extLst>
          </p:nvPr>
        </p:nvGraphicFramePr>
        <p:xfrm>
          <a:off x="132619" y="1464781"/>
          <a:ext cx="8888412" cy="387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Document" r:id="rId3" imgW="5905500" imgH="2578100" progId="Word.Document.12">
                  <p:embed/>
                </p:oleObj>
              </mc:Choice>
              <mc:Fallback>
                <p:oleObj name="Document" r:id="rId3" imgW="5905500" imgH="2578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619" y="1464781"/>
                        <a:ext cx="8888412" cy="3879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8" descr="bg-logotipo CIAED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941" y="-647785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8" descr="bg-logotipo CIAED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1066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8" descr="bg-logotipo CIAED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4192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8" descr="bg-logotipo CIAED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18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 descr="bg-logotipo CIAED 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4"/>
          <a:stretch/>
        </p:blipFill>
        <p:spPr bwMode="auto">
          <a:xfrm rot="5400000">
            <a:off x="8444551" y="127954"/>
            <a:ext cx="807244" cy="5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2619" y="5694125"/>
            <a:ext cx="983027" cy="100149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PLE</a:t>
            </a:r>
            <a:endParaRPr lang="en-US" sz="24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97210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941" y="-647785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1066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4192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18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8" descr="bg-logotipo CIAED 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4"/>
          <a:stretch/>
        </p:blipFill>
        <p:spPr bwMode="auto">
          <a:xfrm rot="5400000">
            <a:off x="8444551" y="127954"/>
            <a:ext cx="807244" cy="5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64697" y="1564737"/>
            <a:ext cx="6009396" cy="100149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Helvetica Neue"/>
                <a:cs typeface="Helvetica Neue"/>
              </a:rPr>
              <a:t>Percurso</a:t>
            </a:r>
            <a:r>
              <a:rPr lang="en-US" sz="3200" dirty="0" smtClean="0">
                <a:latin typeface="Helvetica Neue"/>
                <a:cs typeface="Helvetica Neue"/>
              </a:rPr>
              <a:t> de </a:t>
            </a:r>
            <a:r>
              <a:rPr lang="en-US" sz="3200" dirty="0" err="1" smtClean="0">
                <a:latin typeface="Helvetica Neue"/>
                <a:cs typeface="Helvetica Neue"/>
              </a:rPr>
              <a:t>pesquisa</a:t>
            </a:r>
            <a:r>
              <a:rPr lang="en-US" sz="3200" dirty="0">
                <a:latin typeface="Helvetica Neue"/>
                <a:cs typeface="Helvetica Neue"/>
              </a:rPr>
              <a:t> 2</a:t>
            </a:r>
            <a:r>
              <a:rPr lang="en-US" sz="3200" dirty="0" smtClean="0">
                <a:latin typeface="Helvetica Neue"/>
                <a:cs typeface="Helvetica Neue"/>
              </a:rPr>
              <a:t>…</a:t>
            </a:r>
            <a:endParaRPr lang="en-US" sz="3200" dirty="0">
              <a:latin typeface="Helvetica Neue"/>
              <a:cs typeface="Helvetica Neu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0487" y="3239349"/>
            <a:ext cx="6009396" cy="100149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Helvetica Neue"/>
                <a:cs typeface="Helvetica Neue"/>
              </a:rPr>
              <a:t>Intera</a:t>
            </a:r>
            <a:r>
              <a:rPr lang="en-US" sz="3200" dirty="0" err="1" smtClean="0">
                <a:latin typeface="Helvetica Neue"/>
                <a:cs typeface="Helvetica Neue"/>
              </a:rPr>
              <a:t>ção</a:t>
            </a:r>
            <a:endParaRPr lang="en-US" sz="32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02897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941" y="-647785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1066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4192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18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8" descr="bg-logotipo CIAED 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4"/>
          <a:stretch/>
        </p:blipFill>
        <p:spPr bwMode="auto">
          <a:xfrm rot="5400000">
            <a:off x="8444551" y="127954"/>
            <a:ext cx="807244" cy="5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32619" y="6023542"/>
            <a:ext cx="1789724" cy="6720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Helvetica Neue"/>
                <a:cs typeface="Helvetica Neue"/>
              </a:rPr>
              <a:t>INTERA</a:t>
            </a:r>
            <a:r>
              <a:rPr lang="en-US" sz="2000" dirty="0" smtClean="0">
                <a:latin typeface="Helvetica Neue"/>
                <a:cs typeface="Helvetica Neue"/>
              </a:rPr>
              <a:t>ÇÃO</a:t>
            </a:r>
            <a:endParaRPr lang="en-US" sz="2000" dirty="0">
              <a:latin typeface="Helvetica Neue"/>
              <a:cs typeface="Helvetica Neue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4913" y="1372887"/>
            <a:ext cx="2042489" cy="7207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Helvetica Neue"/>
                <a:cs typeface="Helvetica Neue"/>
              </a:rPr>
              <a:t>a</a:t>
            </a:r>
            <a:r>
              <a:rPr lang="en-US" dirty="0" err="1" smtClean="0">
                <a:latin typeface="Helvetica Neue"/>
                <a:cs typeface="Helvetica Neue"/>
              </a:rPr>
              <a:t>luno-aluno</a:t>
            </a:r>
            <a:endParaRPr lang="en-US" dirty="0">
              <a:latin typeface="Helvetica Neue"/>
              <a:cs typeface="Helvetica Neu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78457" y="1372887"/>
            <a:ext cx="2042489" cy="7207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Helvetica Neue"/>
                <a:cs typeface="Helvetica Neue"/>
              </a:rPr>
              <a:t>a</a:t>
            </a:r>
            <a:r>
              <a:rPr lang="en-US" dirty="0" err="1" smtClean="0">
                <a:latin typeface="Helvetica Neue"/>
                <a:cs typeface="Helvetica Neue"/>
              </a:rPr>
              <a:t>luno-conte</a:t>
            </a:r>
            <a:r>
              <a:rPr lang="en-US" dirty="0" err="1" smtClean="0">
                <a:latin typeface="Helvetica Neue"/>
                <a:cs typeface="Helvetica Neue"/>
              </a:rPr>
              <a:t>údo</a:t>
            </a:r>
            <a:endParaRPr lang="en-US" dirty="0">
              <a:latin typeface="Helvetica Neue"/>
              <a:cs typeface="Helvetica Neue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44074" y="1372887"/>
            <a:ext cx="2042489" cy="7207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Helvetica Neue"/>
                <a:cs typeface="Helvetica Neue"/>
              </a:rPr>
              <a:t>a</a:t>
            </a:r>
            <a:r>
              <a:rPr lang="en-US" dirty="0" err="1" smtClean="0">
                <a:latin typeface="Helvetica Neue"/>
                <a:cs typeface="Helvetica Neue"/>
              </a:rPr>
              <a:t>luno</a:t>
            </a:r>
            <a:r>
              <a:rPr lang="en-US" dirty="0" smtClean="0">
                <a:latin typeface="Helvetica Neue"/>
                <a:cs typeface="Helvetica Neue"/>
              </a:rPr>
              <a:t>-professor</a:t>
            </a:r>
            <a:endParaRPr lang="en-US" dirty="0">
              <a:latin typeface="Helvetica Neue"/>
              <a:cs typeface="Helvetica Neue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4913" y="2263213"/>
            <a:ext cx="2042489" cy="7207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Helvetica Neue"/>
                <a:cs typeface="Helvetica Neue"/>
              </a:rPr>
              <a:t>a</a:t>
            </a:r>
            <a:r>
              <a:rPr lang="en-US" dirty="0" err="1" smtClean="0">
                <a:latin typeface="Helvetica Neue"/>
                <a:cs typeface="Helvetica Neue"/>
              </a:rPr>
              <a:t>luno</a:t>
            </a:r>
            <a:r>
              <a:rPr lang="en-US" dirty="0" smtClean="0">
                <a:latin typeface="Helvetica Neue"/>
                <a:cs typeface="Helvetica Neue"/>
              </a:rPr>
              <a:t>-interface</a:t>
            </a:r>
            <a:endParaRPr lang="en-US" dirty="0">
              <a:latin typeface="Helvetica Neue"/>
              <a:cs typeface="Helvetica Neue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4913" y="3136379"/>
            <a:ext cx="6571650" cy="7207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Helvetica Neue"/>
                <a:cs typeface="Helvetica Neue"/>
              </a:rPr>
              <a:t>a</a:t>
            </a:r>
            <a:r>
              <a:rPr lang="pt-BR" dirty="0" smtClean="0">
                <a:latin typeface="Helvetica Neue"/>
                <a:cs typeface="Helvetica Neue"/>
              </a:rPr>
              <a:t>luno</a:t>
            </a:r>
            <a:r>
              <a:rPr lang="pt-BR" dirty="0">
                <a:latin typeface="Helvetica Neue"/>
                <a:cs typeface="Helvetica Neue"/>
              </a:rPr>
              <a:t>-outras interações humanas, aluno-ferramenta e aluno-ambiente</a:t>
            </a:r>
            <a:r>
              <a:rPr lang="pt-BR" dirty="0">
                <a:latin typeface="Helvetica Neue"/>
                <a:cs typeface="Helvetica Neue"/>
              </a:rPr>
              <a:t> </a:t>
            </a:r>
            <a:endParaRPr lang="en-US" dirty="0">
              <a:latin typeface="Helvetica Neue"/>
              <a:cs typeface="Helvetica Neue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4913" y="4003395"/>
            <a:ext cx="6571650" cy="7207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Helvetica Neue"/>
                <a:cs typeface="Helvetica Neue"/>
              </a:rPr>
              <a:t>professor-professor, professor-conteúdo e conteúdo-conteúdo</a:t>
            </a:r>
            <a:r>
              <a:rPr lang="pt-BR" dirty="0">
                <a:latin typeface="Helvetica Neue"/>
                <a:cs typeface="Helvetica Neue"/>
              </a:rPr>
              <a:t> </a:t>
            </a:r>
            <a:endParaRPr lang="en-US" dirty="0">
              <a:latin typeface="Helvetica Neue"/>
              <a:cs typeface="Helvetica Neue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4913" y="4903971"/>
            <a:ext cx="2042489" cy="7207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Helvetica Neue"/>
                <a:cs typeface="Helvetica Neue"/>
              </a:rPr>
              <a:t>a</a:t>
            </a:r>
            <a:r>
              <a:rPr lang="en-US" dirty="0" err="1" smtClean="0">
                <a:latin typeface="Helvetica Neue"/>
                <a:cs typeface="Helvetica Neue"/>
              </a:rPr>
              <a:t>luno</a:t>
            </a:r>
            <a:r>
              <a:rPr lang="en-US" dirty="0" smtClean="0">
                <a:latin typeface="Helvetica Neue"/>
                <a:cs typeface="Helvetica Neue"/>
              </a:rPr>
              <a:t>-self</a:t>
            </a:r>
            <a:endParaRPr lang="en-US" dirty="0">
              <a:latin typeface="Helvetica Neue"/>
              <a:cs typeface="Helvetica Neue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09802" y="4932142"/>
            <a:ext cx="4376761" cy="10913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Helvetica Neue"/>
                <a:cs typeface="Helvetica Neue"/>
              </a:rPr>
              <a:t>aluno-aluno um-a-</a:t>
            </a:r>
            <a:r>
              <a:rPr lang="pt-BR" dirty="0" smtClean="0">
                <a:latin typeface="Helvetica Neue"/>
                <a:cs typeface="Helvetica Neue"/>
              </a:rPr>
              <a:t>um</a:t>
            </a:r>
          </a:p>
          <a:p>
            <a:pPr algn="ctr"/>
            <a:r>
              <a:rPr lang="pt-BR" dirty="0" smtClean="0">
                <a:latin typeface="Helvetica Neue"/>
                <a:cs typeface="Helvetica Neue"/>
              </a:rPr>
              <a:t>aluno</a:t>
            </a:r>
            <a:r>
              <a:rPr lang="pt-BR" dirty="0">
                <a:latin typeface="Helvetica Neue"/>
                <a:cs typeface="Helvetica Neue"/>
              </a:rPr>
              <a:t>-aluno </a:t>
            </a:r>
            <a:r>
              <a:rPr lang="pt-BR" dirty="0" smtClean="0">
                <a:latin typeface="Helvetica Neue"/>
                <a:cs typeface="Helvetica Neue"/>
              </a:rPr>
              <a:t>grupo</a:t>
            </a:r>
          </a:p>
          <a:p>
            <a:pPr algn="ctr"/>
            <a:r>
              <a:rPr lang="pt-BR" dirty="0" smtClean="0">
                <a:latin typeface="Helvetica Neue"/>
                <a:cs typeface="Helvetica Neue"/>
              </a:rPr>
              <a:t>aluno</a:t>
            </a:r>
            <a:r>
              <a:rPr lang="pt-BR" dirty="0">
                <a:latin typeface="Helvetica Neue"/>
                <a:cs typeface="Helvetica Neue"/>
              </a:rPr>
              <a:t>-aluno curso</a:t>
            </a:r>
            <a:r>
              <a:rPr lang="pt-BR" dirty="0">
                <a:latin typeface="Helvetica Neue"/>
                <a:cs typeface="Helvetica Neue"/>
              </a:rPr>
              <a:t> </a:t>
            </a:r>
            <a:endParaRPr lang="en-US" dirty="0">
              <a:latin typeface="Helvetica Neue"/>
              <a:cs typeface="Helvetica Neu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25948" y="1565765"/>
            <a:ext cx="1760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Moore, 1989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778457" y="2360767"/>
            <a:ext cx="244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Hillman</a:t>
            </a:r>
            <a:r>
              <a:rPr lang="pt-BR" dirty="0" smtClean="0"/>
              <a:t> et al </a:t>
            </a:r>
            <a:r>
              <a:rPr lang="en-US" dirty="0" smtClean="0"/>
              <a:t>, 1994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225948" y="3296985"/>
            <a:ext cx="1760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Hirumi</a:t>
            </a:r>
            <a:r>
              <a:rPr lang="en-US" dirty="0" smtClean="0"/>
              <a:t>, 2006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225948" y="4187311"/>
            <a:ext cx="1760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Anderson, 2008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268058" y="5279471"/>
            <a:ext cx="1760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Mattar</a:t>
            </a:r>
            <a:r>
              <a:rPr lang="en-US" dirty="0" smtClean="0"/>
              <a:t>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67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4"/>
          <p:cNvSpPr/>
          <p:nvPr/>
        </p:nvSpPr>
        <p:spPr>
          <a:xfrm>
            <a:off x="1202660" y="2849994"/>
            <a:ext cx="1045028" cy="6175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latin typeface="Helvetica Neue"/>
                <a:cs typeface="Helvetica Neue"/>
              </a:rPr>
              <a:t>Me</a:t>
            </a:r>
            <a:endParaRPr lang="pt-BR" sz="2400" dirty="0">
              <a:latin typeface="Helvetica Neue"/>
              <a:cs typeface="Helvetica Neue"/>
            </a:endParaRPr>
          </a:p>
        </p:txBody>
      </p:sp>
      <p:sp>
        <p:nvSpPr>
          <p:cNvPr id="5" name="Retângulo 5"/>
          <p:cNvSpPr/>
          <p:nvPr/>
        </p:nvSpPr>
        <p:spPr>
          <a:xfrm>
            <a:off x="1202660" y="3856817"/>
            <a:ext cx="1045028" cy="6175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latin typeface="Helvetica Neue"/>
                <a:cs typeface="Helvetica Neue"/>
              </a:rPr>
              <a:t>We</a:t>
            </a:r>
            <a:endParaRPr lang="pt-BR" sz="2400" dirty="0">
              <a:latin typeface="Helvetica Neue"/>
              <a:cs typeface="Helvetica Neue"/>
            </a:endParaRPr>
          </a:p>
        </p:txBody>
      </p:sp>
      <p:sp>
        <p:nvSpPr>
          <p:cNvPr id="6" name="Retângulo 6"/>
          <p:cNvSpPr/>
          <p:nvPr/>
        </p:nvSpPr>
        <p:spPr>
          <a:xfrm>
            <a:off x="1202660" y="4812157"/>
            <a:ext cx="1045028" cy="6175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latin typeface="Helvetica Neue"/>
                <a:cs typeface="Helvetica Neue"/>
              </a:rPr>
              <a:t>See</a:t>
            </a:r>
            <a:endParaRPr lang="pt-BR" sz="2400" dirty="0">
              <a:latin typeface="Helvetica Neue"/>
              <a:cs typeface="Helvetica Neue"/>
            </a:endParaRPr>
          </a:p>
        </p:txBody>
      </p:sp>
      <p:cxnSp>
        <p:nvCxnSpPr>
          <p:cNvPr id="7" name="Conector de seta reta 8"/>
          <p:cNvCxnSpPr/>
          <p:nvPr/>
        </p:nvCxnSpPr>
        <p:spPr>
          <a:xfrm>
            <a:off x="2623595" y="3158753"/>
            <a:ext cx="1140031" cy="0"/>
          </a:xfrm>
          <a:prstGeom prst="straightConnector1">
            <a:avLst/>
          </a:prstGeom>
          <a:ln w="381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10"/>
          <p:cNvCxnSpPr/>
          <p:nvPr/>
        </p:nvCxnSpPr>
        <p:spPr>
          <a:xfrm>
            <a:off x="2621619" y="4164952"/>
            <a:ext cx="1140031" cy="0"/>
          </a:xfrm>
          <a:prstGeom prst="straightConnector1">
            <a:avLst/>
          </a:prstGeom>
          <a:ln w="381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11"/>
          <p:cNvCxnSpPr/>
          <p:nvPr/>
        </p:nvCxnSpPr>
        <p:spPr>
          <a:xfrm>
            <a:off x="2621614" y="5121619"/>
            <a:ext cx="1140031" cy="0"/>
          </a:xfrm>
          <a:prstGeom prst="straightConnector1">
            <a:avLst/>
          </a:prstGeom>
          <a:ln w="381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12"/>
          <p:cNvSpPr txBox="1"/>
          <p:nvPr/>
        </p:nvSpPr>
        <p:spPr>
          <a:xfrm>
            <a:off x="4037867" y="2889535"/>
            <a:ext cx="3083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latin typeface="Helvetica Neue"/>
                <a:cs typeface="Helvetica Neue"/>
              </a:rPr>
              <a:t>a</a:t>
            </a:r>
            <a:r>
              <a:rPr lang="pt-BR" sz="2400" dirty="0" smtClean="0">
                <a:latin typeface="Helvetica Neue"/>
                <a:cs typeface="Helvetica Neue"/>
              </a:rPr>
              <a:t>luno-self</a:t>
            </a:r>
            <a:endParaRPr lang="pt-BR" sz="2400" dirty="0">
              <a:latin typeface="Helvetica Neue"/>
              <a:cs typeface="Helvetica Neue"/>
            </a:endParaRPr>
          </a:p>
        </p:txBody>
      </p:sp>
      <p:sp>
        <p:nvSpPr>
          <p:cNvPr id="11" name="Retângulo 13"/>
          <p:cNvSpPr/>
          <p:nvPr/>
        </p:nvSpPr>
        <p:spPr>
          <a:xfrm>
            <a:off x="1749938" y="1493015"/>
            <a:ext cx="5561062" cy="480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Helvetica Neue"/>
                <a:cs typeface="Helvetica Neue"/>
              </a:rPr>
              <a:t>v</a:t>
            </a:r>
            <a:r>
              <a:rPr lang="pt-BR" sz="2400" dirty="0" smtClean="0">
                <a:latin typeface="Helvetica Neue"/>
                <a:cs typeface="Helvetica Neue"/>
              </a:rPr>
              <a:t>isibilidade e intera</a:t>
            </a:r>
            <a:r>
              <a:rPr lang="pt-BR" sz="2400" dirty="0" smtClean="0">
                <a:latin typeface="Helvetica Neue"/>
                <a:cs typeface="Helvetica Neue"/>
              </a:rPr>
              <a:t>ção</a:t>
            </a:r>
            <a:endParaRPr lang="pt-BR" sz="2400" dirty="0">
              <a:latin typeface="Helvetica Neue"/>
              <a:cs typeface="Helvetica Neue"/>
            </a:endParaRPr>
          </a:p>
        </p:txBody>
      </p:sp>
      <p:sp>
        <p:nvSpPr>
          <p:cNvPr id="12" name="CaixaDeTexto 14"/>
          <p:cNvSpPr txBox="1"/>
          <p:nvPr/>
        </p:nvSpPr>
        <p:spPr>
          <a:xfrm>
            <a:off x="4037868" y="3718486"/>
            <a:ext cx="4164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800">
                <a:latin typeface="Helvetica Neue"/>
                <a:cs typeface="Helvetica Neue"/>
              </a:defRPr>
            </a:lvl1pPr>
          </a:lstStyle>
          <a:p>
            <a:r>
              <a:rPr lang="pt-BR" sz="2400" dirty="0"/>
              <a:t>aluno aluno um-a-um</a:t>
            </a:r>
          </a:p>
          <a:p>
            <a:r>
              <a:rPr lang="pt-BR" sz="2400" dirty="0"/>
              <a:t>aluno aluno-grupo</a:t>
            </a:r>
            <a:endParaRPr lang="pt-BR" sz="2400" dirty="0"/>
          </a:p>
        </p:txBody>
      </p:sp>
      <p:sp>
        <p:nvSpPr>
          <p:cNvPr id="13" name="CaixaDeTexto 15"/>
          <p:cNvSpPr txBox="1"/>
          <p:nvPr/>
        </p:nvSpPr>
        <p:spPr>
          <a:xfrm>
            <a:off x="4037867" y="4791917"/>
            <a:ext cx="416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Helvetica Neue"/>
                <a:cs typeface="Helvetica Neue"/>
              </a:rPr>
              <a:t>aluno aluno</a:t>
            </a:r>
            <a:r>
              <a:rPr lang="pt-BR" sz="2400" dirty="0" smtClean="0">
                <a:latin typeface="Helvetica Neue"/>
                <a:cs typeface="Helvetica Neue"/>
              </a:rPr>
              <a:t>-curs</a:t>
            </a:r>
            <a:r>
              <a:rPr lang="pt-BR" sz="2400" dirty="0">
                <a:latin typeface="Helvetica Neue"/>
                <a:cs typeface="Helvetica Neue"/>
              </a:rPr>
              <a:t>o</a:t>
            </a:r>
            <a:endParaRPr lang="pt-BR" sz="2400" dirty="0">
              <a:latin typeface="Helvetica Neue"/>
              <a:cs typeface="Helvetica Neue"/>
            </a:endParaRPr>
          </a:p>
        </p:txBody>
      </p:sp>
      <p:pic>
        <p:nvPicPr>
          <p:cNvPr id="14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941" y="-647785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1066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4192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18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m 8" descr="bg-logotipo CIAED 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4"/>
          <a:stretch/>
        </p:blipFill>
        <p:spPr bwMode="auto">
          <a:xfrm rot="5400000">
            <a:off x="8444551" y="127954"/>
            <a:ext cx="807244" cy="5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392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4"/>
          <p:cNvSpPr/>
          <p:nvPr/>
        </p:nvSpPr>
        <p:spPr>
          <a:xfrm>
            <a:off x="2403642" y="1645791"/>
            <a:ext cx="4025735" cy="5137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Helvetica Neue"/>
                <a:cs typeface="Helvetica Neue"/>
              </a:rPr>
              <a:t>Disponibilidade</a:t>
            </a:r>
            <a:endParaRPr lang="pt-BR" sz="2400" dirty="0">
              <a:latin typeface="Helvetica Neue"/>
              <a:cs typeface="Helvetica Neue"/>
            </a:endParaRPr>
          </a:p>
        </p:txBody>
      </p:sp>
      <p:pic>
        <p:nvPicPr>
          <p:cNvPr id="6" name="Picture 2" descr="http://macmagazine.com.br/wp-content/uploads/2013/07/04-icone-app-sto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01" y="3748991"/>
            <a:ext cx="765300" cy="75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fc09.deviantart.net/fs71/i/2012/066/a/c/google_play_icon___logo_by_chrisbanks2-d4s1i7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513" y="3748991"/>
            <a:ext cx="780864" cy="78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iconpng.com/png/google-play-icons/google_chro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082" y="3582736"/>
            <a:ext cx="947119" cy="94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8" descr="bg-logotipo CIAED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941" y="-647785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8" descr="bg-logotipo CIAED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1066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8" descr="bg-logotipo CIAED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4192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m 8" descr="bg-logotipo CIAED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18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m 8" descr="bg-logotipo CIAED 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4"/>
          <a:stretch/>
        </p:blipFill>
        <p:spPr bwMode="auto">
          <a:xfrm rot="5400000">
            <a:off x="8444551" y="127954"/>
            <a:ext cx="807244" cy="5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26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PLE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27" y="1070223"/>
            <a:ext cx="6375048" cy="5461717"/>
          </a:xfrm>
          <a:prstGeom prst="rect">
            <a:avLst/>
          </a:prstGeom>
        </p:spPr>
      </p:pic>
      <p:pic>
        <p:nvPicPr>
          <p:cNvPr id="5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941" y="-647785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1066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4192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18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 descr="bg-logotipo CIAED 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4"/>
          <a:stretch/>
        </p:blipFill>
        <p:spPr bwMode="auto">
          <a:xfrm rot="5400000">
            <a:off x="8444551" y="127954"/>
            <a:ext cx="807244" cy="5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23129" y="2488358"/>
            <a:ext cx="8349375" cy="4187305"/>
          </a:xfrm>
          <a:prstGeom prst="rect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72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941" y="-647785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1066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4192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18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8" descr="bg-logotipo CIAED 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4"/>
          <a:stretch/>
        </p:blipFill>
        <p:spPr bwMode="auto">
          <a:xfrm rot="5400000">
            <a:off x="8444551" y="127954"/>
            <a:ext cx="807244" cy="5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471393" y="1375965"/>
            <a:ext cx="6009396" cy="100149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Helvetica Neue"/>
                <a:cs typeface="Helvetica Neue"/>
              </a:rPr>
              <a:t>Grupo</a:t>
            </a:r>
            <a:r>
              <a:rPr lang="en-US" sz="2400" dirty="0" smtClean="0">
                <a:latin typeface="Helvetica Neue"/>
                <a:cs typeface="Helvetica Neue"/>
              </a:rPr>
              <a:t> de </a:t>
            </a:r>
            <a:r>
              <a:rPr lang="en-US" sz="2400" dirty="0" err="1" smtClean="0">
                <a:latin typeface="Helvetica Neue"/>
                <a:cs typeface="Helvetica Neue"/>
              </a:rPr>
              <a:t>pesquisa</a:t>
            </a:r>
            <a:r>
              <a:rPr lang="en-US" sz="2400" dirty="0" smtClean="0">
                <a:latin typeface="Helvetica Neue"/>
                <a:cs typeface="Helvetica Neue"/>
              </a:rPr>
              <a:t> </a:t>
            </a:r>
            <a:r>
              <a:rPr lang="en-US" sz="2400" dirty="0" err="1" smtClean="0">
                <a:latin typeface="Helvetica Neue"/>
                <a:cs typeface="Helvetica Neue"/>
              </a:rPr>
              <a:t>em</a:t>
            </a:r>
            <a:r>
              <a:rPr lang="en-US" sz="2400" dirty="0" smtClean="0">
                <a:latin typeface="Helvetica Neue"/>
                <a:cs typeface="Helvetica Neue"/>
              </a:rPr>
              <a:t> </a:t>
            </a:r>
            <a:r>
              <a:rPr lang="en-US" sz="2400" dirty="0" err="1" smtClean="0">
                <a:latin typeface="Helvetica Neue"/>
                <a:cs typeface="Helvetica Neue"/>
              </a:rPr>
              <a:t>Informática</a:t>
            </a:r>
            <a:r>
              <a:rPr lang="en-US" sz="2400" dirty="0" smtClean="0">
                <a:latin typeface="Helvetica Neue"/>
                <a:cs typeface="Helvetica Neue"/>
              </a:rPr>
              <a:t> </a:t>
            </a:r>
            <a:r>
              <a:rPr lang="en-US" sz="2400" dirty="0" err="1" smtClean="0">
                <a:latin typeface="Helvetica Neue"/>
                <a:cs typeface="Helvetica Neue"/>
              </a:rPr>
              <a:t>na</a:t>
            </a:r>
            <a:r>
              <a:rPr lang="en-US" sz="2400" dirty="0" smtClean="0">
                <a:latin typeface="Helvetica Neue"/>
                <a:cs typeface="Helvetica Neue"/>
              </a:rPr>
              <a:t> </a:t>
            </a:r>
            <a:r>
              <a:rPr lang="en-US" sz="2400" dirty="0" err="1" smtClean="0">
                <a:latin typeface="Helvetica Neue"/>
                <a:cs typeface="Helvetica Neue"/>
              </a:rPr>
              <a:t>Educação</a:t>
            </a:r>
            <a:endParaRPr lang="en-US" sz="2400" dirty="0">
              <a:latin typeface="Helvetica Neue"/>
              <a:cs typeface="Helvetica Neue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71393" y="2518583"/>
            <a:ext cx="6009396" cy="100149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Helvetica Neue"/>
                <a:cs typeface="Helvetica Neue"/>
              </a:rPr>
              <a:t>Programa</a:t>
            </a:r>
            <a:r>
              <a:rPr lang="en-US" sz="2400" dirty="0" smtClean="0">
                <a:latin typeface="Helvetica Neue"/>
                <a:cs typeface="Helvetica Neue"/>
              </a:rPr>
              <a:t> de </a:t>
            </a:r>
            <a:r>
              <a:rPr lang="en-US" sz="2400" dirty="0" err="1" smtClean="0">
                <a:latin typeface="Helvetica Neue"/>
                <a:cs typeface="Helvetica Neue"/>
              </a:rPr>
              <a:t>Pós-Graduação</a:t>
            </a:r>
            <a:endParaRPr lang="en-US" sz="2400" dirty="0" smtClean="0">
              <a:latin typeface="Helvetica Neue"/>
              <a:cs typeface="Helvetica Neue"/>
            </a:endParaRPr>
          </a:p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 </a:t>
            </a:r>
            <a:r>
              <a:rPr lang="en-US" sz="2400" dirty="0" err="1" smtClean="0">
                <a:latin typeface="Helvetica Neue"/>
                <a:cs typeface="Helvetica Neue"/>
              </a:rPr>
              <a:t>Diversidade</a:t>
            </a:r>
            <a:r>
              <a:rPr lang="en-US" sz="2400" dirty="0" smtClean="0">
                <a:latin typeface="Helvetica Neue"/>
                <a:cs typeface="Helvetica Neue"/>
              </a:rPr>
              <a:t> Cultural e </a:t>
            </a:r>
            <a:r>
              <a:rPr lang="en-US" sz="2400" dirty="0" err="1" smtClean="0">
                <a:latin typeface="Helvetica Neue"/>
                <a:cs typeface="Helvetica Neue"/>
              </a:rPr>
              <a:t>Inclusão</a:t>
            </a:r>
            <a:r>
              <a:rPr lang="en-US" sz="2400" dirty="0" smtClean="0">
                <a:latin typeface="Helvetica Neue"/>
                <a:cs typeface="Helvetica Neue"/>
              </a:rPr>
              <a:t> Social</a:t>
            </a:r>
            <a:endParaRPr lang="en-US" sz="2400" dirty="0">
              <a:latin typeface="Helvetica Neue"/>
              <a:cs typeface="Helvetica Neu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93249" y="4794096"/>
            <a:ext cx="6009396" cy="100149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Helvetica Neue"/>
                <a:cs typeface="Helvetica Neue"/>
              </a:rPr>
              <a:t>Projeto</a:t>
            </a:r>
            <a:endParaRPr lang="en-US" sz="2400" dirty="0" smtClean="0">
              <a:latin typeface="Helvetica Neue"/>
              <a:cs typeface="Helvetica Neue"/>
            </a:endParaRPr>
          </a:p>
          <a:p>
            <a:pPr algn="ctr"/>
            <a:r>
              <a:rPr lang="en-US" sz="2400" dirty="0" err="1" smtClean="0">
                <a:latin typeface="Helvetica Neue"/>
                <a:cs typeface="Helvetica Neue"/>
              </a:rPr>
              <a:t>Ensinar</a:t>
            </a:r>
            <a:r>
              <a:rPr lang="en-US" sz="2400" dirty="0" smtClean="0">
                <a:latin typeface="Helvetica Neue"/>
                <a:cs typeface="Helvetica Neue"/>
              </a:rPr>
              <a:t> e </a:t>
            </a:r>
            <a:r>
              <a:rPr lang="en-US" sz="2400" dirty="0" err="1" smtClean="0">
                <a:latin typeface="Helvetica Neue"/>
                <a:cs typeface="Helvetica Neue"/>
              </a:rPr>
              <a:t>aprender</a:t>
            </a:r>
            <a:r>
              <a:rPr lang="en-US" sz="2400" dirty="0" smtClean="0">
                <a:latin typeface="Helvetica Neue"/>
                <a:cs typeface="Helvetica Neue"/>
              </a:rPr>
              <a:t> </a:t>
            </a:r>
            <a:r>
              <a:rPr lang="en-US" sz="2400" dirty="0" err="1" smtClean="0">
                <a:latin typeface="Helvetica Neue"/>
                <a:cs typeface="Helvetica Neue"/>
              </a:rPr>
              <a:t>em</a:t>
            </a:r>
            <a:r>
              <a:rPr lang="en-US" sz="2400" dirty="0" smtClean="0">
                <a:latin typeface="Helvetica Neue"/>
                <a:cs typeface="Helvetica Neue"/>
              </a:rPr>
              <a:t>/</a:t>
            </a:r>
            <a:r>
              <a:rPr lang="en-US" sz="2400" dirty="0" err="1" smtClean="0">
                <a:latin typeface="Helvetica Neue"/>
                <a:cs typeface="Helvetica Neue"/>
              </a:rPr>
              <a:t>na</a:t>
            </a:r>
            <a:r>
              <a:rPr lang="en-US" sz="2400" dirty="0" smtClean="0">
                <a:latin typeface="Helvetica Neue"/>
                <a:cs typeface="Helvetica Neue"/>
              </a:rPr>
              <a:t> </a:t>
            </a:r>
            <a:r>
              <a:rPr lang="en-US" sz="2400" dirty="0" err="1" smtClean="0">
                <a:latin typeface="Helvetica Neue"/>
                <a:cs typeface="Helvetica Neue"/>
              </a:rPr>
              <a:t>rede</a:t>
            </a:r>
            <a:endParaRPr lang="en-US" sz="2400" dirty="0">
              <a:latin typeface="Helvetica Neue"/>
              <a:cs typeface="Helvetica Neue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71393" y="3672476"/>
            <a:ext cx="6009396" cy="100149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Helvetica Neue"/>
                <a:cs typeface="Helvetica Neue"/>
              </a:rPr>
              <a:t>Linha</a:t>
            </a:r>
            <a:r>
              <a:rPr lang="en-US" sz="2400" dirty="0" smtClean="0">
                <a:latin typeface="Helvetica Neue"/>
                <a:cs typeface="Helvetica Neue"/>
              </a:rPr>
              <a:t> de </a:t>
            </a:r>
            <a:r>
              <a:rPr lang="en-US" sz="2400" dirty="0" err="1" smtClean="0">
                <a:latin typeface="Helvetica Neue"/>
                <a:cs typeface="Helvetica Neue"/>
              </a:rPr>
              <a:t>pesquisa</a:t>
            </a:r>
            <a:endParaRPr lang="en-US" sz="2400" dirty="0" smtClean="0">
              <a:latin typeface="Helvetica Neue"/>
              <a:cs typeface="Helvetica Neue"/>
            </a:endParaRPr>
          </a:p>
          <a:p>
            <a:pPr algn="ctr"/>
            <a:r>
              <a:rPr lang="en-US" sz="2400" dirty="0" err="1" smtClean="0">
                <a:latin typeface="Helvetica Neue"/>
                <a:cs typeface="Helvetica Neue"/>
              </a:rPr>
              <a:t>Linguagens</a:t>
            </a:r>
            <a:r>
              <a:rPr lang="en-US" sz="2400" dirty="0" smtClean="0">
                <a:latin typeface="Helvetica Neue"/>
                <a:cs typeface="Helvetica Neue"/>
              </a:rPr>
              <a:t> e </a:t>
            </a:r>
            <a:r>
              <a:rPr lang="en-US" sz="2400" dirty="0" err="1" smtClean="0">
                <a:latin typeface="Helvetica Neue"/>
                <a:cs typeface="Helvetica Neue"/>
              </a:rPr>
              <a:t>Tecnologias</a:t>
            </a:r>
            <a:endParaRPr lang="en-US" sz="24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20526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27" y="1546740"/>
            <a:ext cx="6961592" cy="4116419"/>
          </a:xfrm>
          <a:prstGeom prst="rect">
            <a:avLst/>
          </a:prstGeom>
          <a:effectLst>
            <a:outerShdw blurRad="635000" dist="63500" dir="5400000" sx="105000" sy="105000" algn="ctr" rotWithShape="0">
              <a:schemeClr val="tx2">
                <a:lumMod val="60000"/>
                <a:lumOff val="40000"/>
                <a:alpha val="50000"/>
              </a:schemeClr>
            </a:outerShdw>
          </a:effectLst>
        </p:spPr>
      </p:pic>
      <p:pic>
        <p:nvPicPr>
          <p:cNvPr id="5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941" y="-647785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1066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4192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18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 descr="bg-logotipo CIAED 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4"/>
          <a:stretch/>
        </p:blipFill>
        <p:spPr bwMode="auto">
          <a:xfrm rot="5400000">
            <a:off x="8444551" y="127954"/>
            <a:ext cx="807244" cy="5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940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227714" y="4423611"/>
            <a:ext cx="914400" cy="8174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See</a:t>
            </a:r>
            <a:endParaRPr lang="pt-BR" dirty="0"/>
          </a:p>
        </p:txBody>
      </p:sp>
      <p:sp>
        <p:nvSpPr>
          <p:cNvPr id="5" name="Elipse 4"/>
          <p:cNvSpPr/>
          <p:nvPr/>
        </p:nvSpPr>
        <p:spPr>
          <a:xfrm>
            <a:off x="227714" y="3478731"/>
            <a:ext cx="914400" cy="8174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We</a:t>
            </a:r>
            <a:endParaRPr lang="pt-BR" dirty="0"/>
          </a:p>
        </p:txBody>
      </p:sp>
      <p:sp>
        <p:nvSpPr>
          <p:cNvPr id="6" name="Elipse 5"/>
          <p:cNvSpPr/>
          <p:nvPr/>
        </p:nvSpPr>
        <p:spPr>
          <a:xfrm>
            <a:off x="227714" y="2550995"/>
            <a:ext cx="914400" cy="8174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Me</a:t>
            </a:r>
            <a:endParaRPr lang="pt-BR" dirty="0"/>
          </a:p>
        </p:txBody>
      </p:sp>
      <p:cxnSp>
        <p:nvCxnSpPr>
          <p:cNvPr id="7" name="Conector angulado 9"/>
          <p:cNvCxnSpPr/>
          <p:nvPr/>
        </p:nvCxnSpPr>
        <p:spPr>
          <a:xfrm flipV="1">
            <a:off x="1292390" y="2657004"/>
            <a:ext cx="1037063" cy="33453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angulado 10"/>
          <p:cNvCxnSpPr/>
          <p:nvPr/>
        </p:nvCxnSpPr>
        <p:spPr>
          <a:xfrm flipV="1">
            <a:off x="1288675" y="3612289"/>
            <a:ext cx="1037063" cy="33453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angulado 11"/>
          <p:cNvCxnSpPr/>
          <p:nvPr/>
        </p:nvCxnSpPr>
        <p:spPr>
          <a:xfrm flipV="1">
            <a:off x="1288676" y="4560144"/>
            <a:ext cx="1037063" cy="33453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12"/>
          <p:cNvSpPr txBox="1"/>
          <p:nvPr/>
        </p:nvSpPr>
        <p:spPr>
          <a:xfrm>
            <a:off x="2417069" y="2540125"/>
            <a:ext cx="65778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Relevante para o desenvolvimento de atividades que estimulam a reflexão do aluno sobre o seu processo de aprendizagem, na perspectiva da interação aluno-self (MATTAR, 2013).</a:t>
            </a:r>
          </a:p>
        </p:txBody>
      </p:sp>
      <p:sp>
        <p:nvSpPr>
          <p:cNvPr id="11" name="CaixaDeTexto 13"/>
          <p:cNvSpPr txBox="1"/>
          <p:nvPr/>
        </p:nvSpPr>
        <p:spPr>
          <a:xfrm>
            <a:off x="2417069" y="3473296"/>
            <a:ext cx="65778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Interessante</a:t>
            </a:r>
            <a:r>
              <a:rPr lang="pt-BR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exercitar o trabalho coletivo a distância, oportunizando as interações aluno-aluno um-a-um e aluno-aluno grupo (MATTAR, 2013).</a:t>
            </a:r>
          </a:p>
        </p:txBody>
      </p:sp>
      <p:sp>
        <p:nvSpPr>
          <p:cNvPr id="12" name="CaixaDeTexto 14"/>
          <p:cNvSpPr txBox="1"/>
          <p:nvPr/>
        </p:nvSpPr>
        <p:spPr>
          <a:xfrm>
            <a:off x="2437599" y="4423611"/>
            <a:ext cx="65573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São interessantes para o desenvolvimento de atividades individuais, em dupla ou em grupos, podendo ser compartilhadas no espaço público da </a:t>
            </a:r>
            <a:r>
              <a:rPr lang="pt-BR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web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Dessa forma, o espaço de aprendizagem se amplia para além das interações aluno-aluno curso (MATTAR, 2013) e possibilita, também, a abertura a novos contextos de aprendizagem, com a presença de sujeitos diferentes.</a:t>
            </a:r>
          </a:p>
        </p:txBody>
      </p:sp>
      <p:pic>
        <p:nvPicPr>
          <p:cNvPr id="13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941" y="-647785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1066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4192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18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8" descr="bg-logotipo CIAED 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4"/>
          <a:stretch/>
        </p:blipFill>
        <p:spPr bwMode="auto">
          <a:xfrm rot="5400000">
            <a:off x="8444551" y="127954"/>
            <a:ext cx="807244" cy="5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ângulo 13"/>
          <p:cNvSpPr/>
          <p:nvPr/>
        </p:nvSpPr>
        <p:spPr>
          <a:xfrm>
            <a:off x="1749938" y="1493015"/>
            <a:ext cx="5561062" cy="480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Helvetica Neue"/>
                <a:cs typeface="Helvetica Neue"/>
              </a:rPr>
              <a:t>v</a:t>
            </a:r>
            <a:r>
              <a:rPr lang="pt-BR" sz="2400" dirty="0" smtClean="0">
                <a:latin typeface="Helvetica Neue"/>
                <a:cs typeface="Helvetica Neue"/>
              </a:rPr>
              <a:t>isibilidade e intera</a:t>
            </a:r>
            <a:r>
              <a:rPr lang="pt-BR" sz="2400" dirty="0" smtClean="0">
                <a:latin typeface="Helvetica Neue"/>
                <a:cs typeface="Helvetica Neue"/>
              </a:rPr>
              <a:t>ção</a:t>
            </a:r>
            <a:endParaRPr lang="pt-BR" sz="24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98962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8949" y="901262"/>
            <a:ext cx="8530394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BASSANI, Patr</a:t>
            </a:r>
            <a:r>
              <a:rPr lang="pt-BR" dirty="0" smtClean="0"/>
              <a:t>ícia B. Scherer, BARBOSA, Débora. </a:t>
            </a:r>
            <a:r>
              <a:rPr lang="en-US" dirty="0"/>
              <a:t>Experiences with the use of personal learning environments in school </a:t>
            </a:r>
            <a:r>
              <a:rPr lang="en-US" dirty="0" smtClean="0"/>
              <a:t>settings:</a:t>
            </a:r>
            <a:r>
              <a:rPr lang="pt-BR" dirty="0"/>
              <a:t> </a:t>
            </a:r>
            <a:r>
              <a:rPr lang="en-US" dirty="0" smtClean="0"/>
              <a:t>mobility </a:t>
            </a:r>
            <a:r>
              <a:rPr lang="en-US" dirty="0"/>
              <a:t>and web 2.0 in the final grades of elementary </a:t>
            </a:r>
            <a:r>
              <a:rPr lang="en-US" dirty="0" smtClean="0"/>
              <a:t>education</a:t>
            </a:r>
            <a:r>
              <a:rPr lang="pt-BR" dirty="0" smtClean="0"/>
              <a:t>.</a:t>
            </a:r>
            <a:r>
              <a:rPr lang="pt-BR" b="1" dirty="0" smtClean="0"/>
              <a:t>PLE </a:t>
            </a:r>
            <a:r>
              <a:rPr lang="pt-BR" b="1" dirty="0" err="1" smtClean="0"/>
              <a:t>Conf</a:t>
            </a:r>
            <a:r>
              <a:rPr lang="pt-BR" b="1" dirty="0" smtClean="0"/>
              <a:t> 2014</a:t>
            </a:r>
            <a:r>
              <a:rPr lang="pt-BR" dirty="0" smtClean="0"/>
              <a:t>.  </a:t>
            </a:r>
            <a:r>
              <a:rPr lang="pt-BR" dirty="0" smtClean="0"/>
              <a:t>Disponível </a:t>
            </a:r>
            <a:r>
              <a:rPr lang="pt-BR" dirty="0"/>
              <a:t>em: </a:t>
            </a:r>
            <a:r>
              <a:rPr lang="pt-BR" dirty="0" err="1"/>
              <a:t>http</a:t>
            </a:r>
            <a:r>
              <a:rPr lang="pt-BR" dirty="0"/>
              <a:t>://</a:t>
            </a:r>
            <a:r>
              <a:rPr lang="pt-BR" dirty="0" err="1"/>
              <a:t>pleconf.org</a:t>
            </a:r>
            <a:r>
              <a:rPr lang="pt-BR" dirty="0"/>
              <a:t>/2014/files/2014/06/paper-10.</a:t>
            </a:r>
            <a:r>
              <a:rPr lang="pt-BR" dirty="0" smtClean="0"/>
              <a:t>pdf.</a:t>
            </a:r>
            <a:endParaRPr lang="pt-BR" dirty="0" smtClean="0"/>
          </a:p>
          <a:p>
            <a:r>
              <a:rPr lang="pt-BR" dirty="0" smtClean="0"/>
              <a:t>CASTAÑEDA</a:t>
            </a:r>
            <a:r>
              <a:rPr lang="pt-BR" dirty="0"/>
              <a:t>, L., ADELL, J. La </a:t>
            </a:r>
            <a:r>
              <a:rPr lang="pt-BR" dirty="0" err="1"/>
              <a:t>anatomía</a:t>
            </a:r>
            <a:r>
              <a:rPr lang="pt-BR" dirty="0"/>
              <a:t> de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PLEs</a:t>
            </a:r>
            <a:r>
              <a:rPr lang="pt-BR" dirty="0"/>
              <a:t>. In: </a:t>
            </a:r>
            <a:r>
              <a:rPr lang="pt-BR" dirty="0" err="1"/>
              <a:t>Castañeda</a:t>
            </a:r>
            <a:r>
              <a:rPr lang="pt-BR" dirty="0"/>
              <a:t>, L., </a:t>
            </a:r>
            <a:r>
              <a:rPr lang="pt-BR" dirty="0" err="1"/>
              <a:t>Adell</a:t>
            </a:r>
            <a:r>
              <a:rPr lang="pt-BR" dirty="0"/>
              <a:t>, J. </a:t>
            </a:r>
            <a:r>
              <a:rPr lang="pt-BR" b="1" dirty="0"/>
              <a:t>Entornos </a:t>
            </a:r>
            <a:r>
              <a:rPr lang="pt-BR" b="1" dirty="0" err="1"/>
              <a:t>personales</a:t>
            </a:r>
            <a:r>
              <a:rPr lang="pt-BR" b="1" dirty="0"/>
              <a:t> de </a:t>
            </a:r>
            <a:r>
              <a:rPr lang="pt-BR" b="1" dirty="0" err="1"/>
              <a:t>aprendizaje</a:t>
            </a:r>
            <a:r>
              <a:rPr lang="pt-BR" b="1" dirty="0"/>
              <a:t>: </a:t>
            </a:r>
            <a:r>
              <a:rPr lang="pt-BR" dirty="0"/>
              <a:t>claves para </a:t>
            </a:r>
            <a:r>
              <a:rPr lang="pt-BR" dirty="0" err="1"/>
              <a:t>el</a:t>
            </a:r>
            <a:r>
              <a:rPr lang="pt-BR" dirty="0"/>
              <a:t> ecossistema educativo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red</a:t>
            </a:r>
            <a:r>
              <a:rPr lang="pt-BR" dirty="0"/>
              <a:t> (pp. 11-27). </a:t>
            </a:r>
            <a:r>
              <a:rPr lang="en-GB" dirty="0"/>
              <a:t>Alcoy: </a:t>
            </a:r>
            <a:r>
              <a:rPr lang="en-GB" dirty="0" err="1"/>
              <a:t>Marfil</a:t>
            </a:r>
            <a:r>
              <a:rPr lang="en-GB" dirty="0"/>
              <a:t>, 2013</a:t>
            </a:r>
            <a:endParaRPr lang="pt-BR" dirty="0"/>
          </a:p>
          <a:p>
            <a:r>
              <a:rPr lang="en-US" dirty="0" smtClean="0"/>
              <a:t>HART</a:t>
            </a:r>
            <a:r>
              <a:rPr lang="en-US" dirty="0"/>
              <a:t>, J.  Top 100 Tools for Learning 2012. </a:t>
            </a:r>
            <a:r>
              <a:rPr lang="pt-BR" dirty="0"/>
              <a:t>Disponível em: </a:t>
            </a:r>
            <a:r>
              <a:rPr lang="pt-BR" dirty="0" err="1"/>
              <a:t>http</a:t>
            </a:r>
            <a:r>
              <a:rPr lang="pt-BR" dirty="0"/>
              <a:t>://c4lpt.co.uk/top100tools/. Acesso em março, 2013.</a:t>
            </a:r>
          </a:p>
          <a:p>
            <a:pPr lvl="0"/>
            <a:r>
              <a:rPr lang="pt-BR" dirty="0"/>
              <a:t>HEPPELL, S. </a:t>
            </a:r>
            <a:r>
              <a:rPr lang="pt-BR" b="1" dirty="0"/>
              <a:t>Online </a:t>
            </a:r>
            <a:r>
              <a:rPr lang="pt-BR" b="1" dirty="0" err="1"/>
              <a:t>Spaces</a:t>
            </a:r>
            <a:r>
              <a:rPr lang="pt-BR" dirty="0"/>
              <a:t>. Disponível em: </a:t>
            </a:r>
            <a:r>
              <a:rPr lang="pt-BR" dirty="0" err="1"/>
              <a:t>http</a:t>
            </a:r>
            <a:r>
              <a:rPr lang="pt-BR" dirty="0"/>
              <a:t>://</a:t>
            </a:r>
            <a:r>
              <a:rPr lang="pt-BR" dirty="0" err="1"/>
              <a:t>www.education.vic.gov.au</a:t>
            </a:r>
            <a:r>
              <a:rPr lang="pt-BR" dirty="0"/>
              <a:t>/management/</a:t>
            </a:r>
            <a:r>
              <a:rPr lang="pt-BR" dirty="0" err="1"/>
              <a:t>lol</a:t>
            </a:r>
            <a:r>
              <a:rPr lang="pt-BR" dirty="0"/>
              <a:t>/</a:t>
            </a:r>
            <a:r>
              <a:rPr lang="pt-BR" dirty="0" err="1"/>
              <a:t>lead.spaces.htm</a:t>
            </a:r>
            <a:r>
              <a:rPr lang="pt-BR" dirty="0"/>
              <a:t>. Acesso em maio, 2012.</a:t>
            </a:r>
          </a:p>
          <a:p>
            <a:r>
              <a:rPr lang="en-US" dirty="0"/>
              <a:t>HILLMAN, D. C.; WILLIS, D. J.; GUNAWARDENA, C. N. Learner-interface interaction in distance education: an extension of contemporary models and strategies for practitioners. </a:t>
            </a:r>
            <a:r>
              <a:rPr lang="en-US" b="1" dirty="0"/>
              <a:t>The American Journal of Distance Education</a:t>
            </a:r>
            <a:r>
              <a:rPr lang="en-US" i="1" dirty="0"/>
              <a:t>, </a:t>
            </a:r>
            <a:r>
              <a:rPr lang="en-US" dirty="0"/>
              <a:t>v. 8, n. 2, 30-42, 1994.</a:t>
            </a:r>
            <a:endParaRPr lang="pt-BR" dirty="0"/>
          </a:p>
          <a:p>
            <a:r>
              <a:rPr lang="en-US" dirty="0"/>
              <a:t>HIRUMI, A. </a:t>
            </a:r>
            <a:r>
              <a:rPr lang="en-US" dirty="0" err="1"/>
              <a:t>Analysing</a:t>
            </a:r>
            <a:r>
              <a:rPr lang="en-US" dirty="0"/>
              <a:t> and designing e-learning interactions. In: JUWAH, C. (Ed.). </a:t>
            </a:r>
            <a:r>
              <a:rPr lang="en-US" b="1" dirty="0"/>
              <a:t>Interactions in online education: implications for theory and practice.</a:t>
            </a:r>
            <a:r>
              <a:rPr lang="en-US" dirty="0"/>
              <a:t> New York: </a:t>
            </a:r>
            <a:r>
              <a:rPr lang="en-US" dirty="0" err="1"/>
              <a:t>Routledge</a:t>
            </a:r>
            <a:r>
              <a:rPr lang="en-US" dirty="0"/>
              <a:t>, 2006. p. 46-71.</a:t>
            </a:r>
            <a:endParaRPr lang="pt-BR" dirty="0"/>
          </a:p>
          <a:p>
            <a:r>
              <a:rPr lang="pt-BR" dirty="0" smtClean="0"/>
              <a:t>MATTAR</a:t>
            </a:r>
            <a:r>
              <a:rPr lang="pt-BR" dirty="0"/>
              <a:t>, João. Revisão do modelo de </a:t>
            </a:r>
            <a:r>
              <a:rPr lang="pt-BR" dirty="0" err="1"/>
              <a:t>Atsusi</a:t>
            </a:r>
            <a:r>
              <a:rPr lang="pt-BR" dirty="0"/>
              <a:t> </a:t>
            </a:r>
            <a:r>
              <a:rPr lang="pt-BR" dirty="0" err="1"/>
              <a:t>Hirumi</a:t>
            </a:r>
            <a:r>
              <a:rPr lang="pt-BR" dirty="0"/>
              <a:t> para o design de interações em e-</a:t>
            </a:r>
            <a:r>
              <a:rPr lang="pt-BR" dirty="0" err="1"/>
              <a:t>learning</a:t>
            </a:r>
            <a:r>
              <a:rPr lang="pt-BR" dirty="0"/>
              <a:t>. </a:t>
            </a:r>
            <a:r>
              <a:rPr lang="en-US" b="1" dirty="0" err="1"/>
              <a:t>Tecnologia</a:t>
            </a:r>
            <a:r>
              <a:rPr lang="en-US" b="1" dirty="0"/>
              <a:t> </a:t>
            </a:r>
            <a:r>
              <a:rPr lang="en-US" b="1" dirty="0" err="1"/>
              <a:t>Educacional</a:t>
            </a:r>
            <a:r>
              <a:rPr lang="en-US" dirty="0"/>
              <a:t>, v.31, p. 54-61, </a:t>
            </a:r>
            <a:r>
              <a:rPr lang="en-US" dirty="0" smtClean="0"/>
              <a:t>2013.</a:t>
            </a:r>
            <a:endParaRPr lang="pt-BR" dirty="0"/>
          </a:p>
          <a:p>
            <a:r>
              <a:rPr lang="en-US" dirty="0"/>
              <a:t>MOORE, M. G. Editorial: Three types of interaction. </a:t>
            </a:r>
            <a:r>
              <a:rPr lang="en-US" b="1" dirty="0"/>
              <a:t>American Journal of Distance Education</a:t>
            </a:r>
            <a:r>
              <a:rPr lang="en-US" i="1" dirty="0"/>
              <a:t>, </a:t>
            </a:r>
            <a:r>
              <a:rPr lang="en-US" dirty="0"/>
              <a:t>v. 3, n. 2, p. 1-6, 1989</a:t>
            </a:r>
            <a:r>
              <a:rPr lang="en-US" dirty="0" smtClean="0"/>
              <a:t>.</a:t>
            </a:r>
            <a:endParaRPr lang="pt-BR" dirty="0"/>
          </a:p>
        </p:txBody>
      </p:sp>
      <p:pic>
        <p:nvPicPr>
          <p:cNvPr id="6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941" y="-647785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1066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4192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18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8" descr="bg-logotipo CIAED 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4"/>
          <a:stretch/>
        </p:blipFill>
        <p:spPr bwMode="auto">
          <a:xfrm rot="5400000">
            <a:off x="8444551" y="127954"/>
            <a:ext cx="807244" cy="5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633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941" y="-647785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1066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4192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18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 descr="bg-logotipo CIAED 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4"/>
          <a:stretch/>
        </p:blipFill>
        <p:spPr bwMode="auto">
          <a:xfrm rot="5400000">
            <a:off x="8444551" y="127954"/>
            <a:ext cx="807244" cy="5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_cnp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1" y="5740110"/>
            <a:ext cx="1905000" cy="844550"/>
          </a:xfrm>
          <a:prstGeom prst="rect">
            <a:avLst/>
          </a:prstGeom>
        </p:spPr>
      </p:pic>
      <p:pic>
        <p:nvPicPr>
          <p:cNvPr id="11" name="Picture 10" descr="logo_feeva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71" y="5740110"/>
            <a:ext cx="3175000" cy="800100"/>
          </a:xfrm>
          <a:prstGeom prst="rect">
            <a:avLst/>
          </a:prstGeom>
        </p:spPr>
      </p:pic>
      <p:pic>
        <p:nvPicPr>
          <p:cNvPr id="12" name="Imagem 8" descr="logotipo CIAED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85" y="5051135"/>
            <a:ext cx="2007394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79956" y="322959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Helvetica Neue"/>
                <a:cs typeface="Helvetica Neue"/>
              </a:rPr>
              <a:t>patriciab@feevale.br</a:t>
            </a:r>
          </a:p>
          <a:p>
            <a:r>
              <a:rPr lang="en-US" sz="3200" dirty="0" smtClean="0">
                <a:latin typeface="Helvetica Neue"/>
                <a:cs typeface="Helvetica Neue"/>
              </a:rPr>
              <a:t>@</a:t>
            </a:r>
            <a:r>
              <a:rPr lang="en-US" sz="3200" dirty="0" err="1" smtClean="0">
                <a:latin typeface="Helvetica Neue"/>
                <a:cs typeface="Helvetica Neue"/>
              </a:rPr>
              <a:t>patriciab</a:t>
            </a:r>
            <a:endParaRPr lang="en-US" sz="3200" dirty="0">
              <a:latin typeface="Helvetica Neue"/>
              <a:cs typeface="Helvetica Neue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97752" y="1220887"/>
            <a:ext cx="8132088" cy="2008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Helvetica Neue"/>
                <a:cs typeface="Helvetica Neue"/>
              </a:rPr>
              <a:t>Ensinar e aprender em/na rede:</a:t>
            </a:r>
            <a:br>
              <a:rPr lang="en-US" smtClean="0">
                <a:latin typeface="Helvetica Neue"/>
                <a:cs typeface="Helvetica Neue"/>
              </a:rPr>
            </a:br>
            <a:r>
              <a:rPr lang="en-US" sz="3100" smtClean="0">
                <a:latin typeface="Helvetica Neue"/>
                <a:cs typeface="Helvetica Neue"/>
              </a:rPr>
              <a:t>criando ambientes de aprendizagem na </a:t>
            </a:r>
            <a:r>
              <a:rPr lang="en-US" sz="3100" i="1" smtClean="0">
                <a:latin typeface="Helvetica Neue"/>
                <a:cs typeface="Helvetica Neue"/>
              </a:rPr>
              <a:t>web</a:t>
            </a:r>
            <a:endParaRPr lang="en-US" sz="3100" i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1373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201" y="1819072"/>
            <a:ext cx="3416300" cy="33401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6041289" y="1990683"/>
            <a:ext cx="2531215" cy="1321404"/>
          </a:xfrm>
          <a:prstGeom prst="clou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Helvetica Neue"/>
                <a:cs typeface="Helvetica Neue"/>
              </a:rPr>
              <a:t>Inclus</a:t>
            </a:r>
            <a:r>
              <a:rPr lang="en-US" sz="2400" dirty="0" err="1" smtClean="0">
                <a:solidFill>
                  <a:schemeClr val="tx1"/>
                </a:solidFill>
                <a:latin typeface="Helvetica Neue"/>
                <a:cs typeface="Helvetica Neue"/>
              </a:rPr>
              <a:t>ão</a:t>
            </a:r>
            <a:r>
              <a:rPr lang="en-US" sz="2400" dirty="0" smtClean="0">
                <a:solidFill>
                  <a:schemeClr val="tx1"/>
                </a:solidFill>
                <a:latin typeface="Helvetica Neue"/>
                <a:cs typeface="Helvetica Neue"/>
              </a:rPr>
              <a:t> digital</a:t>
            </a:r>
            <a:endParaRPr lang="en-US" sz="2400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  <p:pic>
        <p:nvPicPr>
          <p:cNvPr id="7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941" y="-647785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1066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4192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18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8" descr="bg-logotipo CIAED 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4"/>
          <a:stretch/>
        </p:blipFill>
        <p:spPr bwMode="auto">
          <a:xfrm rot="5400000">
            <a:off x="8444551" y="127954"/>
            <a:ext cx="807244" cy="5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31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ingle Corner Rectangle 3"/>
          <p:cNvSpPr/>
          <p:nvPr/>
        </p:nvSpPr>
        <p:spPr>
          <a:xfrm>
            <a:off x="3419872" y="2022480"/>
            <a:ext cx="4268638" cy="625401"/>
          </a:xfrm>
          <a:prstGeom prst="round1Rect">
            <a:avLst/>
          </a:prstGeom>
          <a:solidFill>
            <a:srgbClr val="005E7D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Trebuchet MS"/>
                <a:cs typeface="Trebuchet MS"/>
              </a:rPr>
              <a:t>LER</a:t>
            </a:r>
          </a:p>
        </p:txBody>
      </p:sp>
      <p:sp>
        <p:nvSpPr>
          <p:cNvPr id="5" name="Round Single Corner Rectangle 4"/>
          <p:cNvSpPr/>
          <p:nvPr/>
        </p:nvSpPr>
        <p:spPr>
          <a:xfrm>
            <a:off x="3469501" y="3141322"/>
            <a:ext cx="4269809" cy="625401"/>
          </a:xfrm>
          <a:prstGeom prst="round1Rect">
            <a:avLst/>
          </a:prstGeom>
          <a:solidFill>
            <a:srgbClr val="005E7D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smtClean="0">
                <a:latin typeface="Trebuchet MS"/>
                <a:cs typeface="Trebuchet MS"/>
              </a:rPr>
              <a:t>FAZER</a:t>
            </a:r>
            <a:endParaRPr lang="en-US" sz="3200" dirty="0">
              <a:latin typeface="Trebuchet MS"/>
              <a:cs typeface="Trebuchet MS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3470672" y="4142253"/>
            <a:ext cx="4268638" cy="624369"/>
          </a:xfrm>
          <a:prstGeom prst="round1Rect">
            <a:avLst/>
          </a:prstGeom>
          <a:solidFill>
            <a:srgbClr val="005E7D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Trebuchet MS"/>
                <a:cs typeface="Trebuchet MS"/>
              </a:rPr>
              <a:t>COMPARTILHAR</a:t>
            </a:r>
          </a:p>
        </p:txBody>
      </p:sp>
      <p:sp>
        <p:nvSpPr>
          <p:cNvPr id="7" name="Rectangle 6"/>
          <p:cNvSpPr/>
          <p:nvPr/>
        </p:nvSpPr>
        <p:spPr>
          <a:xfrm>
            <a:off x="2916238" y="1374135"/>
            <a:ext cx="5327650" cy="3889375"/>
          </a:xfrm>
          <a:prstGeom prst="rect">
            <a:avLst/>
          </a:prstGeom>
          <a:noFill/>
          <a:ln w="57150" cmpd="sng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107950" y="2060575"/>
            <a:ext cx="251936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336699"/>
                </a:solidFill>
                <a:latin typeface="Trebuchet MS" charset="0"/>
                <a:cs typeface="Trebuchet MS" charset="0"/>
              </a:rPr>
              <a:t>Personal </a:t>
            </a:r>
            <a:r>
              <a:rPr lang="en-US" sz="3200" dirty="0" smtClean="0">
                <a:solidFill>
                  <a:srgbClr val="336699"/>
                </a:solidFill>
                <a:latin typeface="Trebuchet MS" charset="0"/>
                <a:cs typeface="Trebuchet MS" charset="0"/>
              </a:rPr>
              <a:t>Learning Environment</a:t>
            </a:r>
          </a:p>
          <a:p>
            <a:pPr algn="ctr" eaLnBrk="1" hangingPunct="1"/>
            <a:r>
              <a:rPr lang="en-US" sz="3200" dirty="0" smtClean="0">
                <a:solidFill>
                  <a:srgbClr val="336699"/>
                </a:solidFill>
                <a:latin typeface="Trebuchet MS" charset="0"/>
                <a:cs typeface="Trebuchet MS" charset="0"/>
              </a:rPr>
              <a:t>(PLE)</a:t>
            </a:r>
            <a:endParaRPr lang="en-US" sz="3200" dirty="0">
              <a:solidFill>
                <a:srgbClr val="336699"/>
              </a:solidFill>
              <a:latin typeface="Trebuchet MS" charset="0"/>
              <a:cs typeface="Trebuchet MS" charset="0"/>
            </a:endParaRPr>
          </a:p>
          <a:p>
            <a:pPr algn="ctr" eaLnBrk="1" hangingPunct="1"/>
            <a:endParaRPr lang="en-US" sz="3200" dirty="0">
              <a:solidFill>
                <a:srgbClr val="336699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09591" y="4201544"/>
            <a:ext cx="1943100" cy="503237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941" y="-647785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1066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4192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18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8" descr="bg-logotipo CIAED 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4"/>
          <a:stretch/>
        </p:blipFill>
        <p:spPr bwMode="auto">
          <a:xfrm rot="5400000">
            <a:off x="8444551" y="127954"/>
            <a:ext cx="807244" cy="5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5466530" y="5518854"/>
            <a:ext cx="2746866" cy="338554"/>
          </a:xfrm>
          <a:prstGeom prst="rect">
            <a:avLst/>
          </a:prstGeom>
          <a:noFill/>
          <a:ln w="9525">
            <a:solidFill>
              <a:srgbClr val="000000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/>
              <a:t>CASTA</a:t>
            </a:r>
            <a:r>
              <a:rPr lang="en-US" sz="1600" dirty="0" smtClean="0"/>
              <a:t>ÑEDA, ADELL</a:t>
            </a:r>
            <a:r>
              <a:rPr lang="en-US" sz="1600" dirty="0" smtClean="0"/>
              <a:t>,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6925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1903" y="1395247"/>
            <a:ext cx="5956835" cy="390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941" y="-647785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1066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4192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18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 descr="bg-logotipo CIAED 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4"/>
          <a:stretch/>
        </p:blipFill>
        <p:spPr bwMode="auto">
          <a:xfrm rot="5400000">
            <a:off x="8444551" y="127954"/>
            <a:ext cx="807244" cy="5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466530" y="5518854"/>
            <a:ext cx="2746866" cy="338554"/>
          </a:xfrm>
          <a:prstGeom prst="rect">
            <a:avLst/>
          </a:prstGeom>
          <a:noFill/>
          <a:ln w="9525">
            <a:solidFill>
              <a:srgbClr val="000000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/>
              <a:t>CASTA</a:t>
            </a:r>
            <a:r>
              <a:rPr lang="en-US" sz="1600" dirty="0" smtClean="0"/>
              <a:t>ÑEDA, ADELL</a:t>
            </a:r>
            <a:r>
              <a:rPr lang="en-US" sz="1600" dirty="0" smtClean="0"/>
              <a:t>,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26736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941" y="-647785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1066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4192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18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8" descr="bg-logotipo CIAED 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4"/>
          <a:stretch/>
        </p:blipFill>
        <p:spPr bwMode="auto">
          <a:xfrm rot="5400000">
            <a:off x="8444551" y="127954"/>
            <a:ext cx="807244" cy="5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7603" y="1240352"/>
            <a:ext cx="8393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Helvetica Neue"/>
                <a:cs typeface="Helvetica Neue"/>
              </a:rPr>
              <a:t>Como </a:t>
            </a:r>
            <a:r>
              <a:rPr lang="en-US" sz="2800" dirty="0" err="1" smtClean="0">
                <a:latin typeface="Helvetica Neue"/>
                <a:cs typeface="Helvetica Neue"/>
              </a:rPr>
              <a:t>escolher</a:t>
            </a:r>
            <a:r>
              <a:rPr lang="en-US" sz="2800" dirty="0" smtClean="0">
                <a:latin typeface="Helvetica Neue"/>
                <a:cs typeface="Helvetica Neue"/>
              </a:rPr>
              <a:t> a </a:t>
            </a:r>
            <a:r>
              <a:rPr lang="en-US" sz="2800" dirty="0" err="1" smtClean="0">
                <a:latin typeface="Helvetica Neue"/>
                <a:cs typeface="Helvetica Neue"/>
              </a:rPr>
              <a:t>aplica</a:t>
            </a:r>
            <a:r>
              <a:rPr lang="en-US" sz="2800" dirty="0" err="1" smtClean="0">
                <a:latin typeface="Helvetica Neue"/>
                <a:cs typeface="Helvetica Neue"/>
              </a:rPr>
              <a:t>ção</a:t>
            </a:r>
            <a:r>
              <a:rPr lang="en-US" sz="2800" dirty="0" smtClean="0">
                <a:latin typeface="Helvetica Neue"/>
                <a:cs typeface="Helvetica Neue"/>
              </a:rPr>
              <a:t> </a:t>
            </a:r>
            <a:r>
              <a:rPr lang="en-US" sz="2800" i="1" dirty="0" smtClean="0">
                <a:latin typeface="Helvetica Neue"/>
                <a:cs typeface="Helvetica Neue"/>
              </a:rPr>
              <a:t>web</a:t>
            </a:r>
            <a:r>
              <a:rPr lang="en-US" sz="2800" dirty="0" smtClean="0">
                <a:latin typeface="Helvetica Neue"/>
                <a:cs typeface="Helvetica Neue"/>
              </a:rPr>
              <a:t> </a:t>
            </a:r>
            <a:r>
              <a:rPr lang="en-US" sz="2800" dirty="0" err="1" smtClean="0">
                <a:latin typeface="Helvetica Neue"/>
                <a:cs typeface="Helvetica Neue"/>
              </a:rPr>
              <a:t>mai</a:t>
            </a:r>
            <a:r>
              <a:rPr lang="en-US" sz="2800" dirty="0" err="1" smtClean="0">
                <a:latin typeface="Helvetica Neue"/>
                <a:cs typeface="Helvetica Neue"/>
              </a:rPr>
              <a:t>s</a:t>
            </a:r>
            <a:r>
              <a:rPr lang="en-US" sz="2800" dirty="0" smtClean="0">
                <a:latin typeface="Helvetica Neue"/>
                <a:cs typeface="Helvetica Neue"/>
              </a:rPr>
              <a:t> </a:t>
            </a:r>
            <a:r>
              <a:rPr lang="en-US" sz="2800" dirty="0" err="1" smtClean="0">
                <a:latin typeface="Helvetica Neue"/>
                <a:cs typeface="Helvetica Neue"/>
              </a:rPr>
              <a:t>apropriada</a:t>
            </a:r>
            <a:r>
              <a:rPr lang="en-US" sz="2800" dirty="0" smtClean="0">
                <a:latin typeface="Helvetica Neue"/>
                <a:cs typeface="Helvetica Neue"/>
              </a:rPr>
              <a:t> </a:t>
            </a:r>
          </a:p>
          <a:p>
            <a:pPr algn="ctr"/>
            <a:r>
              <a:rPr lang="en-US" sz="2800" dirty="0" err="1" smtClean="0">
                <a:latin typeface="Helvetica Neue"/>
                <a:cs typeface="Helvetica Neue"/>
              </a:rPr>
              <a:t>aos</a:t>
            </a:r>
            <a:r>
              <a:rPr lang="en-US" sz="2800" dirty="0" smtClean="0">
                <a:latin typeface="Helvetica Neue"/>
                <a:cs typeface="Helvetica Neue"/>
              </a:rPr>
              <a:t> </a:t>
            </a:r>
            <a:r>
              <a:rPr lang="en-US" sz="2800" dirty="0" err="1" smtClean="0">
                <a:latin typeface="Helvetica Neue"/>
                <a:cs typeface="Helvetica Neue"/>
              </a:rPr>
              <a:t>objetivos</a:t>
            </a:r>
            <a:r>
              <a:rPr lang="en-US" sz="2800" dirty="0" smtClean="0">
                <a:latin typeface="Helvetica Neue"/>
                <a:cs typeface="Helvetica Neue"/>
              </a:rPr>
              <a:t> </a:t>
            </a:r>
            <a:r>
              <a:rPr lang="en-US" sz="2800" dirty="0" err="1" smtClean="0">
                <a:latin typeface="Helvetica Neue"/>
                <a:cs typeface="Helvetica Neue"/>
              </a:rPr>
              <a:t>educativos</a:t>
            </a:r>
            <a:r>
              <a:rPr lang="en-US" sz="2800" dirty="0" smtClean="0">
                <a:latin typeface="Helvetica Neue"/>
                <a:cs typeface="Helvetica Neue"/>
              </a:rPr>
              <a:t>?</a:t>
            </a:r>
            <a:endParaRPr lang="en-US" sz="2800" dirty="0" smtClean="0">
              <a:latin typeface="Helvetica Neue"/>
              <a:cs typeface="Helvetica Neu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71393" y="2886141"/>
            <a:ext cx="6009396" cy="100149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Helvetica Neue"/>
                <a:cs typeface="Helvetica Neue"/>
              </a:rPr>
              <a:t>PLE</a:t>
            </a:r>
            <a:endParaRPr lang="en-US" sz="3200" dirty="0">
              <a:latin typeface="Helvetica Neue"/>
              <a:cs typeface="Helvetica Neue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71393" y="4080242"/>
            <a:ext cx="6009396" cy="100149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Helvetica Neue"/>
                <a:cs typeface="Helvetica Neue"/>
              </a:rPr>
              <a:t>Intera</a:t>
            </a:r>
            <a:r>
              <a:rPr lang="en-US" sz="3200" dirty="0" err="1" smtClean="0">
                <a:latin typeface="Helvetica Neue"/>
                <a:cs typeface="Helvetica Neue"/>
              </a:rPr>
              <a:t>ção</a:t>
            </a:r>
            <a:endParaRPr lang="en-US" sz="32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75626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941" y="-647785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1066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4192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8" descr="bg-logotipo CIA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18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8" descr="bg-logotipo CIAED 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4"/>
          <a:stretch/>
        </p:blipFill>
        <p:spPr bwMode="auto">
          <a:xfrm rot="5400000">
            <a:off x="8444551" y="127954"/>
            <a:ext cx="807244" cy="5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ptura de Tela 2014-10-04 às 15.43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0482"/>
            <a:ext cx="9123842" cy="599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71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941" y="-647785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1066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4192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18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 descr="bg-logotipo CIAED 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4"/>
          <a:stretch/>
        </p:blipFill>
        <p:spPr bwMode="auto">
          <a:xfrm rot="5400000">
            <a:off x="8444551" y="127954"/>
            <a:ext cx="807244" cy="5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829517"/>
              </p:ext>
            </p:extLst>
          </p:nvPr>
        </p:nvGraphicFramePr>
        <p:xfrm>
          <a:off x="1752600" y="1402466"/>
          <a:ext cx="56388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Document" r:id="rId4" imgW="5638800" imgH="4876800" progId="Word.Document.12">
                  <p:embed/>
                </p:oleObj>
              </mc:Choice>
              <mc:Fallback>
                <p:oleObj name="Document" r:id="rId4" imgW="5638800" imgH="4876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2600" y="1402466"/>
                        <a:ext cx="5638800" cy="487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2558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941" y="-647785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1066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4192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8" descr="bg-logotipo CIA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18" y="-667940"/>
            <a:ext cx="8072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8" descr="bg-logotipo CIAED 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4"/>
          <a:stretch/>
        </p:blipFill>
        <p:spPr bwMode="auto">
          <a:xfrm rot="5400000">
            <a:off x="8444551" y="127954"/>
            <a:ext cx="807244" cy="5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0007296"/>
              </p:ext>
            </p:extLst>
          </p:nvPr>
        </p:nvGraphicFramePr>
        <p:xfrm>
          <a:off x="2143126" y="992575"/>
          <a:ext cx="4544239" cy="571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Document" r:id="rId4" imgW="5638800" imgH="7086600" progId="Word.Document.12">
                  <p:embed/>
                </p:oleObj>
              </mc:Choice>
              <mc:Fallback>
                <p:oleObj name="Document" r:id="rId4" imgW="5638800" imgH="7086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43126" y="992575"/>
                        <a:ext cx="4544239" cy="571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2492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</TotalTime>
  <Words>694</Words>
  <Application>Microsoft Macintosh PowerPoint</Application>
  <PresentationFormat>On-screen Show (4:3)</PresentationFormat>
  <Paragraphs>75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Microsoft Word Document</vt:lpstr>
      <vt:lpstr>Ensinar e aprender em/na rede: criando ambientes de aprendizagem na web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Criando ambientes de aprendizagem na web</dc:title>
  <dc:creator>Patrícia Scherer Bassani</dc:creator>
  <cp:lastModifiedBy>Patrícia Scherer Bassani</cp:lastModifiedBy>
  <cp:revision>31</cp:revision>
  <dcterms:created xsi:type="dcterms:W3CDTF">2014-10-04T18:13:30Z</dcterms:created>
  <dcterms:modified xsi:type="dcterms:W3CDTF">2014-10-08T16:41:58Z</dcterms:modified>
</cp:coreProperties>
</file>