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08" r:id="rId3"/>
    <p:sldId id="286" r:id="rId4"/>
    <p:sldId id="309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5.3162107410779896E-2"/>
          <c:y val="4.1350166424727663E-2"/>
          <c:w val="0.92891304298261657"/>
          <c:h val="0.7479839880350152"/>
        </c:manualLayout>
      </c:layout>
      <c:barChart>
        <c:barDir val="col"/>
        <c:grouping val="clustered"/>
        <c:ser>
          <c:idx val="0"/>
          <c:order val="0"/>
          <c:tx>
            <c:strRef>
              <c:f>Plan1!$A$4</c:f>
              <c:strCache>
                <c:ptCount val="1"/>
                <c:pt idx="0">
                  <c:v>2011</c:v>
                </c:pt>
              </c:strCache>
            </c:strRef>
          </c:tx>
          <c:dLbls>
            <c:showVal val="1"/>
          </c:dLbls>
          <c:cat>
            <c:strRef>
              <c:f>Plan1!$B$2:$H$3</c:f>
              <c:strCache>
                <c:ptCount val="7"/>
                <c:pt idx="0">
                  <c:v>Professores</c:v>
                </c:pt>
                <c:pt idx="1">
                  <c:v>Municipio</c:v>
                </c:pt>
                <c:pt idx="2">
                  <c:v>Localidades</c:v>
                </c:pt>
                <c:pt idx="3">
                  <c:v>Escolas</c:v>
                </c:pt>
                <c:pt idx="4">
                  <c:v>Telesalas</c:v>
                </c:pt>
                <c:pt idx="5">
                  <c:v>Turmas</c:v>
                </c:pt>
                <c:pt idx="6">
                  <c:v>Mediadores</c:v>
                </c:pt>
              </c:strCache>
            </c:strRef>
          </c:cat>
          <c:val>
            <c:numRef>
              <c:f>Plan1!$B$4:$H$4</c:f>
              <c:numCache>
                <c:formatCode>General</c:formatCode>
                <c:ptCount val="7"/>
                <c:pt idx="0">
                  <c:v>65</c:v>
                </c:pt>
                <c:pt idx="1">
                  <c:v>155</c:v>
                </c:pt>
                <c:pt idx="2">
                  <c:v>292</c:v>
                </c:pt>
                <c:pt idx="3">
                  <c:v>175</c:v>
                </c:pt>
                <c:pt idx="4">
                  <c:v>408</c:v>
                </c:pt>
                <c:pt idx="5">
                  <c:v>509</c:v>
                </c:pt>
                <c:pt idx="6">
                  <c:v>573</c:v>
                </c:pt>
              </c:numCache>
            </c:numRef>
          </c:val>
        </c:ser>
        <c:ser>
          <c:idx val="1"/>
          <c:order val="1"/>
          <c:tx>
            <c:strRef>
              <c:f>Plan1!$A$5</c:f>
              <c:strCache>
                <c:ptCount val="1"/>
                <c:pt idx="0">
                  <c:v>2012</c:v>
                </c:pt>
              </c:strCache>
            </c:strRef>
          </c:tx>
          <c:dLbls>
            <c:showVal val="1"/>
          </c:dLbls>
          <c:cat>
            <c:strRef>
              <c:f>Plan1!$B$2:$H$3</c:f>
              <c:strCache>
                <c:ptCount val="7"/>
                <c:pt idx="0">
                  <c:v>Professores</c:v>
                </c:pt>
                <c:pt idx="1">
                  <c:v>Municipio</c:v>
                </c:pt>
                <c:pt idx="2">
                  <c:v>Localidades</c:v>
                </c:pt>
                <c:pt idx="3">
                  <c:v>Escolas</c:v>
                </c:pt>
                <c:pt idx="4">
                  <c:v>Telesalas</c:v>
                </c:pt>
                <c:pt idx="5">
                  <c:v>Turmas</c:v>
                </c:pt>
                <c:pt idx="6">
                  <c:v>Mediadores</c:v>
                </c:pt>
              </c:strCache>
            </c:strRef>
          </c:cat>
          <c:val>
            <c:numRef>
              <c:f>Plan1!$B$5:$H$5</c:f>
              <c:numCache>
                <c:formatCode>General</c:formatCode>
                <c:ptCount val="7"/>
                <c:pt idx="0">
                  <c:v>88</c:v>
                </c:pt>
                <c:pt idx="1">
                  <c:v>146</c:v>
                </c:pt>
                <c:pt idx="2">
                  <c:v>375</c:v>
                </c:pt>
                <c:pt idx="3">
                  <c:v>153</c:v>
                </c:pt>
                <c:pt idx="4">
                  <c:v>561</c:v>
                </c:pt>
                <c:pt idx="5">
                  <c:v>759</c:v>
                </c:pt>
                <c:pt idx="6">
                  <c:v>734</c:v>
                </c:pt>
              </c:numCache>
            </c:numRef>
          </c:val>
        </c:ser>
        <c:ser>
          <c:idx val="2"/>
          <c:order val="2"/>
          <c:tx>
            <c:strRef>
              <c:f>Plan1!$A$6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strRef>
              <c:f>Plan1!$B$2:$H$3</c:f>
              <c:strCache>
                <c:ptCount val="7"/>
                <c:pt idx="0">
                  <c:v>Professores</c:v>
                </c:pt>
                <c:pt idx="1">
                  <c:v>Municipio</c:v>
                </c:pt>
                <c:pt idx="2">
                  <c:v>Localidades</c:v>
                </c:pt>
                <c:pt idx="3">
                  <c:v>Escolas</c:v>
                </c:pt>
                <c:pt idx="4">
                  <c:v>Telesalas</c:v>
                </c:pt>
                <c:pt idx="5">
                  <c:v>Turmas</c:v>
                </c:pt>
                <c:pt idx="6">
                  <c:v>Mediadores</c:v>
                </c:pt>
              </c:strCache>
            </c:strRef>
          </c:cat>
          <c:val>
            <c:numRef>
              <c:f>Plan1!$B$6:$H$6</c:f>
              <c:numCache>
                <c:formatCode>General</c:formatCode>
                <c:ptCount val="7"/>
                <c:pt idx="0">
                  <c:v>95</c:v>
                </c:pt>
                <c:pt idx="1">
                  <c:v>140</c:v>
                </c:pt>
                <c:pt idx="2">
                  <c:v>410</c:v>
                </c:pt>
                <c:pt idx="3">
                  <c:v>153</c:v>
                </c:pt>
                <c:pt idx="4">
                  <c:v>660</c:v>
                </c:pt>
                <c:pt idx="5">
                  <c:v>759</c:v>
                </c:pt>
                <c:pt idx="6">
                  <c:v>880</c:v>
                </c:pt>
              </c:numCache>
            </c:numRef>
          </c:val>
        </c:ser>
        <c:ser>
          <c:idx val="3"/>
          <c:order val="3"/>
          <c:tx>
            <c:strRef>
              <c:f>Plan1!$A$7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Plan1!$B$2:$H$3</c:f>
              <c:strCache>
                <c:ptCount val="7"/>
                <c:pt idx="0">
                  <c:v>Professores</c:v>
                </c:pt>
                <c:pt idx="1">
                  <c:v>Municipio</c:v>
                </c:pt>
                <c:pt idx="2">
                  <c:v>Localidades</c:v>
                </c:pt>
                <c:pt idx="3">
                  <c:v>Escolas</c:v>
                </c:pt>
                <c:pt idx="4">
                  <c:v>Telesalas</c:v>
                </c:pt>
                <c:pt idx="5">
                  <c:v>Turmas</c:v>
                </c:pt>
                <c:pt idx="6">
                  <c:v>Mediadores</c:v>
                </c:pt>
              </c:strCache>
            </c:strRef>
          </c:cat>
          <c:val>
            <c:numRef>
              <c:f>Plan1!$B$7:$H$7</c:f>
              <c:numCache>
                <c:formatCode>General</c:formatCode>
                <c:ptCount val="7"/>
                <c:pt idx="0">
                  <c:v>101</c:v>
                </c:pt>
                <c:pt idx="1">
                  <c:v>150</c:v>
                </c:pt>
                <c:pt idx="2">
                  <c:v>430</c:v>
                </c:pt>
                <c:pt idx="3">
                  <c:v>92</c:v>
                </c:pt>
                <c:pt idx="4">
                  <c:v>722</c:v>
                </c:pt>
                <c:pt idx="5">
                  <c:v>949</c:v>
                </c:pt>
                <c:pt idx="6">
                  <c:v>949</c:v>
                </c:pt>
              </c:numCache>
            </c:numRef>
          </c:val>
        </c:ser>
        <c:dLbls>
          <c:showVal val="1"/>
        </c:dLbls>
        <c:gapWidth val="75"/>
        <c:axId val="73072640"/>
        <c:axId val="73194112"/>
      </c:barChart>
      <c:catAx>
        <c:axId val="73072640"/>
        <c:scaling>
          <c:orientation val="minMax"/>
        </c:scaling>
        <c:axPos val="b"/>
        <c:majorTickMark val="none"/>
        <c:tickLblPos val="nextTo"/>
        <c:crossAx val="73194112"/>
        <c:crosses val="autoZero"/>
        <c:auto val="1"/>
        <c:lblAlgn val="ctr"/>
        <c:lblOffset val="100"/>
      </c:catAx>
      <c:valAx>
        <c:axId val="73194112"/>
        <c:scaling>
          <c:orientation val="minMax"/>
        </c:scaling>
        <c:axPos val="l"/>
        <c:numFmt formatCode="General" sourceLinked="1"/>
        <c:majorTickMark val="none"/>
        <c:tickLblPos val="nextTo"/>
        <c:crossAx val="7307264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68955-F194-462F-A07B-8533C6248AD5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16C1-B933-4B29-BA31-7424FCAAD73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BC5E41-0278-45FD-A00B-D3D943E4EC65}" type="slidenum">
              <a:rPr lang="pt-BR"/>
              <a:pPr/>
              <a:t>3</a:t>
            </a:fld>
            <a:endParaRPr lang="pt-BR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5B8946-543A-4031-9849-FE43F355C8FD}" type="slidenum">
              <a:rPr lang="pt-BR"/>
              <a:pPr/>
              <a:t>13</a:t>
            </a:fld>
            <a:endParaRPr lang="pt-BR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i="1">
                <a:latin typeface="Calibri" pitchFamily="32" charset="0"/>
                <a:ea typeface="Microsoft YaHei" charset="-122"/>
              </a:rPr>
              <a:t> 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9282B9B-6845-453E-8439-EEAB7582006D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F3E75C-7F6E-49D2-B1A2-90BE5AD193B7}" type="slidenum">
              <a:rPr lang="pt-BR"/>
              <a:pPr/>
              <a:t>14</a:t>
            </a:fld>
            <a:endParaRPr lang="pt-BR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latin typeface="Calibri" pitchFamily="32" charset="0"/>
              <a:ea typeface="Microsoft YaHei" charset="-122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19E9A23-0B4F-41FA-957C-64E001E91771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2F2B03-9C7F-4111-B8EB-1CD30B5A33AE}" type="slidenum">
              <a:rPr lang="pt-BR"/>
              <a:pPr/>
              <a:t>15</a:t>
            </a:fld>
            <a:endParaRPr lang="pt-BR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6FF39FE-D897-47FA-93DC-9EE8115D5A07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C4A173-0728-4B31-965F-8C5E6B1731D2}" type="slidenum">
              <a:rPr lang="pt-BR"/>
              <a:pPr/>
              <a:t>16</a:t>
            </a:fld>
            <a:endParaRPr lang="pt-BR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i="1">
                <a:latin typeface="Calibri" pitchFamily="32" charset="0"/>
                <a:ea typeface="Microsoft YaHei" charset="-122"/>
              </a:rPr>
              <a:t>EXPL: Cada instrumento de avaliação tem sua especificidade dentro do Sistema de Avaliação_EMITec. È importante tanto para o mediador quanto para o estudante atentar para as instruções e valor designado a cada um destes. 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E573D21-9BEF-43DC-AFA4-0976D38CBE5B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60E287-F7A9-46C2-A894-21BED117750E}" type="slidenum">
              <a:rPr lang="pt-BR"/>
              <a:pPr/>
              <a:t>17</a:t>
            </a:fld>
            <a:endParaRPr lang="pt-BR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i="1">
                <a:latin typeface="Calibri" pitchFamily="32" charset="0"/>
                <a:ea typeface="Microsoft YaHei" charset="-122"/>
              </a:rPr>
              <a:t>EXPL: Cada instrumento de avaliação tem sua especificidade dentro do Sistema de Avaliação_EMITec. È importante tanto para o mediador quanto para o estudante atentar para as instruções e valor designado a cada um destes. 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C3D85A1-7159-4E50-A268-F79DEAC0AC08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4A6D86-6E61-43AF-87F3-646ED1C2FBD7}" type="slidenum">
              <a:rPr lang="pt-BR"/>
              <a:pPr/>
              <a:t>18</a:t>
            </a:fld>
            <a:endParaRPr lang="pt-BR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i="1">
                <a:latin typeface="Calibri" pitchFamily="32" charset="0"/>
                <a:ea typeface="Microsoft YaHei" charset="-122"/>
              </a:rPr>
              <a:t>EXPL: Cada instrumento de avaliação tem sua especificidade dentro do Sistema de Avaliação_EMITec. È importante tanto para o mediador quanto para o estudante atentar para as instruções e valor designado a cada um destes. 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FBA7FC-ADD3-49DC-983F-04888FF71548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835F14-5F08-46CF-B357-E95F270D3622}" type="slidenum">
              <a:rPr lang="pt-BR"/>
              <a:pPr/>
              <a:t>19</a:t>
            </a:fld>
            <a:endParaRPr lang="pt-BR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latin typeface="Calibri" pitchFamily="32" charset="0"/>
              <a:ea typeface="Microsoft YaHei" charset="-122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65C3F21-C5E8-4687-8DF9-3DEDA85183E2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33B10A-3580-4942-AD34-4AEFD85441E7}" type="slidenum">
              <a:rPr lang="pt-BR"/>
              <a:pPr/>
              <a:t>20</a:t>
            </a:fld>
            <a:endParaRPr lang="pt-BR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latin typeface="Calibri" pitchFamily="32" charset="0"/>
              <a:ea typeface="Microsoft YaHei" charset="-122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3C31A2-CEA2-4CD8-87DF-EDC7C6B75617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D13C0C-ECFF-46DB-849D-3E34621A73AE}" type="slidenum">
              <a:rPr lang="pt-BR"/>
              <a:pPr/>
              <a:t>21</a:t>
            </a:fld>
            <a:endParaRPr lang="pt-BR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C4F08A-5199-40B4-9F4D-5F6A0ED9CE96}" type="slidenum">
              <a:rPr lang="pt-BR"/>
              <a:pPr/>
              <a:t>22</a:t>
            </a:fld>
            <a:endParaRPr lang="pt-BR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F21607-D231-431E-BC0B-1FFC7A0F543A}" type="slidenum">
              <a:rPr lang="pt-BR"/>
              <a:pPr/>
              <a:t>5</a:t>
            </a:fld>
            <a:endParaRPr lang="pt-BR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latin typeface="Calibri" pitchFamily="32" charset="0"/>
                <a:ea typeface="Microsoft YaHei" charset="-122"/>
              </a:rPr>
              <a:t>Como acessar a plataforma através do AVA: http://emitec.educacao.ba.gov.br/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358977C-CE4C-4DEB-9F26-D616126547F4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7607EE-3601-42EF-8ED9-C30FAC0ABA8B}" type="slidenum">
              <a:rPr lang="pt-BR"/>
              <a:pPr/>
              <a:t>23</a:t>
            </a:fld>
            <a:endParaRPr lang="pt-BR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3B7C03-3F74-4212-AEE4-F567A2924046}" type="slidenum">
              <a:rPr lang="pt-BR"/>
              <a:pPr/>
              <a:t>24</a:t>
            </a:fld>
            <a:endParaRPr lang="pt-BR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9896D76-40B5-4120-8622-9FFEA606EB89}" type="slidenum">
              <a:rPr lang="pt-BR" sz="1200">
                <a:solidFill>
                  <a:srgbClr val="000000"/>
                </a:solidFill>
                <a:cs typeface="Arial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5538" name="Rectangle 2"/>
          <p:cNvSpPr txBox="1">
            <a:spLocks noChangeArrowheads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6A6BFB-ACC7-448E-8087-6C3C44542E19}" type="slidenum">
              <a:rPr lang="pt-BR"/>
              <a:pPr/>
              <a:t>6</a:t>
            </a:fld>
            <a:endParaRPr lang="pt-BR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E8D9AA-8634-46FA-9EC6-8B574A8F51CE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779059-0508-43A0-8B48-87FFFCA358E1}" type="slidenum">
              <a:rPr lang="pt-BR"/>
              <a:pPr/>
              <a:t>7</a:t>
            </a:fld>
            <a:endParaRPr lang="pt-BR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26B20DA-A6DD-4298-9C84-861C2434A0DA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541EFF-EF7E-43A1-BE6C-A4875FF248DB}" type="slidenum">
              <a:rPr lang="pt-BR"/>
              <a:pPr/>
              <a:t>8</a:t>
            </a:fld>
            <a:endParaRPr lang="pt-BR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682C177-D135-487B-804A-08B79DA08382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8468AA-A9F7-48D0-96B3-D928C78019B1}" type="slidenum">
              <a:rPr lang="pt-BR"/>
              <a:pPr/>
              <a:t>9</a:t>
            </a:fld>
            <a:endParaRPr lang="pt-BR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latin typeface="Calibri" pitchFamily="32" charset="0"/>
                <a:ea typeface="Microsoft YaHei" charset="-122"/>
              </a:rPr>
              <a:t>Dentre outras atribuições compete ao Setor de Avaliação: ler slide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55EBCC-2590-470C-86BA-E1F9AADB7F67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FC14DA-68D5-4131-A48A-1AD35C6978C9}" type="slidenum">
              <a:rPr lang="pt-BR"/>
              <a:pPr/>
              <a:t>10</a:t>
            </a:fld>
            <a:endParaRPr lang="pt-BR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48FB2FC-7AC4-4F88-BA8F-EA8771778FA0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DE3067-1C49-4FAD-B0D1-2199595AA69B}" type="slidenum">
              <a:rPr lang="pt-BR"/>
              <a:pPr/>
              <a:t>11</a:t>
            </a:fld>
            <a:endParaRPr lang="pt-BR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D2617D-FEC9-4B6C-846D-809290005FA4}" type="slidenum">
              <a:rPr lang="pt-BR"/>
              <a:pPr/>
              <a:t>12</a:t>
            </a:fld>
            <a:endParaRPr lang="pt-BR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BD5107F-532E-451C-A6F8-8EF885D16C3B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pt-B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2ECB-C859-422D-9B0E-1A4391D09559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CBD6-B846-4B79-AE22-3A773FEDC6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2ECB-C859-422D-9B0E-1A4391D09559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CBD6-B846-4B79-AE22-3A773FEDC6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2ECB-C859-422D-9B0E-1A4391D09559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CBD6-B846-4B79-AE22-3A773FEDC6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2ECB-C859-422D-9B0E-1A4391D09559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CBD6-B846-4B79-AE22-3A773FEDC6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2ECB-C859-422D-9B0E-1A4391D09559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CBD6-B846-4B79-AE22-3A773FEDC6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2ECB-C859-422D-9B0E-1A4391D09559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CBD6-B846-4B79-AE22-3A773FEDC6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2ECB-C859-422D-9B0E-1A4391D09559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CBD6-B846-4B79-AE22-3A773FEDC6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2ECB-C859-422D-9B0E-1A4391D09559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CBD6-B846-4B79-AE22-3A773FEDC6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2ECB-C859-422D-9B0E-1A4391D09559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CBD6-B846-4B79-AE22-3A773FEDC6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2ECB-C859-422D-9B0E-1A4391D09559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CBD6-B846-4B79-AE22-3A773FEDC6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2ECB-C859-422D-9B0E-1A4391D09559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CBD6-B846-4B79-AE22-3A773FEDC60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2ECB-C859-422D-9B0E-1A4391D09559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CBD6-B846-4B79-AE22-3A773FEDC60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357188" y="4357688"/>
            <a:ext cx="8286750" cy="830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222222"/>
                </a:solidFill>
                <a:cs typeface="Times New Roman" pitchFamily="16" charset="0"/>
              </a:rPr>
              <a:t>Prof. </a:t>
            </a:r>
            <a:r>
              <a:rPr lang="pt-BR" sz="2400" b="1" dirty="0" err="1" smtClean="0">
                <a:solidFill>
                  <a:srgbClr val="222222"/>
                </a:solidFill>
                <a:cs typeface="Times New Roman" pitchFamily="16" charset="0"/>
              </a:rPr>
              <a:t>Ms</a:t>
            </a:r>
            <a:r>
              <a:rPr lang="pt-BR" sz="2400" b="1" dirty="0" smtClean="0">
                <a:solidFill>
                  <a:srgbClr val="222222"/>
                </a:solidFill>
                <a:cs typeface="Times New Roman" pitchFamily="16" charset="0"/>
              </a:rPr>
              <a:t>. Letícia </a:t>
            </a:r>
            <a:r>
              <a:rPr lang="pt-BR" sz="2400" b="1" dirty="0">
                <a:solidFill>
                  <a:srgbClr val="222222"/>
                </a:solidFill>
                <a:cs typeface="Times New Roman" pitchFamily="16" charset="0"/>
              </a:rPr>
              <a:t>Machado dos Santos</a:t>
            </a:r>
            <a:endParaRPr lang="pt-BR" sz="3200" b="1" dirty="0"/>
          </a:p>
          <a:p>
            <a:pPr algn="ctr" eaLnBrk="0" hangingPunct="0"/>
            <a:r>
              <a:rPr lang="pt-BR" sz="2400" b="1" dirty="0">
                <a:solidFill>
                  <a:srgbClr val="222222"/>
                </a:solidFill>
                <a:cs typeface="Times New Roman" pitchFamily="16" charset="0"/>
              </a:rPr>
              <a:t>Secretaria da Educação do Estado da Bahia (SEC/BA)</a:t>
            </a:r>
            <a:endParaRPr lang="pt-BR" sz="4000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85786" y="2285992"/>
            <a:ext cx="7500938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000000"/>
                </a:solidFill>
              </a:rPr>
              <a:t>INTERATIVIDADE EM TEMPO REAL E SUAS CONTRIBUIÇÕES NO PROCESSO DE ENSINO E APRENDIZAGEM DO EMITEC/BA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 b="1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0964" y="4653115"/>
            <a:ext cx="1379537" cy="2128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2500306"/>
            <a:ext cx="8285191" cy="3664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600" dirty="0">
              <a:solidFill>
                <a:srgbClr val="000000"/>
              </a:solidFill>
              <a:latin typeface="Arial Narrow" pitchFamily="32" charset="0"/>
            </a:endParaRPr>
          </a:p>
          <a:p>
            <a:pPr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dirty="0">
                <a:solidFill>
                  <a:srgbClr val="000000"/>
                </a:solidFill>
                <a:latin typeface="Arial Narrow" pitchFamily="32" charset="0"/>
              </a:rPr>
              <a:t> A </a:t>
            </a:r>
            <a:r>
              <a:rPr lang="pt-BR" sz="3200" dirty="0">
                <a:solidFill>
                  <a:srgbClr val="000000"/>
                </a:solidFill>
              </a:rPr>
              <a:t>atuação do professor na </a:t>
            </a:r>
            <a:r>
              <a:rPr lang="pt-BR" sz="3200" dirty="0" err="1">
                <a:solidFill>
                  <a:srgbClr val="000000"/>
                </a:solidFill>
              </a:rPr>
              <a:t>EaD</a:t>
            </a:r>
            <a:r>
              <a:rPr lang="pt-BR" sz="3200" dirty="0">
                <a:solidFill>
                  <a:srgbClr val="000000"/>
                </a:solidFill>
              </a:rPr>
              <a:t> ultrapassa o planejamento de atividades e seu acompanhamento sistêmico para um trabalho mais amplo e complexo que envolve seres humanos intermediados por tecnologia educacionais.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9075" y="1714488"/>
            <a:ext cx="892492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 Intermediação Tecnológica: </a:t>
            </a:r>
            <a:r>
              <a:rPr lang="pt-BR" sz="40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EMITec</a:t>
            </a:r>
            <a:endParaRPr lang="pt-BR" sz="40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3357562"/>
            <a:ext cx="8358246" cy="175650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 dirty="0" smtClean="0">
                <a:solidFill>
                  <a:srgbClr val="000000"/>
                </a:solidFill>
              </a:rPr>
              <a:t>Apresentar </a:t>
            </a:r>
            <a:r>
              <a:rPr lang="pt-BR" sz="3600" dirty="0">
                <a:solidFill>
                  <a:srgbClr val="000000"/>
                </a:solidFill>
              </a:rPr>
              <a:t>o modelo de aula adotado pelo </a:t>
            </a:r>
            <a:r>
              <a:rPr lang="pt-BR" sz="3600" dirty="0" err="1">
                <a:solidFill>
                  <a:srgbClr val="000000"/>
                </a:solidFill>
              </a:rPr>
              <a:t>EMITec</a:t>
            </a:r>
            <a:r>
              <a:rPr lang="pt-BR" sz="3600" dirty="0">
                <a:solidFill>
                  <a:srgbClr val="000000"/>
                </a:solidFill>
              </a:rPr>
              <a:t>, com foco nos momentos que assegurem a interatividade em tempo real.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785926"/>
            <a:ext cx="892492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 Objetivo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1785926"/>
            <a:ext cx="8356629" cy="4526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 dirty="0">
              <a:solidFill>
                <a:srgbClr val="000000"/>
              </a:solidFill>
              <a:latin typeface="Arial Narrow" pitchFamily="32" charset="0"/>
            </a:endParaRPr>
          </a:p>
          <a:p>
            <a:pPr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>
                <a:solidFill>
                  <a:srgbClr val="000000"/>
                </a:solidFill>
              </a:rPr>
              <a:t>Será que  os momentos de comunicação e troca entre os professores e estudantes são garantidos em todas as </a:t>
            </a:r>
            <a:r>
              <a:rPr lang="pt-BR" sz="3200" dirty="0" err="1">
                <a:solidFill>
                  <a:srgbClr val="000000"/>
                </a:solidFill>
              </a:rPr>
              <a:t>teleaulas</a:t>
            </a:r>
            <a:r>
              <a:rPr lang="pt-BR" sz="3200" dirty="0">
                <a:solidFill>
                  <a:srgbClr val="000000"/>
                </a:solidFill>
              </a:rPr>
              <a:t>?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 dirty="0">
              <a:solidFill>
                <a:srgbClr val="000000"/>
              </a:solidFill>
            </a:endParaRPr>
          </a:p>
          <a:p>
            <a:pPr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>
                <a:solidFill>
                  <a:srgbClr val="000000"/>
                </a:solidFill>
              </a:rPr>
              <a:t>Será que estes momentos de interação contribuem efetivamente para o processo de aprendizagem?</a:t>
            </a:r>
          </a:p>
          <a:p>
            <a:pPr algn="just"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9075" y="1357298"/>
            <a:ext cx="892492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 Questões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0" y="1357298"/>
            <a:ext cx="903605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Interatividade em tempo real: contribuições para o EA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03238" y="2214554"/>
            <a:ext cx="8640762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Conjunto de relações complexas de emissão e recepção de mensagens (MATTA; CARVALHO, 2008).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dirty="0">
              <a:solidFill>
                <a:srgbClr val="000000"/>
              </a:solidFill>
              <a:latin typeface="Arial Narrow" pitchFamily="32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Como ocorre?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Quem está envolvido?</a:t>
            </a: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643306" y="4000504"/>
            <a:ext cx="1643063" cy="476104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572132" y="3929066"/>
            <a:ext cx="3143250" cy="525401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É interatividade?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71472" y="5143512"/>
            <a:ext cx="8072437" cy="1325620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dirty="0">
                <a:solidFill>
                  <a:srgbClr val="000000"/>
                </a:solidFill>
              </a:rPr>
              <a:t>As interações se constituem em uma rede de </a:t>
            </a:r>
            <a:r>
              <a:rPr lang="pt-BR" sz="2000" dirty="0" err="1">
                <a:solidFill>
                  <a:srgbClr val="000000"/>
                </a:solidFill>
              </a:rPr>
              <a:t>intersubjetividades</a:t>
            </a:r>
            <a:r>
              <a:rPr lang="pt-BR" sz="2000" dirty="0">
                <a:solidFill>
                  <a:srgbClr val="000000"/>
                </a:solidFill>
              </a:rPr>
              <a:t> mediadas pela linguagem, onde os saberes são gestados a partir de suas próprias positividades, repletas de possibilidades.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dirty="0">
                <a:solidFill>
                  <a:srgbClr val="000000"/>
                </a:solidFill>
              </a:rPr>
              <a:t>(BENASSULY, 2012)</a:t>
            </a: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0" y="1357298"/>
            <a:ext cx="903605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Interatividade em tempo real: contribuições para o EA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5720" y="2000240"/>
            <a:ext cx="8858280" cy="354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Duas formas de interação:</a:t>
            </a:r>
          </a:p>
          <a:p>
            <a:pPr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000000"/>
                </a:solidFill>
                <a:latin typeface="Arial Narrow" pitchFamily="32" charset="0"/>
              </a:rPr>
              <a:t>Indireta via chat </a:t>
            </a: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- (aluno </a:t>
            </a:r>
            <a:r>
              <a:rPr lang="pt-BR" sz="2800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mediador </a:t>
            </a:r>
            <a:r>
              <a:rPr lang="pt-BR" sz="2800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prof. Assistente </a:t>
            </a:r>
            <a:r>
              <a:rPr lang="pt-BR" sz="2800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resposta imediata e/ou</a:t>
            </a:r>
            <a:r>
              <a:rPr lang="pt-BR" sz="2800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prof. </a:t>
            </a:r>
            <a:r>
              <a:rPr lang="pt-BR" sz="2800" dirty="0" err="1">
                <a:solidFill>
                  <a:srgbClr val="000000"/>
                </a:solidFill>
                <a:latin typeface="Arial Narrow" pitchFamily="32" charset="0"/>
              </a:rPr>
              <a:t>Videoconferencista</a:t>
            </a: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);</a:t>
            </a:r>
          </a:p>
          <a:p>
            <a:pPr algn="just"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dirty="0">
              <a:solidFill>
                <a:srgbClr val="000000"/>
              </a:solidFill>
              <a:latin typeface="Arial Narrow" pitchFamily="32" charset="0"/>
            </a:endParaRPr>
          </a:p>
          <a:p>
            <a:pPr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000000"/>
                </a:solidFill>
                <a:latin typeface="Arial Narrow" pitchFamily="32" charset="0"/>
              </a:rPr>
              <a:t>Direta</a:t>
            </a: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– áudio e vídeo – (aluno</a:t>
            </a:r>
            <a:r>
              <a:rPr lang="pt-BR" sz="2800" dirty="0">
                <a:solidFill>
                  <a:srgbClr val="000000"/>
                </a:solidFill>
                <a:latin typeface="Wingdings" charset="2"/>
              </a:rPr>
              <a:t></a:t>
            </a: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prof. </a:t>
            </a:r>
            <a:r>
              <a:rPr lang="pt-BR" sz="2800" dirty="0" err="1">
                <a:solidFill>
                  <a:srgbClr val="000000"/>
                </a:solidFill>
                <a:latin typeface="Arial Narrow" pitchFamily="32" charset="0"/>
              </a:rPr>
              <a:t>Videoconferencista</a:t>
            </a: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)</a:t>
            </a:r>
          </a:p>
          <a:p>
            <a:pPr marL="457200" lvl="1" indent="0"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↑ auto estima</a:t>
            </a:r>
          </a:p>
          <a:p>
            <a:pPr marL="457200" lvl="1" indent="0"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↓ isolamento espacial</a:t>
            </a:r>
          </a:p>
          <a:p>
            <a:pPr algn="just"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dirty="0">
              <a:solidFill>
                <a:srgbClr val="000000"/>
              </a:solidFill>
              <a:latin typeface="Arial Narrow" pitchFamily="32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143372" y="4929198"/>
            <a:ext cx="5000628" cy="1941173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Analisar a interatividade indireta e sua contribuição para o desenvolvimento do estudante, estabelecimento de laços de afetividade e construção do conhecimento do aluno</a:t>
            </a:r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9075" y="857232"/>
            <a:ext cx="892492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EMITec</a:t>
            </a:r>
            <a:r>
              <a:rPr lang="pt-BR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: Formas de Interação 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214414" y="1714488"/>
            <a:ext cx="2143125" cy="1202510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Prof.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Vídeoconferencista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786446" y="4857760"/>
            <a:ext cx="2143125" cy="463846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>
                <a:solidFill>
                  <a:srgbClr val="000000"/>
                </a:solidFill>
              </a:rPr>
              <a:t>Mediadores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786446" y="1857364"/>
            <a:ext cx="2143125" cy="463846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Aluno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285852" y="5000636"/>
            <a:ext cx="2143125" cy="463846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Prof. Assistente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 rot="2400000">
            <a:off x="3306763" y="2012329"/>
            <a:ext cx="2716212" cy="3317909"/>
          </a:xfrm>
          <a:custGeom>
            <a:avLst/>
            <a:gdLst>
              <a:gd name="T0" fmla="*/ 0 w 2716212"/>
              <a:gd name="T1" fmla="*/ 1244600 h 2489200"/>
              <a:gd name="T2" fmla="*/ 218054 w 2716212"/>
              <a:gd name="T3" fmla="*/ 880480 h 2489200"/>
              <a:gd name="T4" fmla="*/ 218054 w 2716212"/>
              <a:gd name="T5" fmla="*/ 990117 h 2489200"/>
              <a:gd name="T6" fmla="*/ 1103623 w 2716212"/>
              <a:gd name="T7" fmla="*/ 990117 h 2489200"/>
              <a:gd name="T8" fmla="*/ 1103623 w 2716212"/>
              <a:gd name="T9" fmla="*/ 218054 h 2489200"/>
              <a:gd name="T10" fmla="*/ 993986 w 2716212"/>
              <a:gd name="T11" fmla="*/ 218054 h 2489200"/>
              <a:gd name="T12" fmla="*/ 1358106 w 2716212"/>
              <a:gd name="T13" fmla="*/ 0 h 2489200"/>
              <a:gd name="T14" fmla="*/ 1722226 w 2716212"/>
              <a:gd name="T15" fmla="*/ 218054 h 2489200"/>
              <a:gd name="T16" fmla="*/ 1612589 w 2716212"/>
              <a:gd name="T17" fmla="*/ 218054 h 2489200"/>
              <a:gd name="T18" fmla="*/ 1612589 w 2716212"/>
              <a:gd name="T19" fmla="*/ 990117 h 2489200"/>
              <a:gd name="T20" fmla="*/ 2498158 w 2716212"/>
              <a:gd name="T21" fmla="*/ 990117 h 2489200"/>
              <a:gd name="T22" fmla="*/ 2498158 w 2716212"/>
              <a:gd name="T23" fmla="*/ 880480 h 2489200"/>
              <a:gd name="T24" fmla="*/ 2716212 w 2716212"/>
              <a:gd name="T25" fmla="*/ 1244600 h 2489200"/>
              <a:gd name="T26" fmla="*/ 2498158 w 2716212"/>
              <a:gd name="T27" fmla="*/ 1608720 h 2489200"/>
              <a:gd name="T28" fmla="*/ 2498158 w 2716212"/>
              <a:gd name="T29" fmla="*/ 1499083 h 2489200"/>
              <a:gd name="T30" fmla="*/ 1612589 w 2716212"/>
              <a:gd name="T31" fmla="*/ 1499083 h 2489200"/>
              <a:gd name="T32" fmla="*/ 1612589 w 2716212"/>
              <a:gd name="T33" fmla="*/ 2271146 h 2489200"/>
              <a:gd name="T34" fmla="*/ 1722226 w 2716212"/>
              <a:gd name="T35" fmla="*/ 2271146 h 2489200"/>
              <a:gd name="T36" fmla="*/ 1358106 w 2716212"/>
              <a:gd name="T37" fmla="*/ 2489200 h 2489200"/>
              <a:gd name="T38" fmla="*/ 993986 w 2716212"/>
              <a:gd name="T39" fmla="*/ 2271146 h 2489200"/>
              <a:gd name="T40" fmla="*/ 1103623 w 2716212"/>
              <a:gd name="T41" fmla="*/ 2271146 h 2489200"/>
              <a:gd name="T42" fmla="*/ 1103623 w 2716212"/>
              <a:gd name="T43" fmla="*/ 1499083 h 2489200"/>
              <a:gd name="T44" fmla="*/ 218054 w 2716212"/>
              <a:gd name="T45" fmla="*/ 1499083 h 2489200"/>
              <a:gd name="T46" fmla="*/ 218054 w 2716212"/>
              <a:gd name="T47" fmla="*/ 1608720 h 2489200"/>
              <a:gd name="T48" fmla="*/ 0 w 2716212"/>
              <a:gd name="T49" fmla="*/ 1244600 h 2489200"/>
              <a:gd name="T50" fmla="*/ 0 w 2716212"/>
              <a:gd name="T51" fmla="*/ 0 h 2489200"/>
              <a:gd name="T52" fmla="*/ 2716212 w 2716212"/>
              <a:gd name="T53" fmla="*/ 2489200 h 248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T50" t="T51" r="T52" b="T53"/>
            <a:pathLst>
              <a:path w="2716212" h="2489200">
                <a:moveTo>
                  <a:pt x="0" y="1244600"/>
                </a:moveTo>
                <a:lnTo>
                  <a:pt x="218054" y="880480"/>
                </a:lnTo>
                <a:lnTo>
                  <a:pt x="218054" y="990117"/>
                </a:lnTo>
                <a:lnTo>
                  <a:pt x="1103623" y="990117"/>
                </a:lnTo>
                <a:lnTo>
                  <a:pt x="1103623" y="218054"/>
                </a:lnTo>
                <a:lnTo>
                  <a:pt x="993986" y="218054"/>
                </a:lnTo>
                <a:lnTo>
                  <a:pt x="1358106" y="0"/>
                </a:lnTo>
                <a:lnTo>
                  <a:pt x="1722226" y="218054"/>
                </a:lnTo>
                <a:lnTo>
                  <a:pt x="1612589" y="218054"/>
                </a:lnTo>
                <a:lnTo>
                  <a:pt x="1612589" y="990117"/>
                </a:lnTo>
                <a:lnTo>
                  <a:pt x="2498158" y="990117"/>
                </a:lnTo>
                <a:lnTo>
                  <a:pt x="2498158" y="880480"/>
                </a:lnTo>
                <a:lnTo>
                  <a:pt x="2716212" y="1244600"/>
                </a:lnTo>
                <a:lnTo>
                  <a:pt x="2498158" y="1608720"/>
                </a:lnTo>
                <a:lnTo>
                  <a:pt x="2498158" y="1499083"/>
                </a:lnTo>
                <a:lnTo>
                  <a:pt x="1612589" y="1499083"/>
                </a:lnTo>
                <a:lnTo>
                  <a:pt x="1612589" y="2271146"/>
                </a:lnTo>
                <a:lnTo>
                  <a:pt x="1722226" y="2271146"/>
                </a:lnTo>
                <a:lnTo>
                  <a:pt x="1358106" y="2489200"/>
                </a:lnTo>
                <a:lnTo>
                  <a:pt x="993986" y="2271146"/>
                </a:lnTo>
                <a:lnTo>
                  <a:pt x="1103623" y="2271146"/>
                </a:lnTo>
                <a:lnTo>
                  <a:pt x="1103623" y="1499083"/>
                </a:lnTo>
                <a:lnTo>
                  <a:pt x="218054" y="1499083"/>
                </a:lnTo>
                <a:lnTo>
                  <a:pt x="218054" y="1608720"/>
                </a:lnTo>
                <a:lnTo>
                  <a:pt x="0" y="1244600"/>
                </a:lnTo>
                <a:close/>
              </a:path>
            </a:pathLst>
          </a:custGeom>
          <a:noFill/>
          <a:ln w="2556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>
                <a:solidFill>
                  <a:srgbClr val="FF0000"/>
                </a:solidFill>
                <a:latin typeface="Calibri" pitchFamily="32" charset="0"/>
              </a:rPr>
              <a:t>INTERAÇÃO</a:t>
            </a:r>
          </a:p>
        </p:txBody>
      </p:sp>
      <p:pic>
        <p:nvPicPr>
          <p:cNvPr id="8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0" y="928670"/>
            <a:ext cx="903605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RESULTADOS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03238" y="1643050"/>
            <a:ext cx="8640762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Total de Interações analisadas: 367 interações, via chat, na aula de Biologia: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-1808" t="-5876" r="-3064" b="-4642"/>
          <a:stretch>
            <a:fillRect/>
          </a:stretch>
        </p:blipFill>
        <p:spPr bwMode="auto">
          <a:xfrm>
            <a:off x="2000232" y="2287411"/>
            <a:ext cx="6072188" cy="45705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94138" y="2731775"/>
            <a:ext cx="50006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357813" y="3808824"/>
            <a:ext cx="500062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FFFFFF"/>
                </a:solidFill>
              </a:rPr>
              <a:t>227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429126" y="4902804"/>
            <a:ext cx="500063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FFFFFF"/>
                </a:solidFill>
              </a:rPr>
              <a:t>118</a:t>
            </a:r>
          </a:p>
        </p:txBody>
      </p:sp>
      <p:pic>
        <p:nvPicPr>
          <p:cNvPr id="9" name="Imagem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3238" y="2857496"/>
            <a:ext cx="8355042" cy="32338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A exposição de dúvidas de conteúdos correspondeu a 67% do total de interações analisadas: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dirty="0">
              <a:solidFill>
                <a:srgbClr val="000000"/>
              </a:solidFill>
              <a:latin typeface="Arial Narrow" pitchFamily="32" charset="0"/>
            </a:endParaRPr>
          </a:p>
          <a:p>
            <a:pPr marL="457200" lvl="1" indent="0"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Este fato denota que os alunos do </a:t>
            </a:r>
            <a:r>
              <a:rPr lang="pt-BR" sz="2400" dirty="0" err="1">
                <a:solidFill>
                  <a:srgbClr val="000000"/>
                </a:solidFill>
              </a:rPr>
              <a:t>EMITec</a:t>
            </a:r>
            <a:r>
              <a:rPr lang="pt-BR" sz="2400" dirty="0">
                <a:solidFill>
                  <a:srgbClr val="000000"/>
                </a:solidFill>
              </a:rPr>
              <a:t> estão respondendo de forma positiva ao modelo adotado pelo programa, que estimula e assegura momentos diferentes de comunicação entre professor e aluno.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429126" y="4902804"/>
            <a:ext cx="500063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FFFFFF"/>
                </a:solidFill>
              </a:rPr>
              <a:t>118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1714488"/>
            <a:ext cx="903605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RESULTADOS</a:t>
            </a:r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2928934"/>
            <a:ext cx="8212167" cy="3049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>
                <a:solidFill>
                  <a:srgbClr val="000000"/>
                </a:solidFill>
                <a:latin typeface="Arial Narrow" pitchFamily="32" charset="0"/>
              </a:rPr>
              <a:t>Os demais índices 32% e 6% para as categorias fornecimento de respostas e motivação, respectivamente, corroboram com o grau de aceitação e maturidade dos estudantes frente à metodologia adotada.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 dirty="0">
              <a:solidFill>
                <a:srgbClr val="000000"/>
              </a:solidFill>
              <a:latin typeface="Arial Narrow" pitchFamily="32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429126" y="4902804"/>
            <a:ext cx="500063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FFFFFF"/>
                </a:solidFill>
              </a:rPr>
              <a:t>118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571612"/>
            <a:ext cx="903605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RESULTADOS</a:t>
            </a:r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0" y="1500174"/>
            <a:ext cx="903605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CONSIDERAÇÕES FINAIS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03238" y="2500306"/>
            <a:ext cx="8355042" cy="3972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A interatividade em </a:t>
            </a:r>
            <a:r>
              <a:rPr lang="pt-BR" sz="2800" dirty="0" err="1">
                <a:solidFill>
                  <a:srgbClr val="000000"/>
                </a:solidFill>
                <a:latin typeface="Arial Narrow" pitchFamily="32" charset="0"/>
              </a:rPr>
              <a:t>EaD</a:t>
            </a: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contribui positivamente para o processo de EA, tornando o aluno um sujeito ativo e participe de sua formação, incluindo as </a:t>
            </a:r>
            <a:r>
              <a:rPr lang="pt-BR" sz="2800" dirty="0" err="1">
                <a:solidFill>
                  <a:srgbClr val="000000"/>
                </a:solidFill>
                <a:latin typeface="Arial Narrow" pitchFamily="32" charset="0"/>
              </a:rPr>
              <a:t>intersubjetividades</a:t>
            </a: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da relação interpessoal mediada pela TIC;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dirty="0">
              <a:solidFill>
                <a:srgbClr val="000000"/>
              </a:solidFill>
              <a:latin typeface="Arial Narrow" pitchFamily="32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Romper barreiras de espaço tempo possibilitando a construção de laços de afetividade que contribuem para a edificação do conhecimento;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dirty="0">
              <a:solidFill>
                <a:srgbClr val="000000"/>
              </a:solidFill>
              <a:latin typeface="Arial Narrow" pitchFamily="3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tângulo 43"/>
          <p:cNvSpPr/>
          <p:nvPr/>
        </p:nvSpPr>
        <p:spPr>
          <a:xfrm>
            <a:off x="285720" y="357166"/>
            <a:ext cx="8572560" cy="11430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5" name="Título 1"/>
          <p:cNvSpPr txBox="1">
            <a:spLocks/>
          </p:cNvSpPr>
          <p:nvPr/>
        </p:nvSpPr>
        <p:spPr>
          <a:xfrm>
            <a:off x="0" y="571500"/>
            <a:ext cx="8572500" cy="7143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Distribuição do </a:t>
            </a:r>
            <a:r>
              <a:rPr lang="pt-BR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EMITec</a:t>
            </a:r>
            <a:r>
              <a:rPr lang="pt-BR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nos Municípios/BA</a:t>
            </a:r>
            <a:endParaRPr lang="pt-BR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/>
          <a:srcRect l="28200" t="24821" b="4433"/>
          <a:stretch>
            <a:fillRect/>
          </a:stretch>
        </p:blipFill>
        <p:spPr bwMode="auto">
          <a:xfrm>
            <a:off x="179388" y="1460500"/>
            <a:ext cx="87296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0" y="1571612"/>
            <a:ext cx="903605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Considerações finais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00034" y="2857496"/>
            <a:ext cx="8282017" cy="3049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>
                <a:solidFill>
                  <a:srgbClr val="000000"/>
                </a:solidFill>
                <a:latin typeface="Arial Narrow" pitchFamily="32" charset="0"/>
              </a:rPr>
              <a:t>O modelo de aula adotado pelo </a:t>
            </a:r>
            <a:r>
              <a:rPr lang="pt-BR" sz="3200" dirty="0" err="1">
                <a:solidFill>
                  <a:srgbClr val="000000"/>
                </a:solidFill>
                <a:latin typeface="Arial Narrow" pitchFamily="32" charset="0"/>
              </a:rPr>
              <a:t>EMITec</a:t>
            </a:r>
            <a:r>
              <a:rPr lang="pt-BR" sz="3200" dirty="0">
                <a:solidFill>
                  <a:srgbClr val="000000"/>
                </a:solidFill>
                <a:latin typeface="Arial Narrow" pitchFamily="32" charset="0"/>
              </a:rPr>
              <a:t>, pautado no estabelecimento de momentos que assegurem a interatividade em tempo real tem contribuído  de forma efetiva no processo de ensino e aprendizagem dos estudantes atendidos.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 dirty="0">
              <a:solidFill>
                <a:srgbClr val="000000"/>
              </a:solidFill>
              <a:latin typeface="Arial Narrow" pitchFamily="3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28596" y="1071546"/>
            <a:ext cx="8229600" cy="11426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 dirty="0">
                <a:solidFill>
                  <a:srgbClr val="000000"/>
                </a:solidFill>
                <a:latin typeface="Calibri" pitchFamily="32" charset="0"/>
              </a:rPr>
              <a:t>REFERÊNCIAS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2214554"/>
            <a:ext cx="8229600" cy="42148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solidFill>
                  <a:srgbClr val="000000"/>
                </a:solidFill>
                <a:latin typeface="Calibri" pitchFamily="32" charset="0"/>
              </a:rPr>
              <a:t>MATTA, Alfredo Eurico Rodríguez. CARVALHO, Ana </a:t>
            </a:r>
            <a:r>
              <a:rPr lang="pt-BR" sz="2800" dirty="0" err="1">
                <a:solidFill>
                  <a:srgbClr val="000000"/>
                </a:solidFill>
                <a:latin typeface="Calibri" pitchFamily="32" charset="0"/>
              </a:rPr>
              <a:t>Verena</a:t>
            </a:r>
            <a:r>
              <a:rPr lang="pt-BR" sz="2800" dirty="0">
                <a:solidFill>
                  <a:srgbClr val="000000"/>
                </a:solidFill>
                <a:latin typeface="Calibri" pitchFamily="32" charset="0"/>
              </a:rPr>
              <a:t>. </a:t>
            </a:r>
            <a:r>
              <a:rPr lang="pt-BR" sz="2800" b="1" dirty="0">
                <a:solidFill>
                  <a:srgbClr val="000000"/>
                </a:solidFill>
                <a:latin typeface="Calibri" pitchFamily="32" charset="0"/>
              </a:rPr>
              <a:t>Interatividade</a:t>
            </a:r>
            <a:r>
              <a:rPr lang="pt-BR" sz="2800" dirty="0">
                <a:solidFill>
                  <a:srgbClr val="000000"/>
                </a:solidFill>
                <a:latin typeface="Calibri" pitchFamily="32" charset="0"/>
              </a:rPr>
              <a:t> – Definindo o conceito para educação contextualizada e sócio-construtivista. 2008.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solidFill>
                  <a:srgbClr val="000000"/>
                </a:solidFill>
                <a:latin typeface="Calibri" pitchFamily="32" charset="0"/>
              </a:rPr>
              <a:t>MATTAR, João. </a:t>
            </a:r>
            <a:r>
              <a:rPr lang="pt-BR" sz="2800" b="1" dirty="0">
                <a:solidFill>
                  <a:srgbClr val="000000"/>
                </a:solidFill>
                <a:latin typeface="Calibri" pitchFamily="32" charset="0"/>
              </a:rPr>
              <a:t>Tutoria e interação em Educação a Distância</a:t>
            </a:r>
            <a:r>
              <a:rPr lang="pt-BR" sz="2800" dirty="0">
                <a:solidFill>
                  <a:srgbClr val="000000"/>
                </a:solidFill>
                <a:latin typeface="Calibri" pitchFamily="32" charset="0"/>
              </a:rPr>
              <a:t>. São Paulo: </a:t>
            </a:r>
            <a:r>
              <a:rPr lang="pt-BR" sz="2800" dirty="0" err="1">
                <a:solidFill>
                  <a:srgbClr val="000000"/>
                </a:solidFill>
                <a:latin typeface="Calibri" pitchFamily="32" charset="0"/>
              </a:rPr>
              <a:t>Cengage</a:t>
            </a:r>
            <a:r>
              <a:rPr lang="pt-BR" sz="28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Calibri" pitchFamily="32" charset="0"/>
              </a:rPr>
              <a:t>Learning</a:t>
            </a:r>
            <a:r>
              <a:rPr lang="pt-BR" sz="2800" dirty="0">
                <a:solidFill>
                  <a:srgbClr val="000000"/>
                </a:solidFill>
                <a:latin typeface="Calibri" pitchFamily="32" charset="0"/>
              </a:rPr>
              <a:t>, 2012.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solidFill>
                  <a:srgbClr val="000000"/>
                </a:solidFill>
                <a:latin typeface="Calibri" pitchFamily="32" charset="0"/>
              </a:rPr>
              <a:t>SANTOS, Letícia M. (Org.) </a:t>
            </a:r>
            <a:r>
              <a:rPr lang="pt-BR" sz="2800" b="1" dirty="0">
                <a:solidFill>
                  <a:srgbClr val="000000"/>
                </a:solidFill>
                <a:latin typeface="Calibri" pitchFamily="32" charset="0"/>
              </a:rPr>
              <a:t>Educação Básica com Intermediação Tecnológica</a:t>
            </a:r>
            <a:r>
              <a:rPr lang="pt-BR" sz="2800" dirty="0">
                <a:solidFill>
                  <a:srgbClr val="000000"/>
                </a:solidFill>
                <a:latin typeface="Calibri" pitchFamily="32" charset="0"/>
              </a:rPr>
              <a:t>: tendências e práticas. Salvador: </a:t>
            </a:r>
            <a:r>
              <a:rPr lang="pt-BR" sz="2800" dirty="0" err="1">
                <a:solidFill>
                  <a:srgbClr val="000000"/>
                </a:solidFill>
                <a:latin typeface="Calibri" pitchFamily="32" charset="0"/>
              </a:rPr>
              <a:t>Fast</a:t>
            </a:r>
            <a:r>
              <a:rPr lang="pt-BR" sz="2800" dirty="0">
                <a:solidFill>
                  <a:srgbClr val="000000"/>
                </a:solidFill>
                <a:latin typeface="Calibri" pitchFamily="32" charset="0"/>
              </a:rPr>
              <a:t> Design, 2012, Vol. I.</a:t>
            </a:r>
          </a:p>
          <a:p>
            <a:pPr marL="341313" indent="-341313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341313" indent="-341313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dirty="0">
              <a:solidFill>
                <a:srgbClr val="000000"/>
              </a:solidFill>
              <a:latin typeface="Calibri" pitchFamily="32" charset="0"/>
            </a:endParaRPr>
          </a:p>
          <a:p>
            <a:pPr marL="341313" indent="-341313"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85720" y="1428736"/>
            <a:ext cx="8229600" cy="11426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 dirty="0">
                <a:solidFill>
                  <a:srgbClr val="000000"/>
                </a:solidFill>
                <a:latin typeface="Calibri" pitchFamily="32" charset="0"/>
              </a:rPr>
              <a:t>REFERÊNCIAS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85720" y="2000240"/>
            <a:ext cx="8572560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sz="2400" dirty="0">
                <a:solidFill>
                  <a:srgbClr val="000000"/>
                </a:solidFill>
                <a:latin typeface="Calibri" pitchFamily="32" charset="0"/>
              </a:rPr>
              <a:t> </a:t>
            </a:r>
          </a:p>
          <a:p>
            <a:pPr>
              <a:spcBef>
                <a:spcPts val="50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sz="2400" dirty="0">
                <a:solidFill>
                  <a:srgbClr val="000000"/>
                </a:solidFill>
                <a:latin typeface="Calibri" pitchFamily="32" charset="0"/>
              </a:rPr>
              <a:t>SILVA, Maria </a:t>
            </a:r>
            <a:r>
              <a:rPr lang="pt-BR" sz="2400" dirty="0" err="1">
                <a:solidFill>
                  <a:srgbClr val="000000"/>
                </a:solidFill>
                <a:latin typeface="Calibri" pitchFamily="32" charset="0"/>
              </a:rPr>
              <a:t>Valesca</a:t>
            </a:r>
            <a:r>
              <a:rPr lang="pt-BR" sz="2400" dirty="0">
                <a:solidFill>
                  <a:srgbClr val="000000"/>
                </a:solidFill>
                <a:latin typeface="Calibri" pitchFamily="32" charset="0"/>
              </a:rPr>
              <a:t> D. de C. SANTOS, Letícia M. Saberes necessários para atuação em EAD: da tutoria à coordenação de curso. In: SANTOS, Letícia (</a:t>
            </a:r>
            <a:r>
              <a:rPr lang="pt-BR" sz="2400" dirty="0" err="1">
                <a:solidFill>
                  <a:srgbClr val="000000"/>
                </a:solidFill>
                <a:latin typeface="Calibri" pitchFamily="32" charset="0"/>
              </a:rPr>
              <a:t>org</a:t>
            </a:r>
            <a:r>
              <a:rPr lang="pt-BR" sz="2400" dirty="0">
                <a:solidFill>
                  <a:srgbClr val="000000"/>
                </a:solidFill>
                <a:latin typeface="Calibri" pitchFamily="32" charset="0"/>
              </a:rPr>
              <a:t>). </a:t>
            </a:r>
            <a:r>
              <a:rPr lang="pt-BR" sz="2400" b="1" dirty="0">
                <a:solidFill>
                  <a:srgbClr val="000000"/>
                </a:solidFill>
                <a:latin typeface="Calibri" pitchFamily="32" charset="0"/>
              </a:rPr>
              <a:t>Estratégias de Ensino e Aprendizagem em EAD: </a:t>
            </a:r>
            <a:r>
              <a:rPr lang="pt-BR" sz="2400" dirty="0">
                <a:solidFill>
                  <a:srgbClr val="000000"/>
                </a:solidFill>
                <a:latin typeface="Calibri" pitchFamily="32" charset="0"/>
              </a:rPr>
              <a:t>tendências e práticas atuais. Salvador: </a:t>
            </a:r>
            <a:r>
              <a:rPr lang="pt-BR" sz="2400" dirty="0" err="1">
                <a:solidFill>
                  <a:srgbClr val="000000"/>
                </a:solidFill>
                <a:latin typeface="Calibri" pitchFamily="32" charset="0"/>
              </a:rPr>
              <a:t>Fast</a:t>
            </a:r>
            <a:r>
              <a:rPr lang="pt-BR" sz="2400" dirty="0">
                <a:solidFill>
                  <a:srgbClr val="000000"/>
                </a:solidFill>
                <a:latin typeface="Calibri" pitchFamily="32" charset="0"/>
              </a:rPr>
              <a:t> Design, 2012, Vol. III.</a:t>
            </a:r>
          </a:p>
          <a:p>
            <a:pPr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sz="24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50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pt-BR" sz="2400" dirty="0">
                <a:solidFill>
                  <a:srgbClr val="000000"/>
                </a:solidFill>
                <a:latin typeface="Calibri" pitchFamily="32" charset="0"/>
              </a:rPr>
              <a:t>SILVA, Cezar Roberto </a:t>
            </a:r>
            <a:r>
              <a:rPr lang="pt-BR" sz="2400" dirty="0" err="1">
                <a:solidFill>
                  <a:srgbClr val="000000"/>
                </a:solidFill>
                <a:latin typeface="Calibri" pitchFamily="32" charset="0"/>
              </a:rPr>
              <a:t>Sarly</a:t>
            </a:r>
            <a:r>
              <a:rPr lang="pt-BR" sz="2400" dirty="0">
                <a:solidFill>
                  <a:srgbClr val="000000"/>
                </a:solidFill>
                <a:latin typeface="Calibri" pitchFamily="32" charset="0"/>
              </a:rPr>
              <a:t>. SANTOS, Letícia M. MACHADO, Patrícia Matos. O papel do professor em Educação a Distância: uma abordagem centrada no uso das aulas de </a:t>
            </a:r>
            <a:r>
              <a:rPr lang="pt-BR" sz="2400" dirty="0" err="1">
                <a:solidFill>
                  <a:srgbClr val="000000"/>
                </a:solidFill>
                <a:latin typeface="Calibri" pitchFamily="32" charset="0"/>
              </a:rPr>
              <a:t>videostreaming</a:t>
            </a:r>
            <a:r>
              <a:rPr lang="pt-BR" sz="2400" dirty="0">
                <a:solidFill>
                  <a:srgbClr val="000000"/>
                </a:solidFill>
                <a:latin typeface="Calibri" pitchFamily="32" charset="0"/>
              </a:rPr>
              <a:t>. In: SANTOS, Letícia (</a:t>
            </a:r>
            <a:r>
              <a:rPr lang="pt-BR" sz="2400" dirty="0" err="1">
                <a:solidFill>
                  <a:srgbClr val="000000"/>
                </a:solidFill>
                <a:latin typeface="Calibri" pitchFamily="32" charset="0"/>
              </a:rPr>
              <a:t>org</a:t>
            </a:r>
            <a:r>
              <a:rPr lang="pt-BR" sz="2400" dirty="0">
                <a:solidFill>
                  <a:srgbClr val="000000"/>
                </a:solidFill>
                <a:latin typeface="Calibri" pitchFamily="32" charset="0"/>
              </a:rPr>
              <a:t>). </a:t>
            </a:r>
            <a:r>
              <a:rPr lang="pt-BR" sz="2400" b="1" dirty="0">
                <a:solidFill>
                  <a:srgbClr val="000000"/>
                </a:solidFill>
                <a:latin typeface="Calibri" pitchFamily="32" charset="0"/>
              </a:rPr>
              <a:t>Estratégias de  Ensino e Aprendizagem em EAD: </a:t>
            </a:r>
            <a:r>
              <a:rPr lang="pt-BR" sz="2400" dirty="0">
                <a:solidFill>
                  <a:srgbClr val="000000"/>
                </a:solidFill>
                <a:latin typeface="Calibri" pitchFamily="32" charset="0"/>
              </a:rPr>
              <a:t>tendências e práticas atuais. Salvador: </a:t>
            </a:r>
            <a:r>
              <a:rPr lang="pt-BR" sz="2400" dirty="0" err="1">
                <a:solidFill>
                  <a:srgbClr val="000000"/>
                </a:solidFill>
                <a:latin typeface="Calibri" pitchFamily="32" charset="0"/>
              </a:rPr>
              <a:t>Fast</a:t>
            </a:r>
            <a:r>
              <a:rPr lang="pt-BR" sz="2400" dirty="0">
                <a:solidFill>
                  <a:srgbClr val="000000"/>
                </a:solidFill>
                <a:latin typeface="Calibri" pitchFamily="32" charset="0"/>
              </a:rPr>
              <a:t> Design, 2012, Vol. </a:t>
            </a:r>
            <a:r>
              <a:rPr lang="pt-BR" sz="2400" dirty="0" smtClean="0">
                <a:solidFill>
                  <a:srgbClr val="000000"/>
                </a:solidFill>
                <a:latin typeface="Calibri" pitchFamily="32" charset="0"/>
              </a:rPr>
              <a:t>I</a:t>
            </a:r>
            <a:endParaRPr lang="pt-BR" sz="24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pt-BR" sz="24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138922"/>
            <a:ext cx="2533650" cy="2716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9" y="5298497"/>
            <a:ext cx="1927225" cy="79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2238" y="-224297"/>
            <a:ext cx="9901238" cy="7334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4" y="1436774"/>
            <a:ext cx="3889375" cy="33602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547813" y="368186"/>
            <a:ext cx="6561137" cy="1110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6600" b="1">
                <a:solidFill>
                  <a:srgbClr val="000000"/>
                </a:solidFill>
                <a:latin typeface="Arial Rounded MT Bold" pitchFamily="32" charset="0"/>
                <a:cs typeface="Arial" charset="0"/>
              </a:rPr>
              <a:t>Obrigada!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170113" y="5277337"/>
            <a:ext cx="5900737" cy="13309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1">
                <a:solidFill>
                  <a:srgbClr val="000000"/>
                </a:solidFill>
                <a:latin typeface="Calibri" pitchFamily="32" charset="0"/>
              </a:rPr>
              <a:t>lmachado.ead@gmail.com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1">
                <a:solidFill>
                  <a:srgbClr val="000000"/>
                </a:solidFill>
                <a:latin typeface="Calibri" pitchFamily="32" charset="0"/>
              </a:rPr>
              <a:t>leticia.machado@educacao.ba.gov.br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14348" y="3857628"/>
            <a:ext cx="3327400" cy="2327615"/>
            <a:chOff x="495" y="1451"/>
            <a:chExt cx="2096" cy="1100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" y="1451"/>
              <a:ext cx="2096" cy="1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495" y="1451"/>
              <a:ext cx="2096" cy="1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28596" y="2357430"/>
            <a:ext cx="8358187" cy="1110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dirty="0">
                <a:solidFill>
                  <a:srgbClr val="000000"/>
                </a:solidFill>
                <a:latin typeface="Arial Narrow" pitchFamily="32" charset="0"/>
              </a:rPr>
              <a:t>O </a:t>
            </a:r>
            <a:r>
              <a:rPr lang="pt-BR" sz="2200" dirty="0" err="1">
                <a:solidFill>
                  <a:srgbClr val="000000"/>
                </a:solidFill>
                <a:latin typeface="Arial Narrow" pitchFamily="32" charset="0"/>
              </a:rPr>
              <a:t>EMITec</a:t>
            </a:r>
            <a:r>
              <a:rPr lang="pt-BR" sz="2200" dirty="0">
                <a:solidFill>
                  <a:srgbClr val="000000"/>
                </a:solidFill>
                <a:latin typeface="Arial Narrow" pitchFamily="32" charset="0"/>
              </a:rPr>
              <a:t> atende a um grande diversidade de alunos, porém em todas as atividades pedagógicas propostas visa prioritariamente a inclusão social, a qualificação pessoal,  a valorização do patrimônio cultural e étnico dos mesmos.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857628"/>
            <a:ext cx="3357562" cy="23572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42976" y="1571612"/>
            <a:ext cx="6484937" cy="525401"/>
          </a:xfrm>
          <a:prstGeom prst="rect">
            <a:avLst/>
          </a:prstGeom>
          <a:gradFill rotWithShape="0">
            <a:gsLst>
              <a:gs pos="0">
                <a:srgbClr val="E5EEFF"/>
              </a:gs>
              <a:gs pos="100000">
                <a:srgbClr val="A3C4FF"/>
              </a:gs>
            </a:gsLst>
            <a:lin ang="16200000" scaled="1"/>
          </a:gradFill>
          <a:ln w="9360">
            <a:solidFill>
              <a:srgbClr val="4A7EBB"/>
            </a:solidFill>
            <a:miter lim="800000"/>
            <a:headEnd/>
            <a:tailEnd/>
          </a:ln>
          <a:effectLst>
            <a:outerShdw dist="74769" dir="938535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000000"/>
                </a:solidFill>
                <a:latin typeface="Arial Black" pitchFamily="32" charset="0"/>
              </a:rPr>
              <a:t>Nosso Público - </a:t>
            </a:r>
            <a:r>
              <a:rPr lang="pt-BR" sz="2800" b="1" dirty="0" err="1">
                <a:solidFill>
                  <a:srgbClr val="000000"/>
                </a:solidFill>
                <a:latin typeface="Arial Black" pitchFamily="32" charset="0"/>
              </a:rPr>
              <a:t>EMITec</a:t>
            </a:r>
            <a:endParaRPr lang="pt-BR" sz="2800" b="1" dirty="0">
              <a:solidFill>
                <a:srgbClr val="000000"/>
              </a:solidFill>
              <a:latin typeface="Arial Black" pitchFamily="32" charset="0"/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0964" y="4653115"/>
            <a:ext cx="1379537" cy="2128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Imagem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/>
        </p:nvGraphicFramePr>
        <p:xfrm>
          <a:off x="179512" y="1340644"/>
          <a:ext cx="8856984" cy="473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3" name="Retângulo 1"/>
          <p:cNvSpPr>
            <a:spLocks noChangeArrowheads="1"/>
          </p:cNvSpPr>
          <p:nvPr/>
        </p:nvSpPr>
        <p:spPr bwMode="auto">
          <a:xfrm>
            <a:off x="4427538" y="6092825"/>
            <a:ext cx="4572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>
                <a:latin typeface="Calibri" pitchFamily="34" charset="0"/>
              </a:rPr>
              <a:t>*Dados extraídos do relatório de matricula do SGE emitido em 30/06/2014</a:t>
            </a:r>
          </a:p>
          <a:p>
            <a:r>
              <a:rPr lang="pt-BR" sz="1100">
                <a:latin typeface="Calibri" pitchFamily="34" charset="0"/>
              </a:rPr>
              <a:t>** Dados extraídos do Sistema SCI _ EMITEC</a:t>
            </a:r>
          </a:p>
        </p:txBody>
      </p:sp>
      <p:pic>
        <p:nvPicPr>
          <p:cNvPr id="8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9075" y="1000108"/>
            <a:ext cx="892492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EMITec</a:t>
            </a:r>
            <a:r>
              <a:rPr lang="pt-BR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: Inserção Sócio educacional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000496" y="2500306"/>
            <a:ext cx="4572000" cy="157184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 err="1">
                <a:solidFill>
                  <a:srgbClr val="000000"/>
                </a:solidFill>
              </a:rPr>
              <a:t>EMITec</a:t>
            </a:r>
            <a:r>
              <a:rPr lang="pt-BR" sz="2400" dirty="0">
                <a:solidFill>
                  <a:srgbClr val="000000"/>
                </a:solidFill>
              </a:rPr>
              <a:t> adota um modelo de aula onde a  interatividade é elemento chave é indispensável  para o aprendizado do estudante.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626847"/>
            <a:ext cx="3228975" cy="323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2214564" y="5618016"/>
            <a:ext cx="642937" cy="28566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 rot="17940000">
            <a:off x="3609255" y="5205095"/>
            <a:ext cx="476104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13560000">
            <a:off x="2820326" y="3770439"/>
            <a:ext cx="856986" cy="2143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 rot="7740000">
            <a:off x="1643989" y="3745046"/>
            <a:ext cx="856986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 rot="3840000">
            <a:off x="2309151" y="3863543"/>
            <a:ext cx="856986" cy="2143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19075" y="1357298"/>
            <a:ext cx="892492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O modelo de aula do </a:t>
            </a:r>
            <a:r>
              <a:rPr lang="pt-BR" sz="40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EMITec</a:t>
            </a:r>
            <a:endParaRPr lang="pt-BR" sz="40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2" charset="0"/>
            </a:endParaRPr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2714620"/>
            <a:ext cx="8428067" cy="354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>
                <a:solidFill>
                  <a:srgbClr val="000000"/>
                </a:solidFill>
                <a:latin typeface="Arial Narrow" pitchFamily="32" charset="0"/>
              </a:rPr>
              <a:t> Faz uso de uma rede de serviços de comunicação multimídia que integra dados, voz e imagem;</a:t>
            </a:r>
          </a:p>
          <a:p>
            <a:pPr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>
                <a:solidFill>
                  <a:srgbClr val="000000"/>
                </a:solidFill>
                <a:latin typeface="Arial Narrow" pitchFamily="32" charset="0"/>
              </a:rPr>
              <a:t> O </a:t>
            </a:r>
            <a:r>
              <a:rPr lang="pt-BR" sz="3200" dirty="0" err="1">
                <a:solidFill>
                  <a:srgbClr val="000000"/>
                </a:solidFill>
                <a:latin typeface="Arial Narrow" pitchFamily="32" charset="0"/>
              </a:rPr>
              <a:t>EMITec</a:t>
            </a:r>
            <a:r>
              <a:rPr lang="pt-BR" sz="3200" dirty="0">
                <a:solidFill>
                  <a:srgbClr val="000000"/>
                </a:solidFill>
                <a:latin typeface="Arial Narrow" pitchFamily="32" charset="0"/>
              </a:rPr>
              <a:t> atende às três séries do EM, nos três turnos, com uma organização curricular de escola regular e presencial;</a:t>
            </a:r>
          </a:p>
          <a:p>
            <a:pPr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>
                <a:solidFill>
                  <a:srgbClr val="000000"/>
                </a:solidFill>
                <a:latin typeface="Arial Narrow" pitchFamily="32" charset="0"/>
              </a:rPr>
              <a:t>Alunos estão presentes em uma sala de aula acompanhados por um professor mediador ou tutor.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9075" y="1571612"/>
            <a:ext cx="892492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O modelo de aula do </a:t>
            </a:r>
            <a:r>
              <a:rPr lang="pt-BR" sz="40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EMITec</a:t>
            </a:r>
            <a:endParaRPr lang="pt-BR" sz="40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30213" y="2214554"/>
            <a:ext cx="8428067" cy="45880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 dirty="0">
              <a:solidFill>
                <a:srgbClr val="000000"/>
              </a:solidFill>
              <a:latin typeface="Arial Narrow" pitchFamily="32" charset="0"/>
            </a:endParaRPr>
          </a:p>
          <a:p>
            <a:pPr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000000"/>
                </a:solidFill>
                <a:latin typeface="Arial Narrow" pitchFamily="32" charset="0"/>
              </a:rPr>
              <a:t> As </a:t>
            </a:r>
            <a:r>
              <a:rPr lang="pt-BR" sz="3200" dirty="0">
                <a:solidFill>
                  <a:srgbClr val="000000"/>
                </a:solidFill>
                <a:latin typeface="Arial Narrow" pitchFamily="32" charset="0"/>
              </a:rPr>
              <a:t>aulas ocorrem em 3 momentos</a:t>
            </a:r>
            <a:r>
              <a:rPr lang="pt-BR" sz="3200" dirty="0" smtClean="0">
                <a:solidFill>
                  <a:srgbClr val="000000"/>
                </a:solidFill>
                <a:latin typeface="Arial Narrow" pitchFamily="32" charset="0"/>
              </a:rPr>
              <a:t>: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 dirty="0">
              <a:solidFill>
                <a:srgbClr val="000000"/>
              </a:solidFill>
              <a:latin typeface="Arial Narrow" pitchFamily="32" charset="0"/>
            </a:endParaRPr>
          </a:p>
          <a:p>
            <a:pPr marL="457200" lvl="1" indent="0"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000000"/>
                </a:solidFill>
                <a:latin typeface="Arial Narrow" pitchFamily="32" charset="0"/>
              </a:rPr>
              <a:t> Exposição de conteúdos </a:t>
            </a:r>
          </a:p>
          <a:p>
            <a:pPr marL="914400" lvl="2" indent="0"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 60% do tempo da aula;</a:t>
            </a:r>
          </a:p>
          <a:p>
            <a:pPr marL="914400" lvl="2" indent="0"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 Slides, lousa eletrônica, câmara documentos, vídeos e outros recursos;</a:t>
            </a:r>
          </a:p>
          <a:p>
            <a:pPr marL="914400" lvl="2" indent="0"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Estímulo a interação via chat do IPTV (Internet </a:t>
            </a:r>
            <a:r>
              <a:rPr lang="pt-BR" sz="2800" dirty="0" err="1">
                <a:solidFill>
                  <a:srgbClr val="000000"/>
                </a:solidFill>
                <a:latin typeface="Arial Narrow" pitchFamily="32" charset="0"/>
              </a:rPr>
              <a:t>Protocol</a:t>
            </a: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latin typeface="Arial Narrow" pitchFamily="32" charset="0"/>
              </a:rPr>
              <a:t>Television</a:t>
            </a: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).</a:t>
            </a:r>
          </a:p>
          <a:p>
            <a:pPr marL="457200" lvl="1" indent="0" algn="just"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dirty="0">
              <a:solidFill>
                <a:srgbClr val="000000"/>
              </a:solidFill>
              <a:latin typeface="Arial Narrow" pitchFamily="32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1643050"/>
            <a:ext cx="892492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O modelo de aula do </a:t>
            </a:r>
            <a:r>
              <a:rPr lang="pt-BR" sz="40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EMITec</a:t>
            </a:r>
            <a:endParaRPr lang="pt-BR" sz="40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2428868"/>
            <a:ext cx="8001056" cy="4464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457200" lvl="1" indent="0" algn="just">
              <a:buFont typeface="Wingdings" charset="2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pt-BR" sz="3600" dirty="0">
              <a:solidFill>
                <a:srgbClr val="000000"/>
              </a:solidFill>
              <a:latin typeface="Arial Narrow" pitchFamily="32" charset="0"/>
            </a:endParaRPr>
          </a:p>
          <a:p>
            <a:pPr marL="457200" lvl="1" indent="0" algn="just">
              <a:buFont typeface="Wingdings" charset="2"/>
              <a:buChar char="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BR" sz="3600" b="1" dirty="0">
                <a:solidFill>
                  <a:srgbClr val="000000"/>
                </a:solidFill>
                <a:latin typeface="Arial Narrow" pitchFamily="32" charset="0"/>
              </a:rPr>
              <a:t>Produção</a:t>
            </a:r>
          </a:p>
          <a:p>
            <a:pPr marL="914400" lvl="2" indent="0" algn="just">
              <a:buFont typeface="Wingdings" charset="2"/>
              <a:buChar char="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25% do tempo da aula;</a:t>
            </a:r>
          </a:p>
          <a:p>
            <a:pPr marL="914400" lvl="2" indent="0" algn="just">
              <a:buFont typeface="Wingdings" charset="2"/>
              <a:buChar char="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Resolução de atividades propostas pela disciplina.</a:t>
            </a:r>
          </a:p>
          <a:p>
            <a:pPr marL="457200" lvl="1" indent="0" algn="just">
              <a:buFont typeface="Wingdings" charset="2"/>
              <a:buChar char="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BR" sz="3600" b="1" dirty="0">
                <a:solidFill>
                  <a:srgbClr val="000000"/>
                </a:solidFill>
                <a:latin typeface="Arial Narrow" pitchFamily="32" charset="0"/>
              </a:rPr>
              <a:t>Interatividade</a:t>
            </a:r>
          </a:p>
          <a:p>
            <a:pPr marL="914400" lvl="2" indent="0" algn="just">
              <a:buFont typeface="Wingdings" charset="2"/>
              <a:buChar char="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BR" sz="3600" dirty="0">
                <a:solidFill>
                  <a:srgbClr val="000000"/>
                </a:solidFill>
                <a:latin typeface="Arial Narrow" pitchFamily="32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15% da aula;</a:t>
            </a:r>
          </a:p>
          <a:p>
            <a:pPr marL="914400" lvl="2" indent="0" algn="just">
              <a:buFont typeface="Wingdings" charset="2"/>
              <a:buChar char="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 Apresentação das produções;</a:t>
            </a:r>
          </a:p>
          <a:p>
            <a:pPr marL="914400" lvl="2" indent="0" algn="just">
              <a:buFont typeface="Wingdings" charset="2"/>
              <a:buChar char="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t-BR" sz="2800" dirty="0">
                <a:solidFill>
                  <a:srgbClr val="000000"/>
                </a:solidFill>
                <a:latin typeface="Arial Narrow" pitchFamily="32" charset="0"/>
              </a:rPr>
              <a:t> Dirimir eventuais dúvidas, em tempo real.</a:t>
            </a:r>
          </a:p>
          <a:p>
            <a:pPr algn="just">
              <a:buClrTx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pt-BR" sz="2800" dirty="0">
              <a:solidFill>
                <a:srgbClr val="000000"/>
              </a:solidFill>
              <a:latin typeface="Arial Narrow" pitchFamily="32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428736"/>
            <a:ext cx="892492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O modelo de aula do </a:t>
            </a:r>
            <a:r>
              <a:rPr lang="pt-BR" sz="40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EMITec</a:t>
            </a:r>
            <a:endParaRPr lang="pt-BR" sz="40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3000372"/>
            <a:ext cx="8428067" cy="3110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600" dirty="0">
              <a:solidFill>
                <a:srgbClr val="000000"/>
              </a:solidFill>
              <a:latin typeface="Arial Narrow" pitchFamily="32" charset="0"/>
            </a:endParaRPr>
          </a:p>
          <a:p>
            <a:pPr algn="just">
              <a:buFont typeface="Wingdings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>
                <a:solidFill>
                  <a:srgbClr val="000000"/>
                </a:solidFill>
              </a:rPr>
              <a:t>O processo de ensino e aprendizagem em </a:t>
            </a:r>
            <a:r>
              <a:rPr lang="pt-BR" sz="3200" dirty="0" err="1">
                <a:solidFill>
                  <a:srgbClr val="000000"/>
                </a:solidFill>
              </a:rPr>
              <a:t>EaD</a:t>
            </a:r>
            <a:r>
              <a:rPr lang="pt-BR" sz="3200" dirty="0">
                <a:solidFill>
                  <a:srgbClr val="000000"/>
                </a:solidFill>
              </a:rPr>
              <a:t> envolve atores  e estratégias diversas e específicas, diferenciando-se da educação presencial e convergindo em um fator essencial: </a:t>
            </a:r>
            <a:r>
              <a:rPr lang="pt-BR" sz="3200" u="sng" dirty="0">
                <a:solidFill>
                  <a:srgbClr val="000000"/>
                </a:solidFill>
              </a:rPr>
              <a:t>relação interpessoal entre o professor/aluno</a:t>
            </a:r>
            <a:r>
              <a:rPr lang="pt-BR" sz="3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19075" y="1857364"/>
            <a:ext cx="8924925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 Intermediação Tecnológica: </a:t>
            </a:r>
            <a:r>
              <a:rPr lang="pt-BR" sz="40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2" charset="0"/>
              </a:rPr>
              <a:t>EMITec</a:t>
            </a:r>
            <a:endParaRPr lang="pt-BR" sz="4000" b="1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1040</Words>
  <Application>Microsoft Office PowerPoint</Application>
  <PresentationFormat>Apresentação na tela (4:3)</PresentationFormat>
  <Paragraphs>143</Paragraphs>
  <Slides>24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Leti</dc:creator>
  <cp:lastModifiedBy>Leti</cp:lastModifiedBy>
  <cp:revision>4</cp:revision>
  <dcterms:created xsi:type="dcterms:W3CDTF">2014-10-07T13:58:07Z</dcterms:created>
  <dcterms:modified xsi:type="dcterms:W3CDTF">2014-10-07T14:32:51Z</dcterms:modified>
</cp:coreProperties>
</file>