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data2.xml" ContentType="application/vnd.openxmlformats-officedocument.drawingml.diagramData+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drawing4.xml" ContentType="application/vnd.ms-office.drawingml.diagramDrawing+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diagrams/colors4.xml" ContentType="application/vnd.openxmlformats-officedocument.drawingml.diagramColor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diagrams/layout2.xml" ContentType="application/vnd.openxmlformats-officedocument.drawingml.diagram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slides/slide25.xml" ContentType="application/vnd.openxmlformats-officedocument.presentationml.slide+xml"/>
  <Override PartName="/ppt/notesSlides/notesSlide4.xml" ContentType="application/vnd.openxmlformats-officedocument.presentationml.notesSlide+xml"/>
  <Override PartName="/ppt/diagrams/layout4.xml" ContentType="application/vnd.openxmlformats-officedocument.drawingml.diagramLayout+xml"/>
  <Override PartName="/ppt/diagrams/drawing5.xml" ContentType="application/vnd.ms-office.drawingml.diagramDrawing+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diagrams/data4.xml" ContentType="application/vnd.openxmlformats-officedocument.drawingml.diagramData+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diagrams/layout5.xml" ContentType="application/vnd.openxmlformats-officedocument.drawingml.diagramLayout+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1"/>
  </p:notesMasterIdLst>
  <p:sldIdLst>
    <p:sldId id="256" r:id="rId2"/>
    <p:sldId id="290" r:id="rId3"/>
    <p:sldId id="282" r:id="rId4"/>
    <p:sldId id="296" r:id="rId5"/>
    <p:sldId id="289" r:id="rId6"/>
    <p:sldId id="284" r:id="rId7"/>
    <p:sldId id="291" r:id="rId8"/>
    <p:sldId id="258" r:id="rId9"/>
    <p:sldId id="259" r:id="rId10"/>
    <p:sldId id="260" r:id="rId11"/>
    <p:sldId id="261" r:id="rId12"/>
    <p:sldId id="262" r:id="rId13"/>
    <p:sldId id="263" r:id="rId14"/>
    <p:sldId id="264" r:id="rId15"/>
    <p:sldId id="265" r:id="rId16"/>
    <p:sldId id="293" r:id="rId17"/>
    <p:sldId id="280" r:id="rId18"/>
    <p:sldId id="267" r:id="rId19"/>
    <p:sldId id="285" r:id="rId20"/>
    <p:sldId id="268" r:id="rId21"/>
    <p:sldId id="269" r:id="rId22"/>
    <p:sldId id="270" r:id="rId23"/>
    <p:sldId id="272" r:id="rId24"/>
    <p:sldId id="274" r:id="rId25"/>
    <p:sldId id="276" r:id="rId26"/>
    <p:sldId id="294" r:id="rId27"/>
    <p:sldId id="295" r:id="rId28"/>
    <p:sldId id="288"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21" d="100"/>
          <a:sy n="121" d="100"/>
        </p:scale>
        <p:origin x="-42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9CD19-09DA-4730-A461-28C877C5677D}" type="doc">
      <dgm:prSet loTypeId="urn:microsoft.com/office/officeart/2005/8/layout/pyramid2" loCatId="list" qsTypeId="urn:microsoft.com/office/officeart/2005/8/quickstyle/simple1#1" qsCatId="simple" csTypeId="urn:microsoft.com/office/officeart/2005/8/colors/accent1_2#1" csCatId="accent1" phldr="1"/>
      <dgm:spPr/>
    </dgm:pt>
    <dgm:pt modelId="{84D28AB6-CEB1-4E22-9C0F-2B10362A2EAA}">
      <dgm:prSet phldrT="[Text]"/>
      <dgm:spPr/>
      <dgm:t>
        <a:bodyPr/>
        <a:lstStyle/>
        <a:p>
          <a:r>
            <a:rPr lang="en-US" dirty="0" err="1" smtClean="0"/>
            <a:t>globalisation</a:t>
          </a:r>
          <a:endParaRPr lang="en-US" dirty="0"/>
        </a:p>
      </dgm:t>
    </dgm:pt>
    <dgm:pt modelId="{465416BA-6DC0-4CA8-8358-2DD3D463BDA0}" type="parTrans" cxnId="{84FA5D0B-6495-4C83-9F52-76E79209CE3C}">
      <dgm:prSet/>
      <dgm:spPr/>
    </dgm:pt>
    <dgm:pt modelId="{AA0FEE9C-8476-451A-9E36-600A49811F42}" type="sibTrans" cxnId="{84FA5D0B-6495-4C83-9F52-76E79209CE3C}">
      <dgm:prSet/>
      <dgm:spPr/>
    </dgm:pt>
    <dgm:pt modelId="{60D77430-3211-4247-99F3-6A0BBDB4906E}">
      <dgm:prSet phldrT="[Text]"/>
      <dgm:spPr/>
      <dgm:t>
        <a:bodyPr/>
        <a:lstStyle/>
        <a:p>
          <a:r>
            <a:rPr lang="en-US" dirty="0" smtClean="0"/>
            <a:t>Information and communications technology</a:t>
          </a:r>
        </a:p>
      </dgm:t>
    </dgm:pt>
    <dgm:pt modelId="{653FE537-2B09-4488-95FD-2CF9CD58BA02}" type="parTrans" cxnId="{5B9BF74E-58CB-42A5-9347-E271534681DB}">
      <dgm:prSet/>
      <dgm:spPr/>
    </dgm:pt>
    <dgm:pt modelId="{A808B14D-E0A2-483A-A94D-B7C7D1922059}" type="sibTrans" cxnId="{5B9BF74E-58CB-42A5-9347-E271534681DB}">
      <dgm:prSet/>
      <dgm:spPr/>
    </dgm:pt>
    <dgm:pt modelId="{E62AAEEA-5F70-4B7F-9114-11519456DBA4}">
      <dgm:prSet phldrT="[Text]"/>
      <dgm:spPr/>
      <dgm:t>
        <a:bodyPr/>
        <a:lstStyle/>
        <a:p>
          <a:r>
            <a:rPr lang="en-US" dirty="0" smtClean="0"/>
            <a:t>Worldwide recession</a:t>
          </a:r>
          <a:endParaRPr lang="en-US" dirty="0"/>
        </a:p>
      </dgm:t>
    </dgm:pt>
    <dgm:pt modelId="{E314CAF0-09BF-4434-BF1D-38B9B5468C96}" type="parTrans" cxnId="{F3507A09-6EFD-47EE-907C-DFCB0FA3274E}">
      <dgm:prSet/>
      <dgm:spPr/>
    </dgm:pt>
    <dgm:pt modelId="{C254B60B-4B9D-495F-B51A-B7F1762F5675}" type="sibTrans" cxnId="{F3507A09-6EFD-47EE-907C-DFCB0FA3274E}">
      <dgm:prSet/>
      <dgm:spPr/>
    </dgm:pt>
    <dgm:pt modelId="{6AAA1632-A1EB-4402-AC87-47429EEB49F8}" type="pres">
      <dgm:prSet presAssocID="{ECF9CD19-09DA-4730-A461-28C877C5677D}" presName="compositeShape" presStyleCnt="0">
        <dgm:presLayoutVars>
          <dgm:dir/>
          <dgm:resizeHandles/>
        </dgm:presLayoutVars>
      </dgm:prSet>
      <dgm:spPr/>
    </dgm:pt>
    <dgm:pt modelId="{6E9D506D-238E-403B-A185-DFBB1E72CA8A}" type="pres">
      <dgm:prSet presAssocID="{ECF9CD19-09DA-4730-A461-28C877C5677D}" presName="pyramid" presStyleLbl="node1" presStyleIdx="0" presStyleCnt="1"/>
      <dgm:spPr/>
    </dgm:pt>
    <dgm:pt modelId="{B7BD29FC-7D66-4AEC-91CF-17F3AA4862EB}" type="pres">
      <dgm:prSet presAssocID="{ECF9CD19-09DA-4730-A461-28C877C5677D}" presName="theList" presStyleCnt="0"/>
      <dgm:spPr/>
    </dgm:pt>
    <dgm:pt modelId="{4B006294-975F-4D0D-A940-1188631969F1}" type="pres">
      <dgm:prSet presAssocID="{84D28AB6-CEB1-4E22-9C0F-2B10362A2EAA}" presName="aNode" presStyleLbl="fgAcc1" presStyleIdx="0" presStyleCnt="3">
        <dgm:presLayoutVars>
          <dgm:bulletEnabled val="1"/>
        </dgm:presLayoutVars>
      </dgm:prSet>
      <dgm:spPr/>
      <dgm:t>
        <a:bodyPr/>
        <a:lstStyle/>
        <a:p>
          <a:endParaRPr lang="en-US"/>
        </a:p>
      </dgm:t>
    </dgm:pt>
    <dgm:pt modelId="{6BA9410B-A5DB-4F0A-B4E7-071032113319}" type="pres">
      <dgm:prSet presAssocID="{84D28AB6-CEB1-4E22-9C0F-2B10362A2EAA}" presName="aSpace" presStyleCnt="0"/>
      <dgm:spPr/>
    </dgm:pt>
    <dgm:pt modelId="{DADA053F-BDB6-406B-8B1C-D511956986A3}" type="pres">
      <dgm:prSet presAssocID="{60D77430-3211-4247-99F3-6A0BBDB4906E}" presName="aNode" presStyleLbl="fgAcc1" presStyleIdx="1" presStyleCnt="3" custLinFactNeighborX="-1412" custLinFactNeighborY="11999">
        <dgm:presLayoutVars>
          <dgm:bulletEnabled val="1"/>
        </dgm:presLayoutVars>
      </dgm:prSet>
      <dgm:spPr/>
      <dgm:t>
        <a:bodyPr/>
        <a:lstStyle/>
        <a:p>
          <a:endParaRPr lang="en-US"/>
        </a:p>
      </dgm:t>
    </dgm:pt>
    <dgm:pt modelId="{58CE78BC-ABC1-4443-8A01-0709A7592606}" type="pres">
      <dgm:prSet presAssocID="{60D77430-3211-4247-99F3-6A0BBDB4906E}" presName="aSpace" presStyleCnt="0"/>
      <dgm:spPr/>
    </dgm:pt>
    <dgm:pt modelId="{319F9CC0-7D5A-4D09-8154-8227BE4F86DF}" type="pres">
      <dgm:prSet presAssocID="{E62AAEEA-5F70-4B7F-9114-11519456DBA4}" presName="aNode" presStyleLbl="fgAcc1" presStyleIdx="2" presStyleCnt="3">
        <dgm:presLayoutVars>
          <dgm:bulletEnabled val="1"/>
        </dgm:presLayoutVars>
      </dgm:prSet>
      <dgm:spPr/>
      <dgm:t>
        <a:bodyPr/>
        <a:lstStyle/>
        <a:p>
          <a:endParaRPr lang="en-US"/>
        </a:p>
      </dgm:t>
    </dgm:pt>
    <dgm:pt modelId="{7587EAC1-158D-4E7D-8349-0CC8336EF736}" type="pres">
      <dgm:prSet presAssocID="{E62AAEEA-5F70-4B7F-9114-11519456DBA4}" presName="aSpace" presStyleCnt="0"/>
      <dgm:spPr/>
    </dgm:pt>
  </dgm:ptLst>
  <dgm:cxnLst>
    <dgm:cxn modelId="{5B9BF74E-58CB-42A5-9347-E271534681DB}" srcId="{ECF9CD19-09DA-4730-A461-28C877C5677D}" destId="{60D77430-3211-4247-99F3-6A0BBDB4906E}" srcOrd="1" destOrd="0" parTransId="{653FE537-2B09-4488-95FD-2CF9CD58BA02}" sibTransId="{A808B14D-E0A2-483A-A94D-B7C7D1922059}"/>
    <dgm:cxn modelId="{E471C6AB-063C-44A0-AB83-8B2A4D4262DC}" type="presOf" srcId="{60D77430-3211-4247-99F3-6A0BBDB4906E}" destId="{DADA053F-BDB6-406B-8B1C-D511956986A3}" srcOrd="0" destOrd="0" presId="urn:microsoft.com/office/officeart/2005/8/layout/pyramid2"/>
    <dgm:cxn modelId="{CAF56334-6999-47E3-8CF9-7953D1012EB0}" type="presOf" srcId="{84D28AB6-CEB1-4E22-9C0F-2B10362A2EAA}" destId="{4B006294-975F-4D0D-A940-1188631969F1}" srcOrd="0" destOrd="0" presId="urn:microsoft.com/office/officeart/2005/8/layout/pyramid2"/>
    <dgm:cxn modelId="{85AF46AD-6195-4CFB-BA8C-6A8240E1889A}" type="presOf" srcId="{E62AAEEA-5F70-4B7F-9114-11519456DBA4}" destId="{319F9CC0-7D5A-4D09-8154-8227BE4F86DF}" srcOrd="0" destOrd="0" presId="urn:microsoft.com/office/officeart/2005/8/layout/pyramid2"/>
    <dgm:cxn modelId="{84FA5D0B-6495-4C83-9F52-76E79209CE3C}" srcId="{ECF9CD19-09DA-4730-A461-28C877C5677D}" destId="{84D28AB6-CEB1-4E22-9C0F-2B10362A2EAA}" srcOrd="0" destOrd="0" parTransId="{465416BA-6DC0-4CA8-8358-2DD3D463BDA0}" sibTransId="{AA0FEE9C-8476-451A-9E36-600A49811F42}"/>
    <dgm:cxn modelId="{7550307F-555E-4F99-A933-C61853B64094}" type="presOf" srcId="{ECF9CD19-09DA-4730-A461-28C877C5677D}" destId="{6AAA1632-A1EB-4402-AC87-47429EEB49F8}" srcOrd="0" destOrd="0" presId="urn:microsoft.com/office/officeart/2005/8/layout/pyramid2"/>
    <dgm:cxn modelId="{F3507A09-6EFD-47EE-907C-DFCB0FA3274E}" srcId="{ECF9CD19-09DA-4730-A461-28C877C5677D}" destId="{E62AAEEA-5F70-4B7F-9114-11519456DBA4}" srcOrd="2" destOrd="0" parTransId="{E314CAF0-09BF-4434-BF1D-38B9B5468C96}" sibTransId="{C254B60B-4B9D-495F-B51A-B7F1762F5675}"/>
    <dgm:cxn modelId="{75A69158-2B85-4F9F-A632-2359D54D1FF2}" type="presParOf" srcId="{6AAA1632-A1EB-4402-AC87-47429EEB49F8}" destId="{6E9D506D-238E-403B-A185-DFBB1E72CA8A}" srcOrd="0" destOrd="0" presId="urn:microsoft.com/office/officeart/2005/8/layout/pyramid2"/>
    <dgm:cxn modelId="{3633BF7F-C8BA-4869-AB99-E03D7A4A27C8}" type="presParOf" srcId="{6AAA1632-A1EB-4402-AC87-47429EEB49F8}" destId="{B7BD29FC-7D66-4AEC-91CF-17F3AA4862EB}" srcOrd="1" destOrd="0" presId="urn:microsoft.com/office/officeart/2005/8/layout/pyramid2"/>
    <dgm:cxn modelId="{1B5CD59E-F552-475F-864C-C983542E41BF}" type="presParOf" srcId="{B7BD29FC-7D66-4AEC-91CF-17F3AA4862EB}" destId="{4B006294-975F-4D0D-A940-1188631969F1}" srcOrd="0" destOrd="0" presId="urn:microsoft.com/office/officeart/2005/8/layout/pyramid2"/>
    <dgm:cxn modelId="{3FF6B80E-CF28-4185-AA67-C1168CD36EF2}" type="presParOf" srcId="{B7BD29FC-7D66-4AEC-91CF-17F3AA4862EB}" destId="{6BA9410B-A5DB-4F0A-B4E7-071032113319}" srcOrd="1" destOrd="0" presId="urn:microsoft.com/office/officeart/2005/8/layout/pyramid2"/>
    <dgm:cxn modelId="{49981CDE-167D-440C-96C2-7D4D47996706}" type="presParOf" srcId="{B7BD29FC-7D66-4AEC-91CF-17F3AA4862EB}" destId="{DADA053F-BDB6-406B-8B1C-D511956986A3}" srcOrd="2" destOrd="0" presId="urn:microsoft.com/office/officeart/2005/8/layout/pyramid2"/>
    <dgm:cxn modelId="{EBCC2136-5BCE-4D3B-A729-C0530AAFA4AF}" type="presParOf" srcId="{B7BD29FC-7D66-4AEC-91CF-17F3AA4862EB}" destId="{58CE78BC-ABC1-4443-8A01-0709A7592606}" srcOrd="3" destOrd="0" presId="urn:microsoft.com/office/officeart/2005/8/layout/pyramid2"/>
    <dgm:cxn modelId="{3032BC45-FF48-48CB-88D5-3ABBE0420568}" type="presParOf" srcId="{B7BD29FC-7D66-4AEC-91CF-17F3AA4862EB}" destId="{319F9CC0-7D5A-4D09-8154-8227BE4F86DF}" srcOrd="4" destOrd="0" presId="urn:microsoft.com/office/officeart/2005/8/layout/pyramid2"/>
    <dgm:cxn modelId="{E11FD015-CCE8-49CA-B5EB-3AB665AA7178}" type="presParOf" srcId="{B7BD29FC-7D66-4AEC-91CF-17F3AA4862EB}" destId="{7587EAC1-158D-4E7D-8349-0CC8336EF73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328DA-DFC3-1B49-A458-202B4700141C}"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50F728E9-D8CA-FB4F-AD3A-FCE8561747BE}">
      <dgm:prSet phldrT="[Text]" custT="1"/>
      <dgm:spPr/>
      <dgm:t>
        <a:bodyPr/>
        <a:lstStyle/>
        <a:p>
          <a:r>
            <a:rPr lang="en-US" sz="2700" dirty="0" smtClean="0"/>
            <a:t>Learner</a:t>
          </a:r>
        </a:p>
        <a:p>
          <a:r>
            <a:rPr lang="en-US" sz="2400" dirty="0" err="1" smtClean="0"/>
            <a:t>Moodle</a:t>
          </a:r>
          <a:r>
            <a:rPr lang="en-US" sz="2400" dirty="0" smtClean="0"/>
            <a:t> platform</a:t>
          </a:r>
          <a:endParaRPr lang="en-US" sz="2400" dirty="0"/>
        </a:p>
      </dgm:t>
    </dgm:pt>
    <dgm:pt modelId="{606AE9F8-0FFF-D24E-9565-1F7BA2DF835E}" type="parTrans" cxnId="{6D6DBB0B-5E48-4949-ADA4-94A9FAE1DB02}">
      <dgm:prSet/>
      <dgm:spPr/>
      <dgm:t>
        <a:bodyPr/>
        <a:lstStyle/>
        <a:p>
          <a:endParaRPr lang="en-US"/>
        </a:p>
      </dgm:t>
    </dgm:pt>
    <dgm:pt modelId="{0B00C27D-C81E-9D4B-839E-1E0056CE06D2}" type="sibTrans" cxnId="{6D6DBB0B-5E48-4949-ADA4-94A9FAE1DB02}">
      <dgm:prSet/>
      <dgm:spPr/>
      <dgm:t>
        <a:bodyPr/>
        <a:lstStyle/>
        <a:p>
          <a:endParaRPr lang="en-US"/>
        </a:p>
      </dgm:t>
    </dgm:pt>
    <dgm:pt modelId="{0F217721-877C-1D47-875F-E4D7EBDB256E}">
      <dgm:prSet phldrT="[Text]"/>
      <dgm:spPr/>
      <dgm:t>
        <a:bodyPr/>
        <a:lstStyle/>
        <a:p>
          <a:r>
            <a:rPr lang="en-US" dirty="0" smtClean="0"/>
            <a:t>Learning materials &amp; resources, course &amp; assessment guides, handbooks</a:t>
          </a:r>
          <a:endParaRPr lang="en-US" dirty="0"/>
        </a:p>
      </dgm:t>
    </dgm:pt>
    <dgm:pt modelId="{8EDFF0B8-BA90-6246-8541-8E8224CB8C51}" type="parTrans" cxnId="{5EFEB291-A23C-D046-8A22-BDDF9051BCEA}">
      <dgm:prSet/>
      <dgm:spPr/>
      <dgm:t>
        <a:bodyPr/>
        <a:lstStyle/>
        <a:p>
          <a:endParaRPr lang="en-US"/>
        </a:p>
      </dgm:t>
    </dgm:pt>
    <dgm:pt modelId="{2DD8782A-0FAE-F645-84AC-47CE483AD765}" type="sibTrans" cxnId="{5EFEB291-A23C-D046-8A22-BDDF9051BCEA}">
      <dgm:prSet/>
      <dgm:spPr/>
      <dgm:t>
        <a:bodyPr/>
        <a:lstStyle/>
        <a:p>
          <a:endParaRPr lang="en-US"/>
        </a:p>
      </dgm:t>
    </dgm:pt>
    <dgm:pt modelId="{13C7C663-A1DA-A745-8E14-409203C15CC2}">
      <dgm:prSet phldrT="[Text]"/>
      <dgm:spPr/>
      <dgm:t>
        <a:bodyPr/>
        <a:lstStyle/>
        <a:p>
          <a:r>
            <a:rPr lang="en-US" dirty="0" smtClean="0"/>
            <a:t>Web based conferencing system, anti-plagiarism tools</a:t>
          </a:r>
          <a:endParaRPr lang="en-US" dirty="0"/>
        </a:p>
      </dgm:t>
    </dgm:pt>
    <dgm:pt modelId="{A154C8DF-3095-2C4F-BD2B-1827C1D1CE8A}" type="parTrans" cxnId="{245EB88E-1190-1B4C-BECF-ECE0F776A48A}">
      <dgm:prSet/>
      <dgm:spPr/>
      <dgm:t>
        <a:bodyPr/>
        <a:lstStyle/>
        <a:p>
          <a:endParaRPr lang="en-US"/>
        </a:p>
      </dgm:t>
    </dgm:pt>
    <dgm:pt modelId="{BAD01252-74C7-DC46-8BF7-3F8E6A1DB06E}" type="sibTrans" cxnId="{245EB88E-1190-1B4C-BECF-ECE0F776A48A}">
      <dgm:prSet/>
      <dgm:spPr/>
      <dgm:t>
        <a:bodyPr/>
        <a:lstStyle/>
        <a:p>
          <a:endParaRPr lang="en-US"/>
        </a:p>
      </dgm:t>
    </dgm:pt>
    <dgm:pt modelId="{CD86CD74-F232-A347-89EB-A08EE113410E}">
      <dgm:prSet phldrT="[Text]"/>
      <dgm:spPr/>
      <dgm:t>
        <a:bodyPr/>
        <a:lstStyle/>
        <a:p>
          <a:r>
            <a:rPr lang="en-US" dirty="0" smtClean="0"/>
            <a:t>Discussion forums, chat,  tutorials via Blackboard collaborate e.g.</a:t>
          </a:r>
          <a:endParaRPr lang="en-US" dirty="0"/>
        </a:p>
      </dgm:t>
    </dgm:pt>
    <dgm:pt modelId="{38C4D68B-ADA5-7D4E-9C11-E1865FCAC1C1}" type="parTrans" cxnId="{ED50A607-ABC8-2D44-9E70-FF6A14EA284E}">
      <dgm:prSet/>
      <dgm:spPr/>
      <dgm:t>
        <a:bodyPr/>
        <a:lstStyle/>
        <a:p>
          <a:endParaRPr lang="en-US"/>
        </a:p>
      </dgm:t>
    </dgm:pt>
    <dgm:pt modelId="{CFEDA199-932D-4348-8188-3CDF748A5C75}" type="sibTrans" cxnId="{ED50A607-ABC8-2D44-9E70-FF6A14EA284E}">
      <dgm:prSet/>
      <dgm:spPr/>
      <dgm:t>
        <a:bodyPr/>
        <a:lstStyle/>
        <a:p>
          <a:endParaRPr lang="en-US"/>
        </a:p>
      </dgm:t>
    </dgm:pt>
    <dgm:pt modelId="{435D8F43-5BA6-D44C-B40A-70827128953B}">
      <dgm:prSet phldrT="[Text]"/>
      <dgm:spPr/>
      <dgm:t>
        <a:bodyPr/>
        <a:lstStyle/>
        <a:p>
          <a:r>
            <a:rPr lang="en-US" dirty="0" smtClean="0"/>
            <a:t>University virtual library, help desk, grade book</a:t>
          </a:r>
          <a:endParaRPr lang="en-US" dirty="0"/>
        </a:p>
      </dgm:t>
    </dgm:pt>
    <dgm:pt modelId="{67D0500B-5B2C-4A4D-B14F-6817B6611E67}" type="parTrans" cxnId="{1857AE48-7A27-8641-93FB-D1CD96717DE6}">
      <dgm:prSet/>
      <dgm:spPr/>
      <dgm:t>
        <a:bodyPr/>
        <a:lstStyle/>
        <a:p>
          <a:endParaRPr lang="en-US"/>
        </a:p>
      </dgm:t>
    </dgm:pt>
    <dgm:pt modelId="{16696525-5207-2E46-9A30-67BCE5A77CCB}" type="sibTrans" cxnId="{1857AE48-7A27-8641-93FB-D1CD96717DE6}">
      <dgm:prSet/>
      <dgm:spPr/>
      <dgm:t>
        <a:bodyPr/>
        <a:lstStyle/>
        <a:p>
          <a:endParaRPr lang="en-US"/>
        </a:p>
      </dgm:t>
    </dgm:pt>
    <dgm:pt modelId="{C606E02E-9429-B346-ABC6-B4C7E0B12742}" type="pres">
      <dgm:prSet presAssocID="{812328DA-DFC3-1B49-A458-202B4700141C}" presName="composite" presStyleCnt="0">
        <dgm:presLayoutVars>
          <dgm:chMax val="1"/>
          <dgm:dir/>
          <dgm:resizeHandles val="exact"/>
        </dgm:presLayoutVars>
      </dgm:prSet>
      <dgm:spPr/>
      <dgm:t>
        <a:bodyPr/>
        <a:lstStyle/>
        <a:p>
          <a:endParaRPr lang="en-US"/>
        </a:p>
      </dgm:t>
    </dgm:pt>
    <dgm:pt modelId="{C629D1E0-AC34-C548-8F40-947184F384B3}" type="pres">
      <dgm:prSet presAssocID="{812328DA-DFC3-1B49-A458-202B4700141C}" presName="radial" presStyleCnt="0">
        <dgm:presLayoutVars>
          <dgm:animLvl val="ctr"/>
        </dgm:presLayoutVars>
      </dgm:prSet>
      <dgm:spPr/>
    </dgm:pt>
    <dgm:pt modelId="{B853070D-6472-C841-9B06-1435E0817EF8}" type="pres">
      <dgm:prSet presAssocID="{50F728E9-D8CA-FB4F-AD3A-FCE8561747BE}" presName="centerShape" presStyleLbl="vennNode1" presStyleIdx="0" presStyleCnt="5" custScaleX="67277" custScaleY="73760"/>
      <dgm:spPr/>
      <dgm:t>
        <a:bodyPr/>
        <a:lstStyle/>
        <a:p>
          <a:endParaRPr lang="en-US"/>
        </a:p>
      </dgm:t>
    </dgm:pt>
    <dgm:pt modelId="{0BB3DC29-3EDC-BB43-A6C4-72048F9AE847}" type="pres">
      <dgm:prSet presAssocID="{0F217721-877C-1D47-875F-E4D7EBDB256E}" presName="node" presStyleLbl="vennNode1" presStyleIdx="1" presStyleCnt="5" custScaleX="168193">
        <dgm:presLayoutVars>
          <dgm:bulletEnabled val="1"/>
        </dgm:presLayoutVars>
      </dgm:prSet>
      <dgm:spPr/>
      <dgm:t>
        <a:bodyPr/>
        <a:lstStyle/>
        <a:p>
          <a:endParaRPr lang="en-US"/>
        </a:p>
      </dgm:t>
    </dgm:pt>
    <dgm:pt modelId="{2B3E9396-3B14-1340-9F5E-1653ABB606FD}" type="pres">
      <dgm:prSet presAssocID="{13C7C663-A1DA-A745-8E14-409203C15CC2}" presName="node" presStyleLbl="vennNode1" presStyleIdx="2" presStyleCnt="5" custScaleX="124175">
        <dgm:presLayoutVars>
          <dgm:bulletEnabled val="1"/>
        </dgm:presLayoutVars>
      </dgm:prSet>
      <dgm:spPr/>
      <dgm:t>
        <a:bodyPr/>
        <a:lstStyle/>
        <a:p>
          <a:endParaRPr lang="en-US"/>
        </a:p>
      </dgm:t>
    </dgm:pt>
    <dgm:pt modelId="{7DC7316D-09A7-ED4A-B9C7-3F256259673D}" type="pres">
      <dgm:prSet presAssocID="{CD86CD74-F232-A347-89EB-A08EE113410E}" presName="node" presStyleLbl="vennNode1" presStyleIdx="3" presStyleCnt="5" custScaleX="127646">
        <dgm:presLayoutVars>
          <dgm:bulletEnabled val="1"/>
        </dgm:presLayoutVars>
      </dgm:prSet>
      <dgm:spPr/>
      <dgm:t>
        <a:bodyPr/>
        <a:lstStyle/>
        <a:p>
          <a:endParaRPr lang="en-US"/>
        </a:p>
      </dgm:t>
    </dgm:pt>
    <dgm:pt modelId="{A3A030EF-A414-8A4C-BE12-52458E1B8F3C}" type="pres">
      <dgm:prSet presAssocID="{435D8F43-5BA6-D44C-B40A-70827128953B}" presName="node" presStyleLbl="vennNode1" presStyleIdx="4" presStyleCnt="5" custScaleX="129805">
        <dgm:presLayoutVars>
          <dgm:bulletEnabled val="1"/>
        </dgm:presLayoutVars>
      </dgm:prSet>
      <dgm:spPr/>
      <dgm:t>
        <a:bodyPr/>
        <a:lstStyle/>
        <a:p>
          <a:endParaRPr lang="en-US"/>
        </a:p>
      </dgm:t>
    </dgm:pt>
  </dgm:ptLst>
  <dgm:cxnLst>
    <dgm:cxn modelId="{1857AE48-7A27-8641-93FB-D1CD96717DE6}" srcId="{50F728E9-D8CA-FB4F-AD3A-FCE8561747BE}" destId="{435D8F43-5BA6-D44C-B40A-70827128953B}" srcOrd="3" destOrd="0" parTransId="{67D0500B-5B2C-4A4D-B14F-6817B6611E67}" sibTransId="{16696525-5207-2E46-9A30-67BCE5A77CCB}"/>
    <dgm:cxn modelId="{1B3E10FD-91F6-8C47-A0AB-33D2E9C2E9DB}" type="presOf" srcId="{0F217721-877C-1D47-875F-E4D7EBDB256E}" destId="{0BB3DC29-3EDC-BB43-A6C4-72048F9AE847}" srcOrd="0" destOrd="0" presId="urn:microsoft.com/office/officeart/2005/8/layout/radial3"/>
    <dgm:cxn modelId="{245EB88E-1190-1B4C-BECF-ECE0F776A48A}" srcId="{50F728E9-D8CA-FB4F-AD3A-FCE8561747BE}" destId="{13C7C663-A1DA-A745-8E14-409203C15CC2}" srcOrd="1" destOrd="0" parTransId="{A154C8DF-3095-2C4F-BD2B-1827C1D1CE8A}" sibTransId="{BAD01252-74C7-DC46-8BF7-3F8E6A1DB06E}"/>
    <dgm:cxn modelId="{5EFEB291-A23C-D046-8A22-BDDF9051BCEA}" srcId="{50F728E9-D8CA-FB4F-AD3A-FCE8561747BE}" destId="{0F217721-877C-1D47-875F-E4D7EBDB256E}" srcOrd="0" destOrd="0" parTransId="{8EDFF0B8-BA90-6246-8541-8E8224CB8C51}" sibTransId="{2DD8782A-0FAE-F645-84AC-47CE483AD765}"/>
    <dgm:cxn modelId="{6D6DBB0B-5E48-4949-ADA4-94A9FAE1DB02}" srcId="{812328DA-DFC3-1B49-A458-202B4700141C}" destId="{50F728E9-D8CA-FB4F-AD3A-FCE8561747BE}" srcOrd="0" destOrd="0" parTransId="{606AE9F8-0FFF-D24E-9565-1F7BA2DF835E}" sibTransId="{0B00C27D-C81E-9D4B-839E-1E0056CE06D2}"/>
    <dgm:cxn modelId="{9D9C4503-7761-594C-AD72-62661FB2F53B}" type="presOf" srcId="{CD86CD74-F232-A347-89EB-A08EE113410E}" destId="{7DC7316D-09A7-ED4A-B9C7-3F256259673D}" srcOrd="0" destOrd="0" presId="urn:microsoft.com/office/officeart/2005/8/layout/radial3"/>
    <dgm:cxn modelId="{ED50A607-ABC8-2D44-9E70-FF6A14EA284E}" srcId="{50F728E9-D8CA-FB4F-AD3A-FCE8561747BE}" destId="{CD86CD74-F232-A347-89EB-A08EE113410E}" srcOrd="2" destOrd="0" parTransId="{38C4D68B-ADA5-7D4E-9C11-E1865FCAC1C1}" sibTransId="{CFEDA199-932D-4348-8188-3CDF748A5C75}"/>
    <dgm:cxn modelId="{AC6CE358-5F94-8A4B-BE49-606AF31D5B46}" type="presOf" srcId="{812328DA-DFC3-1B49-A458-202B4700141C}" destId="{C606E02E-9429-B346-ABC6-B4C7E0B12742}" srcOrd="0" destOrd="0" presId="urn:microsoft.com/office/officeart/2005/8/layout/radial3"/>
    <dgm:cxn modelId="{DF3BE544-650C-EE43-8787-F24BA6772D6A}" type="presOf" srcId="{50F728E9-D8CA-FB4F-AD3A-FCE8561747BE}" destId="{B853070D-6472-C841-9B06-1435E0817EF8}" srcOrd="0" destOrd="0" presId="urn:microsoft.com/office/officeart/2005/8/layout/radial3"/>
    <dgm:cxn modelId="{AB7EFC41-30E7-9643-8EC5-FA7E2BA56D7B}" type="presOf" srcId="{435D8F43-5BA6-D44C-B40A-70827128953B}" destId="{A3A030EF-A414-8A4C-BE12-52458E1B8F3C}" srcOrd="0" destOrd="0" presId="urn:microsoft.com/office/officeart/2005/8/layout/radial3"/>
    <dgm:cxn modelId="{A9AB7D61-DF3B-0148-B302-97C5C7B37A72}" type="presOf" srcId="{13C7C663-A1DA-A745-8E14-409203C15CC2}" destId="{2B3E9396-3B14-1340-9F5E-1653ABB606FD}" srcOrd="0" destOrd="0" presId="urn:microsoft.com/office/officeart/2005/8/layout/radial3"/>
    <dgm:cxn modelId="{420E8964-A283-4B4C-BD0A-430E795FB209}" type="presParOf" srcId="{C606E02E-9429-B346-ABC6-B4C7E0B12742}" destId="{C629D1E0-AC34-C548-8F40-947184F384B3}" srcOrd="0" destOrd="0" presId="urn:microsoft.com/office/officeart/2005/8/layout/radial3"/>
    <dgm:cxn modelId="{3E6B4E07-DDEA-3645-AB74-DCD52E9F9505}" type="presParOf" srcId="{C629D1E0-AC34-C548-8F40-947184F384B3}" destId="{B853070D-6472-C841-9B06-1435E0817EF8}" srcOrd="0" destOrd="0" presId="urn:microsoft.com/office/officeart/2005/8/layout/radial3"/>
    <dgm:cxn modelId="{8621BFA3-29E8-AA41-BCA7-D1F710686353}" type="presParOf" srcId="{C629D1E0-AC34-C548-8F40-947184F384B3}" destId="{0BB3DC29-3EDC-BB43-A6C4-72048F9AE847}" srcOrd="1" destOrd="0" presId="urn:microsoft.com/office/officeart/2005/8/layout/radial3"/>
    <dgm:cxn modelId="{D4478B4F-D337-CD43-8FA7-FE71BEE56B39}" type="presParOf" srcId="{C629D1E0-AC34-C548-8F40-947184F384B3}" destId="{2B3E9396-3B14-1340-9F5E-1653ABB606FD}" srcOrd="2" destOrd="0" presId="urn:microsoft.com/office/officeart/2005/8/layout/radial3"/>
    <dgm:cxn modelId="{3CC4536C-9F0C-6248-83CE-6B52905BA64C}" type="presParOf" srcId="{C629D1E0-AC34-C548-8F40-947184F384B3}" destId="{7DC7316D-09A7-ED4A-B9C7-3F256259673D}" srcOrd="3" destOrd="0" presId="urn:microsoft.com/office/officeart/2005/8/layout/radial3"/>
    <dgm:cxn modelId="{DF1AFF91-20D8-BB49-950C-E302C55BAA96}" type="presParOf" srcId="{C629D1E0-AC34-C548-8F40-947184F384B3}" destId="{A3A030EF-A414-8A4C-BE12-52458E1B8F3C}"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99DF2-863F-41E0-8F6D-26EDA905FE46}"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en-CA"/>
        </a:p>
      </dgm:t>
    </dgm:pt>
    <dgm:pt modelId="{B8609238-2514-4DCF-B5FD-DEF2AD40A492}">
      <dgm:prSet phldrT="[Text]" custT="1"/>
      <dgm:spPr/>
      <dgm:t>
        <a:bodyPr/>
        <a:lstStyle/>
        <a:p>
          <a:r>
            <a:rPr lang="en-CA" sz="1600" b="1" dirty="0" smtClean="0"/>
            <a:t>Open Courseware</a:t>
          </a:r>
          <a:endParaRPr lang="en-CA" sz="1600" b="1" dirty="0"/>
        </a:p>
      </dgm:t>
    </dgm:pt>
    <dgm:pt modelId="{5706902C-7E59-44ED-A345-F23A02F18E48}" type="parTrans" cxnId="{46A755DC-4972-48D7-ADF2-D9DA38C1BB20}">
      <dgm:prSet/>
      <dgm:spPr/>
      <dgm:t>
        <a:bodyPr/>
        <a:lstStyle/>
        <a:p>
          <a:endParaRPr lang="en-CA"/>
        </a:p>
      </dgm:t>
    </dgm:pt>
    <dgm:pt modelId="{8E991713-98C4-4A75-8500-8BB2EF0A730A}" type="sibTrans" cxnId="{46A755DC-4972-48D7-ADF2-D9DA38C1BB20}">
      <dgm:prSet/>
      <dgm:spPr/>
      <dgm:t>
        <a:bodyPr/>
        <a:lstStyle/>
        <a:p>
          <a:endParaRPr lang="en-CA"/>
        </a:p>
      </dgm:t>
    </dgm:pt>
    <dgm:pt modelId="{1CAAFDBC-4F20-4F05-BD0D-9F0198B59933}">
      <dgm:prSet phldrT="[Text]" custT="1"/>
      <dgm:spPr/>
      <dgm:t>
        <a:bodyPr/>
        <a:lstStyle/>
        <a:p>
          <a:r>
            <a:rPr lang="en-CA" sz="1600" b="1" dirty="0" smtClean="0"/>
            <a:t>Modular Courseware</a:t>
          </a:r>
          <a:endParaRPr lang="en-CA" sz="1600" b="1" dirty="0"/>
        </a:p>
      </dgm:t>
    </dgm:pt>
    <dgm:pt modelId="{FF6FE6FD-3DA6-4C44-86AA-860F9EE1AAC1}" type="parTrans" cxnId="{4067B3A7-78C5-48B1-AEFD-A0CE8AD46E9C}">
      <dgm:prSet/>
      <dgm:spPr/>
      <dgm:t>
        <a:bodyPr/>
        <a:lstStyle/>
        <a:p>
          <a:endParaRPr lang="en-CA"/>
        </a:p>
      </dgm:t>
    </dgm:pt>
    <dgm:pt modelId="{2D664D67-83A3-4EEF-AC1E-BAC4224F7BE0}" type="sibTrans" cxnId="{4067B3A7-78C5-48B1-AEFD-A0CE8AD46E9C}">
      <dgm:prSet/>
      <dgm:spPr/>
      <dgm:t>
        <a:bodyPr/>
        <a:lstStyle/>
        <a:p>
          <a:endParaRPr lang="en-CA"/>
        </a:p>
      </dgm:t>
    </dgm:pt>
    <dgm:pt modelId="{6342A15D-1040-4719-AB90-5CF9E8823C42}">
      <dgm:prSet phldrT="[Text]" custT="1"/>
      <dgm:spPr/>
      <dgm:t>
        <a:bodyPr/>
        <a:lstStyle/>
        <a:p>
          <a:r>
            <a:rPr lang="en-CA" sz="1600" b="1" dirty="0" smtClean="0"/>
            <a:t>Partnerships</a:t>
          </a:r>
          <a:endParaRPr lang="en-CA" sz="1600" b="1" dirty="0"/>
        </a:p>
      </dgm:t>
    </dgm:pt>
    <dgm:pt modelId="{F06C0807-133B-4D0C-8B06-C104CF1F0E87}" type="parTrans" cxnId="{47A21EFB-9B6F-4286-B82B-23EE1E93DFD2}">
      <dgm:prSet/>
      <dgm:spPr/>
      <dgm:t>
        <a:bodyPr/>
        <a:lstStyle/>
        <a:p>
          <a:endParaRPr lang="en-CA"/>
        </a:p>
      </dgm:t>
    </dgm:pt>
    <dgm:pt modelId="{8FD6B263-4D5C-4362-9CCC-3261FB6A7E40}" type="sibTrans" cxnId="{47A21EFB-9B6F-4286-B82B-23EE1E93DFD2}">
      <dgm:prSet/>
      <dgm:spPr/>
      <dgm:t>
        <a:bodyPr/>
        <a:lstStyle/>
        <a:p>
          <a:endParaRPr lang="en-CA"/>
        </a:p>
      </dgm:t>
    </dgm:pt>
    <dgm:pt modelId="{8B99D243-97FE-40CB-83A4-694FFF45E78A}">
      <dgm:prSet phldrT="[Text]" custT="1"/>
      <dgm:spPr/>
      <dgm:t>
        <a:bodyPr/>
        <a:lstStyle/>
        <a:p>
          <a:r>
            <a:rPr lang="en-CA" sz="1600" b="1" dirty="0" smtClean="0"/>
            <a:t>Custom Courseware</a:t>
          </a:r>
          <a:endParaRPr lang="en-CA" sz="1600" b="1" dirty="0"/>
        </a:p>
      </dgm:t>
    </dgm:pt>
    <dgm:pt modelId="{14D48961-BB47-4259-A9A8-38373E46E4D2}" type="parTrans" cxnId="{E5DF367D-E37F-4C64-A61A-01B79C2AF71A}">
      <dgm:prSet/>
      <dgm:spPr/>
      <dgm:t>
        <a:bodyPr/>
        <a:lstStyle/>
        <a:p>
          <a:endParaRPr lang="en-CA"/>
        </a:p>
      </dgm:t>
    </dgm:pt>
    <dgm:pt modelId="{D18603A4-70B8-4AAD-A69D-E6E09896855A}" type="sibTrans" cxnId="{E5DF367D-E37F-4C64-A61A-01B79C2AF71A}">
      <dgm:prSet/>
      <dgm:spPr/>
      <dgm:t>
        <a:bodyPr/>
        <a:lstStyle/>
        <a:p>
          <a:endParaRPr lang="en-CA"/>
        </a:p>
      </dgm:t>
    </dgm:pt>
    <dgm:pt modelId="{8D0F2559-BA9A-4344-ABA6-F594ED757A12}" type="pres">
      <dgm:prSet presAssocID="{CBE99DF2-863F-41E0-8F6D-26EDA905FE46}" presName="Name0" presStyleCnt="0">
        <dgm:presLayoutVars>
          <dgm:chMax val="7"/>
          <dgm:resizeHandles val="exact"/>
        </dgm:presLayoutVars>
      </dgm:prSet>
      <dgm:spPr/>
      <dgm:t>
        <a:bodyPr/>
        <a:lstStyle/>
        <a:p>
          <a:endParaRPr lang="en-CA"/>
        </a:p>
      </dgm:t>
    </dgm:pt>
    <dgm:pt modelId="{D580768C-B880-44AD-B1EA-378003754A84}" type="pres">
      <dgm:prSet presAssocID="{CBE99DF2-863F-41E0-8F6D-26EDA905FE46}" presName="comp1" presStyleCnt="0"/>
      <dgm:spPr/>
    </dgm:pt>
    <dgm:pt modelId="{F0C8657B-BFF0-4D52-BAA7-2843C0C4EF22}" type="pres">
      <dgm:prSet presAssocID="{CBE99DF2-863F-41E0-8F6D-26EDA905FE46}" presName="circle1" presStyleLbl="node1" presStyleIdx="0" presStyleCnt="4"/>
      <dgm:spPr/>
      <dgm:t>
        <a:bodyPr/>
        <a:lstStyle/>
        <a:p>
          <a:endParaRPr lang="en-CA"/>
        </a:p>
      </dgm:t>
    </dgm:pt>
    <dgm:pt modelId="{9B07039D-AAE4-47C1-9639-F38E1326AA86}" type="pres">
      <dgm:prSet presAssocID="{CBE99DF2-863F-41E0-8F6D-26EDA905FE46}" presName="c1text" presStyleLbl="node1" presStyleIdx="0" presStyleCnt="4">
        <dgm:presLayoutVars>
          <dgm:bulletEnabled val="1"/>
        </dgm:presLayoutVars>
      </dgm:prSet>
      <dgm:spPr/>
      <dgm:t>
        <a:bodyPr/>
        <a:lstStyle/>
        <a:p>
          <a:endParaRPr lang="en-CA"/>
        </a:p>
      </dgm:t>
    </dgm:pt>
    <dgm:pt modelId="{FDFD83F5-7462-41BF-9A59-E10D1C09045A}" type="pres">
      <dgm:prSet presAssocID="{CBE99DF2-863F-41E0-8F6D-26EDA905FE46}" presName="comp2" presStyleCnt="0"/>
      <dgm:spPr/>
    </dgm:pt>
    <dgm:pt modelId="{05107B18-747A-4214-9A5C-0B8C26FBA8EB}" type="pres">
      <dgm:prSet presAssocID="{CBE99DF2-863F-41E0-8F6D-26EDA905FE46}" presName="circle2" presStyleLbl="node1" presStyleIdx="1" presStyleCnt="4"/>
      <dgm:spPr/>
      <dgm:t>
        <a:bodyPr/>
        <a:lstStyle/>
        <a:p>
          <a:endParaRPr lang="en-CA"/>
        </a:p>
      </dgm:t>
    </dgm:pt>
    <dgm:pt modelId="{F5B54F3B-30B2-464B-99D7-C487B31E4371}" type="pres">
      <dgm:prSet presAssocID="{CBE99DF2-863F-41E0-8F6D-26EDA905FE46}" presName="c2text" presStyleLbl="node1" presStyleIdx="1" presStyleCnt="4">
        <dgm:presLayoutVars>
          <dgm:bulletEnabled val="1"/>
        </dgm:presLayoutVars>
      </dgm:prSet>
      <dgm:spPr/>
      <dgm:t>
        <a:bodyPr/>
        <a:lstStyle/>
        <a:p>
          <a:endParaRPr lang="en-CA"/>
        </a:p>
      </dgm:t>
    </dgm:pt>
    <dgm:pt modelId="{B990D7B9-FBFF-48FF-B750-0FCE0B94BD8E}" type="pres">
      <dgm:prSet presAssocID="{CBE99DF2-863F-41E0-8F6D-26EDA905FE46}" presName="comp3" presStyleCnt="0"/>
      <dgm:spPr/>
    </dgm:pt>
    <dgm:pt modelId="{44847962-6D8B-49B8-ACC8-CA271BAE7574}" type="pres">
      <dgm:prSet presAssocID="{CBE99DF2-863F-41E0-8F6D-26EDA905FE46}" presName="circle3" presStyleLbl="node1" presStyleIdx="2" presStyleCnt="4"/>
      <dgm:spPr/>
      <dgm:t>
        <a:bodyPr/>
        <a:lstStyle/>
        <a:p>
          <a:endParaRPr lang="en-CA"/>
        </a:p>
      </dgm:t>
    </dgm:pt>
    <dgm:pt modelId="{7C14EDFA-77D1-46DF-991E-37CA0169DE6D}" type="pres">
      <dgm:prSet presAssocID="{CBE99DF2-863F-41E0-8F6D-26EDA905FE46}" presName="c3text" presStyleLbl="node1" presStyleIdx="2" presStyleCnt="4">
        <dgm:presLayoutVars>
          <dgm:bulletEnabled val="1"/>
        </dgm:presLayoutVars>
      </dgm:prSet>
      <dgm:spPr/>
      <dgm:t>
        <a:bodyPr/>
        <a:lstStyle/>
        <a:p>
          <a:endParaRPr lang="en-CA"/>
        </a:p>
      </dgm:t>
    </dgm:pt>
    <dgm:pt modelId="{ABD7F130-C902-4A7B-9360-4FD92DFBD00A}" type="pres">
      <dgm:prSet presAssocID="{CBE99DF2-863F-41E0-8F6D-26EDA905FE46}" presName="comp4" presStyleCnt="0"/>
      <dgm:spPr/>
    </dgm:pt>
    <dgm:pt modelId="{76CE3991-B879-45FE-84BD-FE5867AFF8E0}" type="pres">
      <dgm:prSet presAssocID="{CBE99DF2-863F-41E0-8F6D-26EDA905FE46}" presName="circle4" presStyleLbl="node1" presStyleIdx="3" presStyleCnt="4"/>
      <dgm:spPr/>
      <dgm:t>
        <a:bodyPr/>
        <a:lstStyle/>
        <a:p>
          <a:endParaRPr lang="en-CA"/>
        </a:p>
      </dgm:t>
    </dgm:pt>
    <dgm:pt modelId="{65360ACD-9F75-417F-A0AB-A518ECE4DFC9}" type="pres">
      <dgm:prSet presAssocID="{CBE99DF2-863F-41E0-8F6D-26EDA905FE46}" presName="c4text" presStyleLbl="node1" presStyleIdx="3" presStyleCnt="4">
        <dgm:presLayoutVars>
          <dgm:bulletEnabled val="1"/>
        </dgm:presLayoutVars>
      </dgm:prSet>
      <dgm:spPr/>
      <dgm:t>
        <a:bodyPr/>
        <a:lstStyle/>
        <a:p>
          <a:endParaRPr lang="en-CA"/>
        </a:p>
      </dgm:t>
    </dgm:pt>
  </dgm:ptLst>
  <dgm:cxnLst>
    <dgm:cxn modelId="{4067B3A7-78C5-48B1-AEFD-A0CE8AD46E9C}" srcId="{CBE99DF2-863F-41E0-8F6D-26EDA905FE46}" destId="{1CAAFDBC-4F20-4F05-BD0D-9F0198B59933}" srcOrd="2" destOrd="0" parTransId="{FF6FE6FD-3DA6-4C44-86AA-860F9EE1AAC1}" sibTransId="{2D664D67-83A3-4EEF-AC1E-BAC4224F7BE0}"/>
    <dgm:cxn modelId="{46A755DC-4972-48D7-ADF2-D9DA38C1BB20}" srcId="{CBE99DF2-863F-41E0-8F6D-26EDA905FE46}" destId="{B8609238-2514-4DCF-B5FD-DEF2AD40A492}" srcOrd="1" destOrd="0" parTransId="{5706902C-7E59-44ED-A345-F23A02F18E48}" sibTransId="{8E991713-98C4-4A75-8500-8BB2EF0A730A}"/>
    <dgm:cxn modelId="{FFA5D39F-2904-4F28-B528-810633A4FBB7}" type="presOf" srcId="{8B99D243-97FE-40CB-83A4-694FFF45E78A}" destId="{F0C8657B-BFF0-4D52-BAA7-2843C0C4EF22}" srcOrd="0" destOrd="0" presId="urn:microsoft.com/office/officeart/2005/8/layout/venn2"/>
    <dgm:cxn modelId="{D46FDA84-FA37-4866-9843-F19C7884FBF2}" type="presOf" srcId="{6342A15D-1040-4719-AB90-5CF9E8823C42}" destId="{65360ACD-9F75-417F-A0AB-A518ECE4DFC9}" srcOrd="1" destOrd="0" presId="urn:microsoft.com/office/officeart/2005/8/layout/venn2"/>
    <dgm:cxn modelId="{E5DF367D-E37F-4C64-A61A-01B79C2AF71A}" srcId="{CBE99DF2-863F-41E0-8F6D-26EDA905FE46}" destId="{8B99D243-97FE-40CB-83A4-694FFF45E78A}" srcOrd="0" destOrd="0" parTransId="{14D48961-BB47-4259-A9A8-38373E46E4D2}" sibTransId="{D18603A4-70B8-4AAD-A69D-E6E09896855A}"/>
    <dgm:cxn modelId="{47A21EFB-9B6F-4286-B82B-23EE1E93DFD2}" srcId="{CBE99DF2-863F-41E0-8F6D-26EDA905FE46}" destId="{6342A15D-1040-4719-AB90-5CF9E8823C42}" srcOrd="3" destOrd="0" parTransId="{F06C0807-133B-4D0C-8B06-C104CF1F0E87}" sibTransId="{8FD6B263-4D5C-4362-9CCC-3261FB6A7E40}"/>
    <dgm:cxn modelId="{39B19F9A-6DC8-4B17-8032-383C4413E03E}" type="presOf" srcId="{8B99D243-97FE-40CB-83A4-694FFF45E78A}" destId="{9B07039D-AAE4-47C1-9639-F38E1326AA86}" srcOrd="1" destOrd="0" presId="urn:microsoft.com/office/officeart/2005/8/layout/venn2"/>
    <dgm:cxn modelId="{22A3798D-3064-47E5-9944-406D878D6E69}" type="presOf" srcId="{B8609238-2514-4DCF-B5FD-DEF2AD40A492}" destId="{F5B54F3B-30B2-464B-99D7-C487B31E4371}" srcOrd="1" destOrd="0" presId="urn:microsoft.com/office/officeart/2005/8/layout/venn2"/>
    <dgm:cxn modelId="{4A76EDC8-5296-491E-857E-FE6C608BAF54}" type="presOf" srcId="{1CAAFDBC-4F20-4F05-BD0D-9F0198B59933}" destId="{7C14EDFA-77D1-46DF-991E-37CA0169DE6D}" srcOrd="1" destOrd="0" presId="urn:microsoft.com/office/officeart/2005/8/layout/venn2"/>
    <dgm:cxn modelId="{241FEB82-A2A8-4503-BF26-11545E6E6699}" type="presOf" srcId="{B8609238-2514-4DCF-B5FD-DEF2AD40A492}" destId="{05107B18-747A-4214-9A5C-0B8C26FBA8EB}" srcOrd="0" destOrd="0" presId="urn:microsoft.com/office/officeart/2005/8/layout/venn2"/>
    <dgm:cxn modelId="{36356C95-000F-44B0-A25E-F13ADEA25B4D}" type="presOf" srcId="{CBE99DF2-863F-41E0-8F6D-26EDA905FE46}" destId="{8D0F2559-BA9A-4344-ABA6-F594ED757A12}" srcOrd="0" destOrd="0" presId="urn:microsoft.com/office/officeart/2005/8/layout/venn2"/>
    <dgm:cxn modelId="{A5B9919B-8BAC-487E-914E-E99FD03818B6}" type="presOf" srcId="{6342A15D-1040-4719-AB90-5CF9E8823C42}" destId="{76CE3991-B879-45FE-84BD-FE5867AFF8E0}" srcOrd="0" destOrd="0" presId="urn:microsoft.com/office/officeart/2005/8/layout/venn2"/>
    <dgm:cxn modelId="{5553D97C-F93C-4274-A4A7-3CC31298FBC7}" type="presOf" srcId="{1CAAFDBC-4F20-4F05-BD0D-9F0198B59933}" destId="{44847962-6D8B-49B8-ACC8-CA271BAE7574}" srcOrd="0" destOrd="0" presId="urn:microsoft.com/office/officeart/2005/8/layout/venn2"/>
    <dgm:cxn modelId="{2FC6508B-FA55-4BD5-A743-A2AF4FB0E00D}" type="presParOf" srcId="{8D0F2559-BA9A-4344-ABA6-F594ED757A12}" destId="{D580768C-B880-44AD-B1EA-378003754A84}" srcOrd="0" destOrd="0" presId="urn:microsoft.com/office/officeart/2005/8/layout/venn2"/>
    <dgm:cxn modelId="{0ACBACE5-D467-4CA9-8D30-ECB05EACC6C9}" type="presParOf" srcId="{D580768C-B880-44AD-B1EA-378003754A84}" destId="{F0C8657B-BFF0-4D52-BAA7-2843C0C4EF22}" srcOrd="0" destOrd="0" presId="urn:microsoft.com/office/officeart/2005/8/layout/venn2"/>
    <dgm:cxn modelId="{EF9600B2-A117-4A94-A069-D8D601DE3FA5}" type="presParOf" srcId="{D580768C-B880-44AD-B1EA-378003754A84}" destId="{9B07039D-AAE4-47C1-9639-F38E1326AA86}" srcOrd="1" destOrd="0" presId="urn:microsoft.com/office/officeart/2005/8/layout/venn2"/>
    <dgm:cxn modelId="{21D3E716-FE86-4455-95DB-43C1DE217F6E}" type="presParOf" srcId="{8D0F2559-BA9A-4344-ABA6-F594ED757A12}" destId="{FDFD83F5-7462-41BF-9A59-E10D1C09045A}" srcOrd="1" destOrd="0" presId="urn:microsoft.com/office/officeart/2005/8/layout/venn2"/>
    <dgm:cxn modelId="{99ADBF02-5BB7-4140-AA61-B919D2AB7301}" type="presParOf" srcId="{FDFD83F5-7462-41BF-9A59-E10D1C09045A}" destId="{05107B18-747A-4214-9A5C-0B8C26FBA8EB}" srcOrd="0" destOrd="0" presId="urn:microsoft.com/office/officeart/2005/8/layout/venn2"/>
    <dgm:cxn modelId="{32088D33-AEA8-461B-82DC-D20AA17F507B}" type="presParOf" srcId="{FDFD83F5-7462-41BF-9A59-E10D1C09045A}" destId="{F5B54F3B-30B2-464B-99D7-C487B31E4371}" srcOrd="1" destOrd="0" presId="urn:microsoft.com/office/officeart/2005/8/layout/venn2"/>
    <dgm:cxn modelId="{745095EE-8D66-4129-9A2D-628FD1CECFB4}" type="presParOf" srcId="{8D0F2559-BA9A-4344-ABA6-F594ED757A12}" destId="{B990D7B9-FBFF-48FF-B750-0FCE0B94BD8E}" srcOrd="2" destOrd="0" presId="urn:microsoft.com/office/officeart/2005/8/layout/venn2"/>
    <dgm:cxn modelId="{672546DE-972C-4EC5-89D4-A1CBB8CEF7DD}" type="presParOf" srcId="{B990D7B9-FBFF-48FF-B750-0FCE0B94BD8E}" destId="{44847962-6D8B-49B8-ACC8-CA271BAE7574}" srcOrd="0" destOrd="0" presId="urn:microsoft.com/office/officeart/2005/8/layout/venn2"/>
    <dgm:cxn modelId="{1A7B16F9-4DCD-4B0A-9D6D-CB989F235135}" type="presParOf" srcId="{B990D7B9-FBFF-48FF-B750-0FCE0B94BD8E}" destId="{7C14EDFA-77D1-46DF-991E-37CA0169DE6D}" srcOrd="1" destOrd="0" presId="urn:microsoft.com/office/officeart/2005/8/layout/venn2"/>
    <dgm:cxn modelId="{72E93C7E-B997-40EF-9DFF-C5E252EFC23F}" type="presParOf" srcId="{8D0F2559-BA9A-4344-ABA6-F594ED757A12}" destId="{ABD7F130-C902-4A7B-9360-4FD92DFBD00A}" srcOrd="3" destOrd="0" presId="urn:microsoft.com/office/officeart/2005/8/layout/venn2"/>
    <dgm:cxn modelId="{7C108780-CA67-42AD-917F-04BEDBFA75A2}" type="presParOf" srcId="{ABD7F130-C902-4A7B-9360-4FD92DFBD00A}" destId="{76CE3991-B879-45FE-84BD-FE5867AFF8E0}" srcOrd="0" destOrd="0" presId="urn:microsoft.com/office/officeart/2005/8/layout/venn2"/>
    <dgm:cxn modelId="{6A6C4F45-75F9-4D47-A067-F1E79F19E96F}" type="presParOf" srcId="{ABD7F130-C902-4A7B-9360-4FD92DFBD00A}" destId="{65360ACD-9F75-417F-A0AB-A518ECE4DFC9}" srcOrd="1" destOrd="0" presId="urn:microsoft.com/office/officeart/2005/8/layout/ven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6B3551-B715-F44A-9CE5-122A0EEEE598}"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87F29F84-F032-5A45-9EB7-768B92D0CFC9}">
      <dgm:prSet phldrT="[Text]"/>
      <dgm:spPr/>
      <dgm:t>
        <a:bodyPr/>
        <a:lstStyle/>
        <a:p>
          <a:r>
            <a:rPr lang="en-US" dirty="0" smtClean="0"/>
            <a:t>Distance Education</a:t>
          </a:r>
          <a:endParaRPr lang="en-US" dirty="0"/>
        </a:p>
      </dgm:t>
    </dgm:pt>
    <dgm:pt modelId="{FC6EA3C8-DAC7-134A-872F-E523130C7E1E}" type="parTrans" cxnId="{09C7A1AC-9A3A-1C47-B390-68211D7E8308}">
      <dgm:prSet/>
      <dgm:spPr/>
      <dgm:t>
        <a:bodyPr/>
        <a:lstStyle/>
        <a:p>
          <a:endParaRPr lang="en-US"/>
        </a:p>
      </dgm:t>
    </dgm:pt>
    <dgm:pt modelId="{1C283A38-AF87-5E4C-8E37-DEF32B6BC9CA}" type="sibTrans" cxnId="{09C7A1AC-9A3A-1C47-B390-68211D7E8308}">
      <dgm:prSet/>
      <dgm:spPr/>
      <dgm:t>
        <a:bodyPr/>
        <a:lstStyle/>
        <a:p>
          <a:endParaRPr lang="en-US"/>
        </a:p>
      </dgm:t>
    </dgm:pt>
    <dgm:pt modelId="{2391F3D1-0F63-3045-9E75-3016F732557F}">
      <dgm:prSet phldrT="[Text]"/>
      <dgm:spPr/>
      <dgm:t>
        <a:bodyPr/>
        <a:lstStyle/>
        <a:p>
          <a:r>
            <a:rPr lang="en-US" dirty="0" smtClean="0"/>
            <a:t>Shaper </a:t>
          </a:r>
        </a:p>
        <a:p>
          <a:r>
            <a:rPr lang="en-US" dirty="0" smtClean="0"/>
            <a:t>politics</a:t>
          </a:r>
          <a:endParaRPr lang="en-US" dirty="0"/>
        </a:p>
      </dgm:t>
    </dgm:pt>
    <dgm:pt modelId="{BC0A2F64-0111-4045-9634-7A405873D728}" type="parTrans" cxnId="{9C8EB8C0-8044-7B4E-A711-99EF8D481991}">
      <dgm:prSet/>
      <dgm:spPr/>
      <dgm:t>
        <a:bodyPr/>
        <a:lstStyle/>
        <a:p>
          <a:endParaRPr lang="en-US"/>
        </a:p>
      </dgm:t>
    </dgm:pt>
    <dgm:pt modelId="{069C4A99-2E73-ED40-BB9D-CE855821623A}" type="sibTrans" cxnId="{9C8EB8C0-8044-7B4E-A711-99EF8D481991}">
      <dgm:prSet/>
      <dgm:spPr/>
      <dgm:t>
        <a:bodyPr/>
        <a:lstStyle/>
        <a:p>
          <a:endParaRPr lang="en-US"/>
        </a:p>
      </dgm:t>
    </dgm:pt>
    <dgm:pt modelId="{21E94E74-F7BA-664F-9A30-8B7BD9AB3445}">
      <dgm:prSet phldrT="[Text]"/>
      <dgm:spPr/>
      <dgm:t>
        <a:bodyPr/>
        <a:lstStyle/>
        <a:p>
          <a:r>
            <a:rPr lang="en-US" dirty="0" smtClean="0"/>
            <a:t>Driver</a:t>
          </a:r>
        </a:p>
        <a:p>
          <a:r>
            <a:rPr lang="en-US" dirty="0" smtClean="0"/>
            <a:t>technology</a:t>
          </a:r>
          <a:endParaRPr lang="en-US" dirty="0"/>
        </a:p>
      </dgm:t>
    </dgm:pt>
    <dgm:pt modelId="{8503AEE3-666A-554D-B270-538B0E16D8B2}" type="parTrans" cxnId="{38C246A3-F19C-9644-B5EF-B7EB7D8DE71B}">
      <dgm:prSet/>
      <dgm:spPr/>
      <dgm:t>
        <a:bodyPr/>
        <a:lstStyle/>
        <a:p>
          <a:endParaRPr lang="en-US"/>
        </a:p>
      </dgm:t>
    </dgm:pt>
    <dgm:pt modelId="{C04CE5D1-60CA-7C48-9AE1-35DA3DB2786A}" type="sibTrans" cxnId="{38C246A3-F19C-9644-B5EF-B7EB7D8DE71B}">
      <dgm:prSet/>
      <dgm:spPr/>
      <dgm:t>
        <a:bodyPr/>
        <a:lstStyle/>
        <a:p>
          <a:endParaRPr lang="en-US"/>
        </a:p>
      </dgm:t>
    </dgm:pt>
    <dgm:pt modelId="{122903DC-90E7-3040-BDB0-B0EC257B3A13}">
      <dgm:prSet phldrT="[Text]"/>
      <dgm:spPr/>
      <dgm:t>
        <a:bodyPr/>
        <a:lstStyle/>
        <a:p>
          <a:r>
            <a:rPr lang="en-US" dirty="0" smtClean="0"/>
            <a:t>Shaper institutional arrangements</a:t>
          </a:r>
          <a:endParaRPr lang="en-US" dirty="0"/>
        </a:p>
      </dgm:t>
    </dgm:pt>
    <dgm:pt modelId="{1458375E-E0CC-2948-8E8A-2AF7990834F6}" type="parTrans" cxnId="{00A12599-9231-5B47-AF9C-DE5029950FDA}">
      <dgm:prSet/>
      <dgm:spPr/>
      <dgm:t>
        <a:bodyPr/>
        <a:lstStyle/>
        <a:p>
          <a:endParaRPr lang="en-US"/>
        </a:p>
      </dgm:t>
    </dgm:pt>
    <dgm:pt modelId="{DC966ED6-C92D-0C45-8171-A6D4C7644E13}" type="sibTrans" cxnId="{00A12599-9231-5B47-AF9C-DE5029950FDA}">
      <dgm:prSet/>
      <dgm:spPr/>
      <dgm:t>
        <a:bodyPr/>
        <a:lstStyle/>
        <a:p>
          <a:endParaRPr lang="en-US"/>
        </a:p>
      </dgm:t>
    </dgm:pt>
    <dgm:pt modelId="{60718259-A52C-F142-B1CE-DA9E36887EFD}">
      <dgm:prSet phldrT="[Text]"/>
      <dgm:spPr/>
      <dgm:t>
        <a:bodyPr/>
        <a:lstStyle/>
        <a:p>
          <a:r>
            <a:rPr lang="en-US" dirty="0" smtClean="0"/>
            <a:t>Driver mission</a:t>
          </a:r>
          <a:endParaRPr lang="en-US" dirty="0"/>
        </a:p>
      </dgm:t>
    </dgm:pt>
    <dgm:pt modelId="{08BD4B44-63A9-BB4D-8732-2996C5280848}" type="parTrans" cxnId="{59C212F5-ADAD-C64D-BF39-63DB99A25D8A}">
      <dgm:prSet/>
      <dgm:spPr/>
      <dgm:t>
        <a:bodyPr/>
        <a:lstStyle/>
        <a:p>
          <a:endParaRPr lang="en-US"/>
        </a:p>
      </dgm:t>
    </dgm:pt>
    <dgm:pt modelId="{5673A745-373D-9F4A-8604-FDF300B45F78}" type="sibTrans" cxnId="{59C212F5-ADAD-C64D-BF39-63DB99A25D8A}">
      <dgm:prSet/>
      <dgm:spPr/>
      <dgm:t>
        <a:bodyPr/>
        <a:lstStyle/>
        <a:p>
          <a:endParaRPr lang="en-US"/>
        </a:p>
      </dgm:t>
    </dgm:pt>
    <dgm:pt modelId="{8D513A0B-F241-A34F-9F48-19B0831EE518}" type="pres">
      <dgm:prSet presAssocID="{2E6B3551-B715-F44A-9CE5-122A0EEEE598}" presName="Name0" presStyleCnt="0">
        <dgm:presLayoutVars>
          <dgm:chMax val="1"/>
          <dgm:dir/>
          <dgm:animLvl val="ctr"/>
          <dgm:resizeHandles val="exact"/>
        </dgm:presLayoutVars>
      </dgm:prSet>
      <dgm:spPr/>
      <dgm:t>
        <a:bodyPr/>
        <a:lstStyle/>
        <a:p>
          <a:endParaRPr lang="en-US"/>
        </a:p>
      </dgm:t>
    </dgm:pt>
    <dgm:pt modelId="{2BB0007C-F269-FF44-B524-E55033DD5416}" type="pres">
      <dgm:prSet presAssocID="{87F29F84-F032-5A45-9EB7-768B92D0CFC9}" presName="centerShape" presStyleLbl="node0" presStyleIdx="0" presStyleCnt="1"/>
      <dgm:spPr/>
      <dgm:t>
        <a:bodyPr/>
        <a:lstStyle/>
        <a:p>
          <a:endParaRPr lang="en-US"/>
        </a:p>
      </dgm:t>
    </dgm:pt>
    <dgm:pt modelId="{99626BD3-3930-D44A-A935-4F7805CD2C17}" type="pres">
      <dgm:prSet presAssocID="{2391F3D1-0F63-3045-9E75-3016F732557F}" presName="node" presStyleLbl="node1" presStyleIdx="0" presStyleCnt="4" custScaleX="155428">
        <dgm:presLayoutVars>
          <dgm:bulletEnabled val="1"/>
        </dgm:presLayoutVars>
      </dgm:prSet>
      <dgm:spPr/>
      <dgm:t>
        <a:bodyPr/>
        <a:lstStyle/>
        <a:p>
          <a:endParaRPr lang="en-US"/>
        </a:p>
      </dgm:t>
    </dgm:pt>
    <dgm:pt modelId="{247E5D5E-45CC-CC47-B678-3531F89B2DA1}" type="pres">
      <dgm:prSet presAssocID="{2391F3D1-0F63-3045-9E75-3016F732557F}" presName="dummy" presStyleCnt="0"/>
      <dgm:spPr/>
    </dgm:pt>
    <dgm:pt modelId="{C73F6F0E-A55F-0D45-B730-269B7A45AB01}" type="pres">
      <dgm:prSet presAssocID="{069C4A99-2E73-ED40-BB9D-CE855821623A}" presName="sibTrans" presStyleLbl="sibTrans2D1" presStyleIdx="0" presStyleCnt="4"/>
      <dgm:spPr/>
      <dgm:t>
        <a:bodyPr/>
        <a:lstStyle/>
        <a:p>
          <a:endParaRPr lang="en-US"/>
        </a:p>
      </dgm:t>
    </dgm:pt>
    <dgm:pt modelId="{EB2F624B-ED4C-0147-B708-4914AAA27C46}" type="pres">
      <dgm:prSet presAssocID="{21E94E74-F7BA-664F-9A30-8B7BD9AB3445}" presName="node" presStyleLbl="node1" presStyleIdx="1" presStyleCnt="4" custScaleX="147430">
        <dgm:presLayoutVars>
          <dgm:bulletEnabled val="1"/>
        </dgm:presLayoutVars>
      </dgm:prSet>
      <dgm:spPr/>
      <dgm:t>
        <a:bodyPr/>
        <a:lstStyle/>
        <a:p>
          <a:endParaRPr lang="en-US"/>
        </a:p>
      </dgm:t>
    </dgm:pt>
    <dgm:pt modelId="{FEED6344-EDB9-CB4F-B276-C2BC6CC6FF74}" type="pres">
      <dgm:prSet presAssocID="{21E94E74-F7BA-664F-9A30-8B7BD9AB3445}" presName="dummy" presStyleCnt="0"/>
      <dgm:spPr/>
    </dgm:pt>
    <dgm:pt modelId="{1E2F33F2-B8F3-8745-9D41-47C3E50C0930}" type="pres">
      <dgm:prSet presAssocID="{C04CE5D1-60CA-7C48-9AE1-35DA3DB2786A}" presName="sibTrans" presStyleLbl="sibTrans2D1" presStyleIdx="1" presStyleCnt="4"/>
      <dgm:spPr/>
      <dgm:t>
        <a:bodyPr/>
        <a:lstStyle/>
        <a:p>
          <a:endParaRPr lang="en-US"/>
        </a:p>
      </dgm:t>
    </dgm:pt>
    <dgm:pt modelId="{163E5981-0C71-EF46-9936-9D1614C5A803}" type="pres">
      <dgm:prSet presAssocID="{122903DC-90E7-3040-BDB0-B0EC257B3A13}" presName="node" presStyleLbl="node1" presStyleIdx="2" presStyleCnt="4" custScaleX="180116">
        <dgm:presLayoutVars>
          <dgm:bulletEnabled val="1"/>
        </dgm:presLayoutVars>
      </dgm:prSet>
      <dgm:spPr/>
      <dgm:t>
        <a:bodyPr/>
        <a:lstStyle/>
        <a:p>
          <a:endParaRPr lang="en-US"/>
        </a:p>
      </dgm:t>
    </dgm:pt>
    <dgm:pt modelId="{F715AB92-D0F0-ED4C-9C91-05730A1C1FAB}" type="pres">
      <dgm:prSet presAssocID="{122903DC-90E7-3040-BDB0-B0EC257B3A13}" presName="dummy" presStyleCnt="0"/>
      <dgm:spPr/>
    </dgm:pt>
    <dgm:pt modelId="{24224A5E-2491-6E45-ACFA-8E6473C7195E}" type="pres">
      <dgm:prSet presAssocID="{DC966ED6-C92D-0C45-8171-A6D4C7644E13}" presName="sibTrans" presStyleLbl="sibTrans2D1" presStyleIdx="2" presStyleCnt="4"/>
      <dgm:spPr/>
      <dgm:t>
        <a:bodyPr/>
        <a:lstStyle/>
        <a:p>
          <a:endParaRPr lang="en-US"/>
        </a:p>
      </dgm:t>
    </dgm:pt>
    <dgm:pt modelId="{BCDDE182-93E7-9249-A193-DF7D550B9AF8}" type="pres">
      <dgm:prSet presAssocID="{60718259-A52C-F142-B1CE-DA9E36887EFD}" presName="node" presStyleLbl="node1" presStyleIdx="3" presStyleCnt="4" custScaleX="149377">
        <dgm:presLayoutVars>
          <dgm:bulletEnabled val="1"/>
        </dgm:presLayoutVars>
      </dgm:prSet>
      <dgm:spPr/>
      <dgm:t>
        <a:bodyPr/>
        <a:lstStyle/>
        <a:p>
          <a:endParaRPr lang="en-US"/>
        </a:p>
      </dgm:t>
    </dgm:pt>
    <dgm:pt modelId="{B6563B6B-2D39-8D49-94A1-E929722EF365}" type="pres">
      <dgm:prSet presAssocID="{60718259-A52C-F142-B1CE-DA9E36887EFD}" presName="dummy" presStyleCnt="0"/>
      <dgm:spPr/>
    </dgm:pt>
    <dgm:pt modelId="{C30878E2-409D-AD4F-B7C5-2F78F86FE6BD}" type="pres">
      <dgm:prSet presAssocID="{5673A745-373D-9F4A-8604-FDF300B45F78}" presName="sibTrans" presStyleLbl="sibTrans2D1" presStyleIdx="3" presStyleCnt="4"/>
      <dgm:spPr/>
      <dgm:t>
        <a:bodyPr/>
        <a:lstStyle/>
        <a:p>
          <a:endParaRPr lang="en-US"/>
        </a:p>
      </dgm:t>
    </dgm:pt>
  </dgm:ptLst>
  <dgm:cxnLst>
    <dgm:cxn modelId="{41E0234A-BAFB-104F-B4F5-5A7EE757C21A}" type="presOf" srcId="{069C4A99-2E73-ED40-BB9D-CE855821623A}" destId="{C73F6F0E-A55F-0D45-B730-269B7A45AB01}" srcOrd="0" destOrd="0" presId="urn:microsoft.com/office/officeart/2005/8/layout/radial6"/>
    <dgm:cxn modelId="{38C246A3-F19C-9644-B5EF-B7EB7D8DE71B}" srcId="{87F29F84-F032-5A45-9EB7-768B92D0CFC9}" destId="{21E94E74-F7BA-664F-9A30-8B7BD9AB3445}" srcOrd="1" destOrd="0" parTransId="{8503AEE3-666A-554D-B270-538B0E16D8B2}" sibTransId="{C04CE5D1-60CA-7C48-9AE1-35DA3DB2786A}"/>
    <dgm:cxn modelId="{98B485DA-CAA3-7C4C-8568-81521BB4E516}" type="presOf" srcId="{2E6B3551-B715-F44A-9CE5-122A0EEEE598}" destId="{8D513A0B-F241-A34F-9F48-19B0831EE518}" srcOrd="0" destOrd="0" presId="urn:microsoft.com/office/officeart/2005/8/layout/radial6"/>
    <dgm:cxn modelId="{B7EA4C14-C001-AF4E-911B-7C5065BBC1B2}" type="presOf" srcId="{DC966ED6-C92D-0C45-8171-A6D4C7644E13}" destId="{24224A5E-2491-6E45-ACFA-8E6473C7195E}" srcOrd="0" destOrd="0" presId="urn:microsoft.com/office/officeart/2005/8/layout/radial6"/>
    <dgm:cxn modelId="{59C212F5-ADAD-C64D-BF39-63DB99A25D8A}" srcId="{87F29F84-F032-5A45-9EB7-768B92D0CFC9}" destId="{60718259-A52C-F142-B1CE-DA9E36887EFD}" srcOrd="3" destOrd="0" parTransId="{08BD4B44-63A9-BB4D-8732-2996C5280848}" sibTransId="{5673A745-373D-9F4A-8604-FDF300B45F78}"/>
    <dgm:cxn modelId="{0E3705E1-F762-9542-B256-6C49D044C8EE}" type="presOf" srcId="{2391F3D1-0F63-3045-9E75-3016F732557F}" destId="{99626BD3-3930-D44A-A935-4F7805CD2C17}" srcOrd="0" destOrd="0" presId="urn:microsoft.com/office/officeart/2005/8/layout/radial6"/>
    <dgm:cxn modelId="{09C7A1AC-9A3A-1C47-B390-68211D7E8308}" srcId="{2E6B3551-B715-F44A-9CE5-122A0EEEE598}" destId="{87F29F84-F032-5A45-9EB7-768B92D0CFC9}" srcOrd="0" destOrd="0" parTransId="{FC6EA3C8-DAC7-134A-872F-E523130C7E1E}" sibTransId="{1C283A38-AF87-5E4C-8E37-DEF32B6BC9CA}"/>
    <dgm:cxn modelId="{D7A384C2-047F-F34F-9BEF-3F32AC8CE919}" type="presOf" srcId="{122903DC-90E7-3040-BDB0-B0EC257B3A13}" destId="{163E5981-0C71-EF46-9936-9D1614C5A803}" srcOrd="0" destOrd="0" presId="urn:microsoft.com/office/officeart/2005/8/layout/radial6"/>
    <dgm:cxn modelId="{00A12599-9231-5B47-AF9C-DE5029950FDA}" srcId="{87F29F84-F032-5A45-9EB7-768B92D0CFC9}" destId="{122903DC-90E7-3040-BDB0-B0EC257B3A13}" srcOrd="2" destOrd="0" parTransId="{1458375E-E0CC-2948-8E8A-2AF7990834F6}" sibTransId="{DC966ED6-C92D-0C45-8171-A6D4C7644E13}"/>
    <dgm:cxn modelId="{F11FB35A-79CD-A94F-AED8-C9F863A6C1BD}" type="presOf" srcId="{60718259-A52C-F142-B1CE-DA9E36887EFD}" destId="{BCDDE182-93E7-9249-A193-DF7D550B9AF8}" srcOrd="0" destOrd="0" presId="urn:microsoft.com/office/officeart/2005/8/layout/radial6"/>
    <dgm:cxn modelId="{A600AFFC-472B-A346-B250-90A86F9084AA}" type="presOf" srcId="{5673A745-373D-9F4A-8604-FDF300B45F78}" destId="{C30878E2-409D-AD4F-B7C5-2F78F86FE6BD}" srcOrd="0" destOrd="0" presId="urn:microsoft.com/office/officeart/2005/8/layout/radial6"/>
    <dgm:cxn modelId="{495ACCA0-9788-B341-BBE3-B32793D3CFBA}" type="presOf" srcId="{21E94E74-F7BA-664F-9A30-8B7BD9AB3445}" destId="{EB2F624B-ED4C-0147-B708-4914AAA27C46}" srcOrd="0" destOrd="0" presId="urn:microsoft.com/office/officeart/2005/8/layout/radial6"/>
    <dgm:cxn modelId="{ACA8B144-BC76-224B-841E-37BEDB556CAD}" type="presOf" srcId="{C04CE5D1-60CA-7C48-9AE1-35DA3DB2786A}" destId="{1E2F33F2-B8F3-8745-9D41-47C3E50C0930}" srcOrd="0" destOrd="0" presId="urn:microsoft.com/office/officeart/2005/8/layout/radial6"/>
    <dgm:cxn modelId="{2D15860C-FC24-2E47-9F8C-D7653FA00115}" type="presOf" srcId="{87F29F84-F032-5A45-9EB7-768B92D0CFC9}" destId="{2BB0007C-F269-FF44-B524-E55033DD5416}" srcOrd="0" destOrd="0" presId="urn:microsoft.com/office/officeart/2005/8/layout/radial6"/>
    <dgm:cxn modelId="{9C8EB8C0-8044-7B4E-A711-99EF8D481991}" srcId="{87F29F84-F032-5A45-9EB7-768B92D0CFC9}" destId="{2391F3D1-0F63-3045-9E75-3016F732557F}" srcOrd="0" destOrd="0" parTransId="{BC0A2F64-0111-4045-9634-7A405873D728}" sibTransId="{069C4A99-2E73-ED40-BB9D-CE855821623A}"/>
    <dgm:cxn modelId="{0012E62F-54D8-F04E-BC60-CF663B58D3A9}" type="presParOf" srcId="{8D513A0B-F241-A34F-9F48-19B0831EE518}" destId="{2BB0007C-F269-FF44-B524-E55033DD5416}" srcOrd="0" destOrd="0" presId="urn:microsoft.com/office/officeart/2005/8/layout/radial6"/>
    <dgm:cxn modelId="{235F287C-4AD9-EB44-BCFD-88FAEA9F9BDB}" type="presParOf" srcId="{8D513A0B-F241-A34F-9F48-19B0831EE518}" destId="{99626BD3-3930-D44A-A935-4F7805CD2C17}" srcOrd="1" destOrd="0" presId="urn:microsoft.com/office/officeart/2005/8/layout/radial6"/>
    <dgm:cxn modelId="{4546F7C7-943E-0B4E-8CEF-C051FDAD8CBE}" type="presParOf" srcId="{8D513A0B-F241-A34F-9F48-19B0831EE518}" destId="{247E5D5E-45CC-CC47-B678-3531F89B2DA1}" srcOrd="2" destOrd="0" presId="urn:microsoft.com/office/officeart/2005/8/layout/radial6"/>
    <dgm:cxn modelId="{95D75D5F-6EBA-6D44-921F-6B77D577A713}" type="presParOf" srcId="{8D513A0B-F241-A34F-9F48-19B0831EE518}" destId="{C73F6F0E-A55F-0D45-B730-269B7A45AB01}" srcOrd="3" destOrd="0" presId="urn:microsoft.com/office/officeart/2005/8/layout/radial6"/>
    <dgm:cxn modelId="{534F9F31-5EC5-6745-BD75-59FE96D190CA}" type="presParOf" srcId="{8D513A0B-F241-A34F-9F48-19B0831EE518}" destId="{EB2F624B-ED4C-0147-B708-4914AAA27C46}" srcOrd="4" destOrd="0" presId="urn:microsoft.com/office/officeart/2005/8/layout/radial6"/>
    <dgm:cxn modelId="{83926CAD-C0BA-B143-945E-D1032B88CD22}" type="presParOf" srcId="{8D513A0B-F241-A34F-9F48-19B0831EE518}" destId="{FEED6344-EDB9-CB4F-B276-C2BC6CC6FF74}" srcOrd="5" destOrd="0" presId="urn:microsoft.com/office/officeart/2005/8/layout/radial6"/>
    <dgm:cxn modelId="{ECCBF69A-60BE-7A44-B581-014F2EE4BA8B}" type="presParOf" srcId="{8D513A0B-F241-A34F-9F48-19B0831EE518}" destId="{1E2F33F2-B8F3-8745-9D41-47C3E50C0930}" srcOrd="6" destOrd="0" presId="urn:microsoft.com/office/officeart/2005/8/layout/radial6"/>
    <dgm:cxn modelId="{6AA0DB41-322F-6840-91F1-A19A8CA63494}" type="presParOf" srcId="{8D513A0B-F241-A34F-9F48-19B0831EE518}" destId="{163E5981-0C71-EF46-9936-9D1614C5A803}" srcOrd="7" destOrd="0" presId="urn:microsoft.com/office/officeart/2005/8/layout/radial6"/>
    <dgm:cxn modelId="{0258AEF3-7490-3543-B9B4-FDB02CB50ED9}" type="presParOf" srcId="{8D513A0B-F241-A34F-9F48-19B0831EE518}" destId="{F715AB92-D0F0-ED4C-9C91-05730A1C1FAB}" srcOrd="8" destOrd="0" presId="urn:microsoft.com/office/officeart/2005/8/layout/radial6"/>
    <dgm:cxn modelId="{D943EE3F-E3C9-2242-9FAF-ED1338E87B66}" type="presParOf" srcId="{8D513A0B-F241-A34F-9F48-19B0831EE518}" destId="{24224A5E-2491-6E45-ACFA-8E6473C7195E}" srcOrd="9" destOrd="0" presId="urn:microsoft.com/office/officeart/2005/8/layout/radial6"/>
    <dgm:cxn modelId="{5240D5E7-41AA-1F4F-A7BA-1DECD770B03C}" type="presParOf" srcId="{8D513A0B-F241-A34F-9F48-19B0831EE518}" destId="{BCDDE182-93E7-9249-A193-DF7D550B9AF8}" srcOrd="10" destOrd="0" presId="urn:microsoft.com/office/officeart/2005/8/layout/radial6"/>
    <dgm:cxn modelId="{DAA6B4B9-7675-EB48-9433-0ED5597E19ED}" type="presParOf" srcId="{8D513A0B-F241-A34F-9F48-19B0831EE518}" destId="{B6563B6B-2D39-8D49-94A1-E929722EF365}" srcOrd="11" destOrd="0" presId="urn:microsoft.com/office/officeart/2005/8/layout/radial6"/>
    <dgm:cxn modelId="{CA712F36-451A-C244-A0AC-BB3AB6BEBA4D}" type="presParOf" srcId="{8D513A0B-F241-A34F-9F48-19B0831EE518}" destId="{C30878E2-409D-AD4F-B7C5-2F78F86FE6B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3D2B0E-DCEE-6542-8B8C-CB01C602A229}" type="doc">
      <dgm:prSet loTypeId="urn:microsoft.com/office/officeart/2005/8/layout/gear1" loCatId="relationship" qsTypeId="urn:microsoft.com/office/officeart/2005/8/quickstyle/simple4" qsCatId="simple" csTypeId="urn:microsoft.com/office/officeart/2005/8/colors/accent1_2" csCatId="accent1" phldr="1"/>
      <dgm:spPr/>
    </dgm:pt>
    <dgm:pt modelId="{CE70A431-1D59-3449-8818-9F03BFC65805}">
      <dgm:prSet phldrT="[Text]" custT="1"/>
      <dgm:spPr/>
      <dgm:t>
        <a:bodyPr/>
        <a:lstStyle/>
        <a:p>
          <a:r>
            <a:rPr lang="en-US" sz="2000" dirty="0" smtClean="0"/>
            <a:t>Appropriate use of technology</a:t>
          </a:r>
          <a:endParaRPr lang="en-US" sz="2000" dirty="0"/>
        </a:p>
      </dgm:t>
    </dgm:pt>
    <dgm:pt modelId="{2EB49562-94FC-EE4B-B63F-73FA703D78D1}" type="parTrans" cxnId="{88D82371-C674-714A-9569-9343A5FA4145}">
      <dgm:prSet/>
      <dgm:spPr/>
      <dgm:t>
        <a:bodyPr/>
        <a:lstStyle/>
        <a:p>
          <a:endParaRPr lang="en-US"/>
        </a:p>
      </dgm:t>
    </dgm:pt>
    <dgm:pt modelId="{96C8E8EC-9857-1944-AD9F-709BE7CBA6C9}" type="sibTrans" cxnId="{88D82371-C674-714A-9569-9343A5FA4145}">
      <dgm:prSet/>
      <dgm:spPr/>
      <dgm:t>
        <a:bodyPr/>
        <a:lstStyle/>
        <a:p>
          <a:endParaRPr lang="en-US"/>
        </a:p>
      </dgm:t>
    </dgm:pt>
    <dgm:pt modelId="{6E138C3A-C524-A44F-B532-44DFF299A664}">
      <dgm:prSet phldrT="[Text]"/>
      <dgm:spPr/>
      <dgm:t>
        <a:bodyPr/>
        <a:lstStyle/>
        <a:p>
          <a:r>
            <a:rPr lang="en-US" dirty="0" smtClean="0"/>
            <a:t>Research and international partnerships</a:t>
          </a:r>
          <a:endParaRPr lang="en-US" dirty="0"/>
        </a:p>
      </dgm:t>
    </dgm:pt>
    <dgm:pt modelId="{97A9C041-7F5F-2D49-96A4-977002549483}" type="parTrans" cxnId="{C4D45234-0811-2E40-B3F8-40B9B6095E83}">
      <dgm:prSet/>
      <dgm:spPr/>
      <dgm:t>
        <a:bodyPr/>
        <a:lstStyle/>
        <a:p>
          <a:endParaRPr lang="en-US"/>
        </a:p>
      </dgm:t>
    </dgm:pt>
    <dgm:pt modelId="{D86D95E9-6FDF-CB40-B05E-B61F7D8AD58D}" type="sibTrans" cxnId="{C4D45234-0811-2E40-B3F8-40B9B6095E83}">
      <dgm:prSet/>
      <dgm:spPr/>
      <dgm:t>
        <a:bodyPr/>
        <a:lstStyle/>
        <a:p>
          <a:endParaRPr lang="en-US"/>
        </a:p>
      </dgm:t>
    </dgm:pt>
    <dgm:pt modelId="{1F558103-660B-7C4B-BDCE-B48C41E412F2}">
      <dgm:prSet phldrT="[Text]"/>
      <dgm:spPr/>
      <dgm:t>
        <a:bodyPr/>
        <a:lstStyle/>
        <a:p>
          <a:r>
            <a:rPr lang="en-US" dirty="0" smtClean="0"/>
            <a:t>Single virtual university space</a:t>
          </a:r>
          <a:endParaRPr lang="en-US" dirty="0"/>
        </a:p>
      </dgm:t>
    </dgm:pt>
    <dgm:pt modelId="{A96D01C5-8C95-6A4D-A1FF-E2CFD36D22B3}" type="parTrans" cxnId="{D3EAFFC8-969E-F446-9A37-D60DD7F9C57B}">
      <dgm:prSet/>
      <dgm:spPr/>
      <dgm:t>
        <a:bodyPr/>
        <a:lstStyle/>
        <a:p>
          <a:endParaRPr lang="en-US"/>
        </a:p>
      </dgm:t>
    </dgm:pt>
    <dgm:pt modelId="{46B9BB17-A6EF-924C-854D-1627390EF368}" type="sibTrans" cxnId="{D3EAFFC8-969E-F446-9A37-D60DD7F9C57B}">
      <dgm:prSet/>
      <dgm:spPr/>
      <dgm:t>
        <a:bodyPr/>
        <a:lstStyle/>
        <a:p>
          <a:endParaRPr lang="en-US"/>
        </a:p>
      </dgm:t>
    </dgm:pt>
    <dgm:pt modelId="{20E4C05E-FC34-0041-BC6A-EF0BCE49D448}" type="pres">
      <dgm:prSet presAssocID="{FB3D2B0E-DCEE-6542-8B8C-CB01C602A229}" presName="composite" presStyleCnt="0">
        <dgm:presLayoutVars>
          <dgm:chMax val="3"/>
          <dgm:animLvl val="lvl"/>
          <dgm:resizeHandles val="exact"/>
        </dgm:presLayoutVars>
      </dgm:prSet>
      <dgm:spPr/>
    </dgm:pt>
    <dgm:pt modelId="{77DC280C-133F-C643-BFBD-008549CB6D13}" type="pres">
      <dgm:prSet presAssocID="{CE70A431-1D59-3449-8818-9F03BFC65805}" presName="gear1" presStyleLbl="node1" presStyleIdx="0" presStyleCnt="3">
        <dgm:presLayoutVars>
          <dgm:chMax val="1"/>
          <dgm:bulletEnabled val="1"/>
        </dgm:presLayoutVars>
      </dgm:prSet>
      <dgm:spPr/>
      <dgm:t>
        <a:bodyPr/>
        <a:lstStyle/>
        <a:p>
          <a:endParaRPr lang="en-US"/>
        </a:p>
      </dgm:t>
    </dgm:pt>
    <dgm:pt modelId="{A871E99F-4A29-2443-BBBA-220B3C81F199}" type="pres">
      <dgm:prSet presAssocID="{CE70A431-1D59-3449-8818-9F03BFC65805}" presName="gear1srcNode" presStyleLbl="node1" presStyleIdx="0" presStyleCnt="3"/>
      <dgm:spPr/>
      <dgm:t>
        <a:bodyPr/>
        <a:lstStyle/>
        <a:p>
          <a:endParaRPr lang="en-US"/>
        </a:p>
      </dgm:t>
    </dgm:pt>
    <dgm:pt modelId="{69DB3E08-D2BD-1D49-8632-DB2DAA128689}" type="pres">
      <dgm:prSet presAssocID="{CE70A431-1D59-3449-8818-9F03BFC65805}" presName="gear1dstNode" presStyleLbl="node1" presStyleIdx="0" presStyleCnt="3"/>
      <dgm:spPr/>
      <dgm:t>
        <a:bodyPr/>
        <a:lstStyle/>
        <a:p>
          <a:endParaRPr lang="en-US"/>
        </a:p>
      </dgm:t>
    </dgm:pt>
    <dgm:pt modelId="{F1D0F764-2BF7-EE4B-9A12-7D7AF5401B0E}" type="pres">
      <dgm:prSet presAssocID="{6E138C3A-C524-A44F-B532-44DFF299A664}" presName="gear2" presStyleLbl="node1" presStyleIdx="1" presStyleCnt="3">
        <dgm:presLayoutVars>
          <dgm:chMax val="1"/>
          <dgm:bulletEnabled val="1"/>
        </dgm:presLayoutVars>
      </dgm:prSet>
      <dgm:spPr/>
      <dgm:t>
        <a:bodyPr/>
        <a:lstStyle/>
        <a:p>
          <a:endParaRPr lang="en-US"/>
        </a:p>
      </dgm:t>
    </dgm:pt>
    <dgm:pt modelId="{4ECAD016-B33C-B247-9933-F6188E3108B6}" type="pres">
      <dgm:prSet presAssocID="{6E138C3A-C524-A44F-B532-44DFF299A664}" presName="gear2srcNode" presStyleLbl="node1" presStyleIdx="1" presStyleCnt="3"/>
      <dgm:spPr/>
      <dgm:t>
        <a:bodyPr/>
        <a:lstStyle/>
        <a:p>
          <a:endParaRPr lang="en-US"/>
        </a:p>
      </dgm:t>
    </dgm:pt>
    <dgm:pt modelId="{9F93A97F-59EE-924B-BD42-1F66BBF3C509}" type="pres">
      <dgm:prSet presAssocID="{6E138C3A-C524-A44F-B532-44DFF299A664}" presName="gear2dstNode" presStyleLbl="node1" presStyleIdx="1" presStyleCnt="3"/>
      <dgm:spPr/>
      <dgm:t>
        <a:bodyPr/>
        <a:lstStyle/>
        <a:p>
          <a:endParaRPr lang="en-US"/>
        </a:p>
      </dgm:t>
    </dgm:pt>
    <dgm:pt modelId="{BA5225C0-CA69-7C4C-993D-182EA5F4A8F0}" type="pres">
      <dgm:prSet presAssocID="{1F558103-660B-7C4B-BDCE-B48C41E412F2}" presName="gear3" presStyleLbl="node1" presStyleIdx="2" presStyleCnt="3"/>
      <dgm:spPr/>
      <dgm:t>
        <a:bodyPr/>
        <a:lstStyle/>
        <a:p>
          <a:endParaRPr lang="en-US"/>
        </a:p>
      </dgm:t>
    </dgm:pt>
    <dgm:pt modelId="{0182E9C8-3D80-9A40-A51C-75BB8CD61A0D}" type="pres">
      <dgm:prSet presAssocID="{1F558103-660B-7C4B-BDCE-B48C41E412F2}" presName="gear3tx" presStyleLbl="node1" presStyleIdx="2" presStyleCnt="3">
        <dgm:presLayoutVars>
          <dgm:chMax val="1"/>
          <dgm:bulletEnabled val="1"/>
        </dgm:presLayoutVars>
      </dgm:prSet>
      <dgm:spPr/>
      <dgm:t>
        <a:bodyPr/>
        <a:lstStyle/>
        <a:p>
          <a:endParaRPr lang="en-US"/>
        </a:p>
      </dgm:t>
    </dgm:pt>
    <dgm:pt modelId="{6298AF80-9B3C-DD46-BF77-4A8B0E67F247}" type="pres">
      <dgm:prSet presAssocID="{1F558103-660B-7C4B-BDCE-B48C41E412F2}" presName="gear3srcNode" presStyleLbl="node1" presStyleIdx="2" presStyleCnt="3"/>
      <dgm:spPr/>
      <dgm:t>
        <a:bodyPr/>
        <a:lstStyle/>
        <a:p>
          <a:endParaRPr lang="en-US"/>
        </a:p>
      </dgm:t>
    </dgm:pt>
    <dgm:pt modelId="{4CE16617-B74B-3441-84CF-C62F6A439D6E}" type="pres">
      <dgm:prSet presAssocID="{1F558103-660B-7C4B-BDCE-B48C41E412F2}" presName="gear3dstNode" presStyleLbl="node1" presStyleIdx="2" presStyleCnt="3"/>
      <dgm:spPr/>
      <dgm:t>
        <a:bodyPr/>
        <a:lstStyle/>
        <a:p>
          <a:endParaRPr lang="en-US"/>
        </a:p>
      </dgm:t>
    </dgm:pt>
    <dgm:pt modelId="{84EE4C19-5FA4-0842-B9D4-9F1E95D7CC6C}" type="pres">
      <dgm:prSet presAssocID="{96C8E8EC-9857-1944-AD9F-709BE7CBA6C9}" presName="connector1" presStyleLbl="sibTrans2D1" presStyleIdx="0" presStyleCnt="3"/>
      <dgm:spPr/>
      <dgm:t>
        <a:bodyPr/>
        <a:lstStyle/>
        <a:p>
          <a:endParaRPr lang="en-US"/>
        </a:p>
      </dgm:t>
    </dgm:pt>
    <dgm:pt modelId="{D0036156-CD43-D742-B625-DA15A42280C2}" type="pres">
      <dgm:prSet presAssocID="{D86D95E9-6FDF-CB40-B05E-B61F7D8AD58D}" presName="connector2" presStyleLbl="sibTrans2D1" presStyleIdx="1" presStyleCnt="3"/>
      <dgm:spPr/>
      <dgm:t>
        <a:bodyPr/>
        <a:lstStyle/>
        <a:p>
          <a:endParaRPr lang="en-US"/>
        </a:p>
      </dgm:t>
    </dgm:pt>
    <dgm:pt modelId="{7ADFC34A-410E-3248-BCA3-2CEA418B0A2D}" type="pres">
      <dgm:prSet presAssocID="{46B9BB17-A6EF-924C-854D-1627390EF368}" presName="connector3" presStyleLbl="sibTrans2D1" presStyleIdx="2" presStyleCnt="3"/>
      <dgm:spPr/>
      <dgm:t>
        <a:bodyPr/>
        <a:lstStyle/>
        <a:p>
          <a:endParaRPr lang="en-US"/>
        </a:p>
      </dgm:t>
    </dgm:pt>
  </dgm:ptLst>
  <dgm:cxnLst>
    <dgm:cxn modelId="{D3EAFFC8-969E-F446-9A37-D60DD7F9C57B}" srcId="{FB3D2B0E-DCEE-6542-8B8C-CB01C602A229}" destId="{1F558103-660B-7C4B-BDCE-B48C41E412F2}" srcOrd="2" destOrd="0" parTransId="{A96D01C5-8C95-6A4D-A1FF-E2CFD36D22B3}" sibTransId="{46B9BB17-A6EF-924C-854D-1627390EF368}"/>
    <dgm:cxn modelId="{639F4858-3240-4B4A-AF8E-1C163791D677}" type="presOf" srcId="{96C8E8EC-9857-1944-AD9F-709BE7CBA6C9}" destId="{84EE4C19-5FA4-0842-B9D4-9F1E95D7CC6C}" srcOrd="0" destOrd="0" presId="urn:microsoft.com/office/officeart/2005/8/layout/gear1"/>
    <dgm:cxn modelId="{B312F09E-92E1-AF4F-92B4-1FBD72E74632}" type="presOf" srcId="{1F558103-660B-7C4B-BDCE-B48C41E412F2}" destId="{BA5225C0-CA69-7C4C-993D-182EA5F4A8F0}" srcOrd="0" destOrd="0" presId="urn:microsoft.com/office/officeart/2005/8/layout/gear1"/>
    <dgm:cxn modelId="{88D82371-C674-714A-9569-9343A5FA4145}" srcId="{FB3D2B0E-DCEE-6542-8B8C-CB01C602A229}" destId="{CE70A431-1D59-3449-8818-9F03BFC65805}" srcOrd="0" destOrd="0" parTransId="{2EB49562-94FC-EE4B-B63F-73FA703D78D1}" sibTransId="{96C8E8EC-9857-1944-AD9F-709BE7CBA6C9}"/>
    <dgm:cxn modelId="{7A124D02-DE51-4C4A-A9E6-B474D4ABF276}" type="presOf" srcId="{D86D95E9-6FDF-CB40-B05E-B61F7D8AD58D}" destId="{D0036156-CD43-D742-B625-DA15A42280C2}" srcOrd="0" destOrd="0" presId="urn:microsoft.com/office/officeart/2005/8/layout/gear1"/>
    <dgm:cxn modelId="{74CA095D-7DAD-CF41-9394-A1E2EDD8101C}" type="presOf" srcId="{6E138C3A-C524-A44F-B532-44DFF299A664}" destId="{4ECAD016-B33C-B247-9933-F6188E3108B6}" srcOrd="1" destOrd="0" presId="urn:microsoft.com/office/officeart/2005/8/layout/gear1"/>
    <dgm:cxn modelId="{4216348A-371D-CB4E-B027-94EF1E8A595D}" type="presOf" srcId="{46B9BB17-A6EF-924C-854D-1627390EF368}" destId="{7ADFC34A-410E-3248-BCA3-2CEA418B0A2D}" srcOrd="0" destOrd="0" presId="urn:microsoft.com/office/officeart/2005/8/layout/gear1"/>
    <dgm:cxn modelId="{A0FBE4B0-C594-444F-A5CC-C323CC13860D}" type="presOf" srcId="{6E138C3A-C524-A44F-B532-44DFF299A664}" destId="{9F93A97F-59EE-924B-BD42-1F66BBF3C509}" srcOrd="2" destOrd="0" presId="urn:microsoft.com/office/officeart/2005/8/layout/gear1"/>
    <dgm:cxn modelId="{10BCBFD5-81D2-B646-A727-8E15E36FB87B}" type="presOf" srcId="{1F558103-660B-7C4B-BDCE-B48C41E412F2}" destId="{6298AF80-9B3C-DD46-BF77-4A8B0E67F247}" srcOrd="2" destOrd="0" presId="urn:microsoft.com/office/officeart/2005/8/layout/gear1"/>
    <dgm:cxn modelId="{9ED710BE-4908-7A4A-81A9-F0D81464F166}" type="presOf" srcId="{CE70A431-1D59-3449-8818-9F03BFC65805}" destId="{A871E99F-4A29-2443-BBBA-220B3C81F199}" srcOrd="1" destOrd="0" presId="urn:microsoft.com/office/officeart/2005/8/layout/gear1"/>
    <dgm:cxn modelId="{750080C3-3470-114E-BB01-56323DE6429E}" type="presOf" srcId="{CE70A431-1D59-3449-8818-9F03BFC65805}" destId="{69DB3E08-D2BD-1D49-8632-DB2DAA128689}" srcOrd="2" destOrd="0" presId="urn:microsoft.com/office/officeart/2005/8/layout/gear1"/>
    <dgm:cxn modelId="{8ABF0855-E6C2-D84A-AFAE-741AAF95A493}" type="presOf" srcId="{6E138C3A-C524-A44F-B532-44DFF299A664}" destId="{F1D0F764-2BF7-EE4B-9A12-7D7AF5401B0E}" srcOrd="0" destOrd="0" presId="urn:microsoft.com/office/officeart/2005/8/layout/gear1"/>
    <dgm:cxn modelId="{53248B45-A1C5-A347-88A6-11DC6B10121E}" type="presOf" srcId="{FB3D2B0E-DCEE-6542-8B8C-CB01C602A229}" destId="{20E4C05E-FC34-0041-BC6A-EF0BCE49D448}" srcOrd="0" destOrd="0" presId="urn:microsoft.com/office/officeart/2005/8/layout/gear1"/>
    <dgm:cxn modelId="{6FAEB430-A28A-1A42-955B-F8E0127CEC4C}" type="presOf" srcId="{1F558103-660B-7C4B-BDCE-B48C41E412F2}" destId="{0182E9C8-3D80-9A40-A51C-75BB8CD61A0D}" srcOrd="1" destOrd="0" presId="urn:microsoft.com/office/officeart/2005/8/layout/gear1"/>
    <dgm:cxn modelId="{C4D45234-0811-2E40-B3F8-40B9B6095E83}" srcId="{FB3D2B0E-DCEE-6542-8B8C-CB01C602A229}" destId="{6E138C3A-C524-A44F-B532-44DFF299A664}" srcOrd="1" destOrd="0" parTransId="{97A9C041-7F5F-2D49-96A4-977002549483}" sibTransId="{D86D95E9-6FDF-CB40-B05E-B61F7D8AD58D}"/>
    <dgm:cxn modelId="{6A6312E7-A09D-3844-840B-5FF2A8BDAAFB}" type="presOf" srcId="{1F558103-660B-7C4B-BDCE-B48C41E412F2}" destId="{4CE16617-B74B-3441-84CF-C62F6A439D6E}" srcOrd="3" destOrd="0" presId="urn:microsoft.com/office/officeart/2005/8/layout/gear1"/>
    <dgm:cxn modelId="{EDE6298D-3845-FD4B-92B0-7BC86CD64745}" type="presOf" srcId="{CE70A431-1D59-3449-8818-9F03BFC65805}" destId="{77DC280C-133F-C643-BFBD-008549CB6D13}" srcOrd="0" destOrd="0" presId="urn:microsoft.com/office/officeart/2005/8/layout/gear1"/>
    <dgm:cxn modelId="{32A6CD6E-B660-E34F-A42B-B4C74B64081F}" type="presParOf" srcId="{20E4C05E-FC34-0041-BC6A-EF0BCE49D448}" destId="{77DC280C-133F-C643-BFBD-008549CB6D13}" srcOrd="0" destOrd="0" presId="urn:microsoft.com/office/officeart/2005/8/layout/gear1"/>
    <dgm:cxn modelId="{F08B997A-FCA5-0346-ACC4-A8BA6F54B0CB}" type="presParOf" srcId="{20E4C05E-FC34-0041-BC6A-EF0BCE49D448}" destId="{A871E99F-4A29-2443-BBBA-220B3C81F199}" srcOrd="1" destOrd="0" presId="urn:microsoft.com/office/officeart/2005/8/layout/gear1"/>
    <dgm:cxn modelId="{932CE653-E1A5-E849-B511-20E42085F365}" type="presParOf" srcId="{20E4C05E-FC34-0041-BC6A-EF0BCE49D448}" destId="{69DB3E08-D2BD-1D49-8632-DB2DAA128689}" srcOrd="2" destOrd="0" presId="urn:microsoft.com/office/officeart/2005/8/layout/gear1"/>
    <dgm:cxn modelId="{937D468B-E003-C04F-BC44-7ED577D7B917}" type="presParOf" srcId="{20E4C05E-FC34-0041-BC6A-EF0BCE49D448}" destId="{F1D0F764-2BF7-EE4B-9A12-7D7AF5401B0E}" srcOrd="3" destOrd="0" presId="urn:microsoft.com/office/officeart/2005/8/layout/gear1"/>
    <dgm:cxn modelId="{B4864B44-8ADA-CF42-9466-814200F8B9F2}" type="presParOf" srcId="{20E4C05E-FC34-0041-BC6A-EF0BCE49D448}" destId="{4ECAD016-B33C-B247-9933-F6188E3108B6}" srcOrd="4" destOrd="0" presId="urn:microsoft.com/office/officeart/2005/8/layout/gear1"/>
    <dgm:cxn modelId="{50D21D8F-B2DE-1640-9713-21EC187A4025}" type="presParOf" srcId="{20E4C05E-FC34-0041-BC6A-EF0BCE49D448}" destId="{9F93A97F-59EE-924B-BD42-1F66BBF3C509}" srcOrd="5" destOrd="0" presId="urn:microsoft.com/office/officeart/2005/8/layout/gear1"/>
    <dgm:cxn modelId="{503DDED7-D952-AC47-A3F2-AD5FF87747D4}" type="presParOf" srcId="{20E4C05E-FC34-0041-BC6A-EF0BCE49D448}" destId="{BA5225C0-CA69-7C4C-993D-182EA5F4A8F0}" srcOrd="6" destOrd="0" presId="urn:microsoft.com/office/officeart/2005/8/layout/gear1"/>
    <dgm:cxn modelId="{47C6A20E-6E20-D645-AD61-EF8643912105}" type="presParOf" srcId="{20E4C05E-FC34-0041-BC6A-EF0BCE49D448}" destId="{0182E9C8-3D80-9A40-A51C-75BB8CD61A0D}" srcOrd="7" destOrd="0" presId="urn:microsoft.com/office/officeart/2005/8/layout/gear1"/>
    <dgm:cxn modelId="{4EDB6A43-33D0-904B-9B07-0902759C7ACA}" type="presParOf" srcId="{20E4C05E-FC34-0041-BC6A-EF0BCE49D448}" destId="{6298AF80-9B3C-DD46-BF77-4A8B0E67F247}" srcOrd="8" destOrd="0" presId="urn:microsoft.com/office/officeart/2005/8/layout/gear1"/>
    <dgm:cxn modelId="{760B7AB0-F82B-A84D-8F62-DA949F27DD68}" type="presParOf" srcId="{20E4C05E-FC34-0041-BC6A-EF0BCE49D448}" destId="{4CE16617-B74B-3441-84CF-C62F6A439D6E}" srcOrd="9" destOrd="0" presId="urn:microsoft.com/office/officeart/2005/8/layout/gear1"/>
    <dgm:cxn modelId="{43870AB4-AE19-0543-9019-6912524699D1}" type="presParOf" srcId="{20E4C05E-FC34-0041-BC6A-EF0BCE49D448}" destId="{84EE4C19-5FA4-0842-B9D4-9F1E95D7CC6C}" srcOrd="10" destOrd="0" presId="urn:microsoft.com/office/officeart/2005/8/layout/gear1"/>
    <dgm:cxn modelId="{E792BD86-218D-0E47-A96F-FD397CC1FD97}" type="presParOf" srcId="{20E4C05E-FC34-0041-BC6A-EF0BCE49D448}" destId="{D0036156-CD43-D742-B625-DA15A42280C2}" srcOrd="11" destOrd="0" presId="urn:microsoft.com/office/officeart/2005/8/layout/gear1"/>
    <dgm:cxn modelId="{B4BE1155-955C-074A-A094-4B53D9590545}" type="presParOf" srcId="{20E4C05E-FC34-0041-BC6A-EF0BCE49D448}" destId="{7ADFC34A-410E-3248-BCA3-2CEA418B0A2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9D506D-238E-403B-A185-DFBB1E72CA8A}">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06294-975F-4D0D-A940-1188631969F1}">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globalisation</a:t>
          </a:r>
          <a:endParaRPr lang="en-US" sz="1900" kern="1200" dirty="0"/>
        </a:p>
      </dsp:txBody>
      <dsp:txXfrm>
        <a:off x="3775352" y="455027"/>
        <a:ext cx="2941875" cy="1071380"/>
      </dsp:txXfrm>
    </dsp:sp>
    <dsp:sp modelId="{DADA053F-BDB6-406B-8B1C-D511956986A3}">
      <dsp:nvSpPr>
        <dsp:cNvPr id="0" name=""/>
        <dsp:cNvSpPr/>
      </dsp:nvSpPr>
      <dsp:spPr>
        <a:xfrm>
          <a:off x="3733813" y="1676399"/>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Information and communications technology</a:t>
          </a:r>
        </a:p>
      </dsp:txBody>
      <dsp:txXfrm>
        <a:off x="3733813" y="1676399"/>
        <a:ext cx="2941875" cy="1071380"/>
      </dsp:txXfrm>
    </dsp:sp>
    <dsp:sp modelId="{319F9CC0-7D5A-4D09-8154-8227BE4F86DF}">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Worldwide recession</a:t>
          </a:r>
          <a:endParaRPr lang="en-US" sz="1900" kern="1200" dirty="0"/>
        </a:p>
      </dsp:txBody>
      <dsp:txXfrm>
        <a:off x="3775352" y="2865632"/>
        <a:ext cx="2941875" cy="10713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53070D-6472-C841-9B06-1435E0817EF8}">
      <dsp:nvSpPr>
        <dsp:cNvPr id="0" name=""/>
        <dsp:cNvSpPr/>
      </dsp:nvSpPr>
      <dsp:spPr>
        <a:xfrm>
          <a:off x="3219531" y="1447794"/>
          <a:ext cx="1828796" cy="20050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Learner</a:t>
          </a:r>
        </a:p>
        <a:p>
          <a:pPr lvl="0" algn="ctr" defTabSz="1200150">
            <a:lnSpc>
              <a:spcPct val="90000"/>
            </a:lnSpc>
            <a:spcBef>
              <a:spcPct val="0"/>
            </a:spcBef>
            <a:spcAft>
              <a:spcPct val="35000"/>
            </a:spcAft>
          </a:pPr>
          <a:r>
            <a:rPr lang="en-US" sz="2400" kern="1200" dirty="0" err="1" smtClean="0"/>
            <a:t>Moodle</a:t>
          </a:r>
          <a:r>
            <a:rPr lang="en-US" sz="2400" kern="1200" dirty="0" smtClean="0"/>
            <a:t> platform</a:t>
          </a:r>
          <a:endParaRPr lang="en-US" sz="2400" kern="1200" dirty="0"/>
        </a:p>
      </dsp:txBody>
      <dsp:txXfrm>
        <a:off x="3219531" y="1447794"/>
        <a:ext cx="1828796" cy="2005024"/>
      </dsp:txXfrm>
    </dsp:sp>
    <dsp:sp modelId="{0BB3DC29-3EDC-BB43-A6C4-72048F9AE847}">
      <dsp:nvSpPr>
        <dsp:cNvPr id="0" name=""/>
        <dsp:cNvSpPr/>
      </dsp:nvSpPr>
      <dsp:spPr>
        <a:xfrm>
          <a:off x="2990928" y="485"/>
          <a:ext cx="2286002" cy="13591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Learning materials &amp; resources, course &amp; assessment guides, handbooks</a:t>
          </a:r>
          <a:endParaRPr lang="en-US" sz="1300" kern="1200" dirty="0"/>
        </a:p>
      </dsp:txBody>
      <dsp:txXfrm>
        <a:off x="2990928" y="485"/>
        <a:ext cx="2286002" cy="1359154"/>
      </dsp:txXfrm>
    </dsp:sp>
    <dsp:sp modelId="{2B3E9396-3B14-1340-9F5E-1653ABB606FD}">
      <dsp:nvSpPr>
        <dsp:cNvPr id="0" name=""/>
        <dsp:cNvSpPr/>
      </dsp:nvSpPr>
      <dsp:spPr>
        <a:xfrm>
          <a:off x="5060309" y="1770729"/>
          <a:ext cx="1687729" cy="13591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Web based conferencing system, anti-plagiarism tools</a:t>
          </a:r>
          <a:endParaRPr lang="en-US" sz="1300" kern="1200" dirty="0"/>
        </a:p>
      </dsp:txBody>
      <dsp:txXfrm>
        <a:off x="5060309" y="1770729"/>
        <a:ext cx="1687729" cy="1359154"/>
      </dsp:txXfrm>
    </dsp:sp>
    <dsp:sp modelId="{7DC7316D-09A7-ED4A-B9C7-3F256259673D}">
      <dsp:nvSpPr>
        <dsp:cNvPr id="0" name=""/>
        <dsp:cNvSpPr/>
      </dsp:nvSpPr>
      <dsp:spPr>
        <a:xfrm>
          <a:off x="3266476" y="3540973"/>
          <a:ext cx="1734906" cy="13591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Discussion forums, chat,  tutorials via Blackboard collaborate e.g.</a:t>
          </a:r>
          <a:endParaRPr lang="en-US" sz="1300" kern="1200" dirty="0"/>
        </a:p>
      </dsp:txBody>
      <dsp:txXfrm>
        <a:off x="3266476" y="3540973"/>
        <a:ext cx="1734906" cy="1359154"/>
      </dsp:txXfrm>
    </dsp:sp>
    <dsp:sp modelId="{A3A030EF-A414-8A4C-BE12-52458E1B8F3C}">
      <dsp:nvSpPr>
        <dsp:cNvPr id="0" name=""/>
        <dsp:cNvSpPr/>
      </dsp:nvSpPr>
      <dsp:spPr>
        <a:xfrm>
          <a:off x="1481560" y="1770729"/>
          <a:ext cx="1764250" cy="135915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University virtual library, help desk, grade book</a:t>
          </a:r>
          <a:endParaRPr lang="en-US" sz="1300" kern="1200" dirty="0"/>
        </a:p>
      </dsp:txBody>
      <dsp:txXfrm>
        <a:off x="1481560" y="1770729"/>
        <a:ext cx="1764250" cy="13591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C8657B-BFF0-4D52-BAA7-2843C0C4EF22}">
      <dsp:nvSpPr>
        <dsp:cNvPr id="0" name=""/>
        <dsp:cNvSpPr/>
      </dsp:nvSpPr>
      <dsp:spPr>
        <a:xfrm>
          <a:off x="1593063" y="0"/>
          <a:ext cx="4572011" cy="457201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CA" sz="1600" b="1" kern="1200" dirty="0" smtClean="0"/>
            <a:t>Custom Courseware</a:t>
          </a:r>
          <a:endParaRPr lang="en-CA" sz="1600" b="1" kern="1200" dirty="0"/>
        </a:p>
      </dsp:txBody>
      <dsp:txXfrm>
        <a:off x="3239901" y="228600"/>
        <a:ext cx="1278334" cy="685801"/>
      </dsp:txXfrm>
    </dsp:sp>
    <dsp:sp modelId="{05107B18-747A-4214-9A5C-0B8C26FBA8EB}">
      <dsp:nvSpPr>
        <dsp:cNvPr id="0" name=""/>
        <dsp:cNvSpPr/>
      </dsp:nvSpPr>
      <dsp:spPr>
        <a:xfrm>
          <a:off x="2050264" y="914402"/>
          <a:ext cx="3657608" cy="365760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CA" sz="1600" b="1" kern="1200" dirty="0" smtClean="0"/>
            <a:t>Open Courseware</a:t>
          </a:r>
          <a:endParaRPr lang="en-CA" sz="1600" b="1" kern="1200" dirty="0"/>
        </a:p>
      </dsp:txBody>
      <dsp:txXfrm>
        <a:off x="3239901" y="1133858"/>
        <a:ext cx="1278334" cy="658369"/>
      </dsp:txXfrm>
    </dsp:sp>
    <dsp:sp modelId="{44847962-6D8B-49B8-ACC8-CA271BAE7574}">
      <dsp:nvSpPr>
        <dsp:cNvPr id="0" name=""/>
        <dsp:cNvSpPr/>
      </dsp:nvSpPr>
      <dsp:spPr>
        <a:xfrm>
          <a:off x="2507465" y="1828804"/>
          <a:ext cx="2743206" cy="27432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CA" sz="1600" b="1" kern="1200" dirty="0" smtClean="0"/>
            <a:t>Modular Courseware</a:t>
          </a:r>
          <a:endParaRPr lang="en-CA" sz="1600" b="1" kern="1200" dirty="0"/>
        </a:p>
      </dsp:txBody>
      <dsp:txXfrm>
        <a:off x="3239901" y="2034544"/>
        <a:ext cx="1278334" cy="617221"/>
      </dsp:txXfrm>
    </dsp:sp>
    <dsp:sp modelId="{76CE3991-B879-45FE-84BD-FE5867AFF8E0}">
      <dsp:nvSpPr>
        <dsp:cNvPr id="0" name=""/>
        <dsp:cNvSpPr/>
      </dsp:nvSpPr>
      <dsp:spPr>
        <a:xfrm>
          <a:off x="2964666" y="2743206"/>
          <a:ext cx="1828804" cy="18288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CA" sz="1600" b="1" kern="1200" dirty="0" smtClean="0"/>
            <a:t>Partnerships</a:t>
          </a:r>
          <a:endParaRPr lang="en-CA" sz="1600" b="1" kern="1200" dirty="0"/>
        </a:p>
      </dsp:txBody>
      <dsp:txXfrm>
        <a:off x="3232489" y="3200407"/>
        <a:ext cx="1293159" cy="9144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0878E2-409D-AD4F-B7C5-2F78F86FE6BD}">
      <dsp:nvSpPr>
        <dsp:cNvPr id="0" name=""/>
        <dsp:cNvSpPr/>
      </dsp:nvSpPr>
      <dsp:spPr>
        <a:xfrm>
          <a:off x="1597377" y="437108"/>
          <a:ext cx="2910382" cy="2910382"/>
        </a:xfrm>
        <a:prstGeom prst="blockArc">
          <a:avLst>
            <a:gd name="adj1" fmla="val 10800000"/>
            <a:gd name="adj2" fmla="val 162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224A5E-2491-6E45-ACFA-8E6473C7195E}">
      <dsp:nvSpPr>
        <dsp:cNvPr id="0" name=""/>
        <dsp:cNvSpPr/>
      </dsp:nvSpPr>
      <dsp:spPr>
        <a:xfrm>
          <a:off x="1597377" y="437108"/>
          <a:ext cx="2910382" cy="2910382"/>
        </a:xfrm>
        <a:prstGeom prst="blockArc">
          <a:avLst>
            <a:gd name="adj1" fmla="val 5400000"/>
            <a:gd name="adj2" fmla="val 108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2F33F2-B8F3-8745-9D41-47C3E50C0930}">
      <dsp:nvSpPr>
        <dsp:cNvPr id="0" name=""/>
        <dsp:cNvSpPr/>
      </dsp:nvSpPr>
      <dsp:spPr>
        <a:xfrm>
          <a:off x="1597377" y="437108"/>
          <a:ext cx="2910382" cy="2910382"/>
        </a:xfrm>
        <a:prstGeom prst="blockArc">
          <a:avLst>
            <a:gd name="adj1" fmla="val 0"/>
            <a:gd name="adj2" fmla="val 54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3F6F0E-A55F-0D45-B730-269B7A45AB01}">
      <dsp:nvSpPr>
        <dsp:cNvPr id="0" name=""/>
        <dsp:cNvSpPr/>
      </dsp:nvSpPr>
      <dsp:spPr>
        <a:xfrm>
          <a:off x="1597377" y="437108"/>
          <a:ext cx="2910382" cy="2910382"/>
        </a:xfrm>
        <a:prstGeom prst="blockArc">
          <a:avLst>
            <a:gd name="adj1" fmla="val 16200000"/>
            <a:gd name="adj2" fmla="val 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B0007C-F269-FF44-B524-E55033DD5416}">
      <dsp:nvSpPr>
        <dsp:cNvPr id="0" name=""/>
        <dsp:cNvSpPr/>
      </dsp:nvSpPr>
      <dsp:spPr>
        <a:xfrm>
          <a:off x="2382098" y="1221829"/>
          <a:ext cx="1340941" cy="134094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Distance Education</a:t>
          </a:r>
          <a:endParaRPr lang="en-US" sz="1700" kern="1200" dirty="0"/>
        </a:p>
      </dsp:txBody>
      <dsp:txXfrm>
        <a:off x="2382098" y="1221829"/>
        <a:ext cx="1340941" cy="1340941"/>
      </dsp:txXfrm>
    </dsp:sp>
    <dsp:sp modelId="{99626BD3-3930-D44A-A935-4F7805CD2C17}">
      <dsp:nvSpPr>
        <dsp:cNvPr id="0" name=""/>
        <dsp:cNvSpPr/>
      </dsp:nvSpPr>
      <dsp:spPr>
        <a:xfrm>
          <a:off x="2323099" y="1571"/>
          <a:ext cx="1458938" cy="9386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Shaper </a:t>
          </a:r>
        </a:p>
        <a:p>
          <a:pPr lvl="0" algn="ctr" defTabSz="666750">
            <a:lnSpc>
              <a:spcPct val="90000"/>
            </a:lnSpc>
            <a:spcBef>
              <a:spcPct val="0"/>
            </a:spcBef>
            <a:spcAft>
              <a:spcPct val="35000"/>
            </a:spcAft>
          </a:pPr>
          <a:r>
            <a:rPr lang="en-US" sz="1500" kern="1200" dirty="0" smtClean="0"/>
            <a:t>politics</a:t>
          </a:r>
          <a:endParaRPr lang="en-US" sz="1500" kern="1200" dirty="0"/>
        </a:p>
      </dsp:txBody>
      <dsp:txXfrm>
        <a:off x="2323099" y="1571"/>
        <a:ext cx="1458938" cy="938658"/>
      </dsp:txXfrm>
    </dsp:sp>
    <dsp:sp modelId="{EB2F624B-ED4C-0147-B708-4914AAA27C46}">
      <dsp:nvSpPr>
        <dsp:cNvPr id="0" name=""/>
        <dsp:cNvSpPr/>
      </dsp:nvSpPr>
      <dsp:spPr>
        <a:xfrm>
          <a:off x="3782035" y="1422970"/>
          <a:ext cx="1383864" cy="9386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Driver</a:t>
          </a:r>
        </a:p>
        <a:p>
          <a:pPr lvl="0" algn="ctr" defTabSz="666750">
            <a:lnSpc>
              <a:spcPct val="90000"/>
            </a:lnSpc>
            <a:spcBef>
              <a:spcPct val="0"/>
            </a:spcBef>
            <a:spcAft>
              <a:spcPct val="35000"/>
            </a:spcAft>
          </a:pPr>
          <a:r>
            <a:rPr lang="en-US" sz="1500" kern="1200" dirty="0" smtClean="0"/>
            <a:t>technology</a:t>
          </a:r>
          <a:endParaRPr lang="en-US" sz="1500" kern="1200" dirty="0"/>
        </a:p>
      </dsp:txBody>
      <dsp:txXfrm>
        <a:off x="3782035" y="1422970"/>
        <a:ext cx="1383864" cy="938658"/>
      </dsp:txXfrm>
    </dsp:sp>
    <dsp:sp modelId="{163E5981-0C71-EF46-9936-9D1614C5A803}">
      <dsp:nvSpPr>
        <dsp:cNvPr id="0" name=""/>
        <dsp:cNvSpPr/>
      </dsp:nvSpPr>
      <dsp:spPr>
        <a:xfrm>
          <a:off x="2207231" y="2844370"/>
          <a:ext cx="1690675" cy="9386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Shaper institutional arrangements</a:t>
          </a:r>
          <a:endParaRPr lang="en-US" sz="1500" kern="1200" dirty="0"/>
        </a:p>
      </dsp:txBody>
      <dsp:txXfrm>
        <a:off x="2207231" y="2844370"/>
        <a:ext cx="1690675" cy="938658"/>
      </dsp:txXfrm>
    </dsp:sp>
    <dsp:sp modelId="{BCDDE182-93E7-9249-A193-DF7D550B9AF8}">
      <dsp:nvSpPr>
        <dsp:cNvPr id="0" name=""/>
        <dsp:cNvSpPr/>
      </dsp:nvSpPr>
      <dsp:spPr>
        <a:xfrm>
          <a:off x="930099" y="1422970"/>
          <a:ext cx="1402140" cy="9386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Driver mission</a:t>
          </a:r>
          <a:endParaRPr lang="en-US" sz="1500" kern="1200" dirty="0"/>
        </a:p>
      </dsp:txBody>
      <dsp:txXfrm>
        <a:off x="930099" y="1422970"/>
        <a:ext cx="1402140" cy="93865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DC280C-133F-C643-BFBD-008549CB6D13}">
      <dsp:nvSpPr>
        <dsp:cNvPr id="0" name=""/>
        <dsp:cNvSpPr/>
      </dsp:nvSpPr>
      <dsp:spPr>
        <a:xfrm>
          <a:off x="2844800" y="1828800"/>
          <a:ext cx="2235200" cy="2235200"/>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Appropriate use of technology</a:t>
          </a:r>
          <a:endParaRPr lang="en-US" sz="2000" kern="1200" dirty="0"/>
        </a:p>
      </dsp:txBody>
      <dsp:txXfrm>
        <a:off x="2844800" y="1828800"/>
        <a:ext cx="2235200" cy="2235200"/>
      </dsp:txXfrm>
    </dsp:sp>
    <dsp:sp modelId="{F1D0F764-2BF7-EE4B-9A12-7D7AF5401B0E}">
      <dsp:nvSpPr>
        <dsp:cNvPr id="0" name=""/>
        <dsp:cNvSpPr/>
      </dsp:nvSpPr>
      <dsp:spPr>
        <a:xfrm>
          <a:off x="1544320" y="1300480"/>
          <a:ext cx="1625600" cy="1625600"/>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Research and international partnerships</a:t>
          </a:r>
          <a:endParaRPr lang="en-US" sz="1100" kern="1200" dirty="0"/>
        </a:p>
      </dsp:txBody>
      <dsp:txXfrm>
        <a:off x="1544320" y="1300480"/>
        <a:ext cx="1625600" cy="1625600"/>
      </dsp:txXfrm>
    </dsp:sp>
    <dsp:sp modelId="{BA5225C0-CA69-7C4C-993D-182EA5F4A8F0}">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Single virtual university space</a:t>
          </a:r>
          <a:endParaRPr lang="en-US" sz="1100" kern="1200" dirty="0"/>
        </a:p>
      </dsp:txBody>
      <dsp:txXfrm>
        <a:off x="2804160" y="528320"/>
        <a:ext cx="894080" cy="894080"/>
      </dsp:txXfrm>
    </dsp:sp>
    <dsp:sp modelId="{84EE4C19-5FA4-0842-B9D4-9F1E95D7CC6C}">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036156-CD43-D742-B625-DA15A42280C2}">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DFC34A-410E-3248-BCA3-2CEA418B0A2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C3025-780E-459A-8699-5C0290828627}" type="datetimeFigureOut">
              <a:rPr lang="en-US" smtClean="0"/>
              <a:pPr/>
              <a:t>9/11/13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9D99A-156C-4FDA-9B7A-6A277E5533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A9D99A-156C-4FDA-9B7A-6A277E55330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A9D99A-156C-4FDA-9B7A-6A277E55330A}"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643063"/>
            <a:ext cx="9144000" cy="4929187"/>
          </a:xfrm>
          <a:prstGeom prst="rect">
            <a:avLst/>
          </a:prstGeom>
          <a:noFill/>
          <a:ln w="9525">
            <a:noFill/>
            <a:miter lim="800000"/>
            <a:headEnd/>
            <a:tailEnd/>
          </a:ln>
        </p:spPr>
      </p:pic>
      <p:sp>
        <p:nvSpPr>
          <p:cNvPr id="5" name="Rectangle 4"/>
          <p:cNvSpPr/>
          <p:nvPr/>
        </p:nvSpPr>
        <p:spPr>
          <a:xfrm>
            <a:off x="0" y="0"/>
            <a:ext cx="9144000" cy="1643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dirty="0"/>
          </a:p>
        </p:txBody>
      </p:sp>
      <p:pic>
        <p:nvPicPr>
          <p:cNvPr id="6" name="Picture 2"/>
          <p:cNvPicPr>
            <a:picLocks noChangeAspect="1" noChangeArrowheads="1"/>
          </p:cNvPicPr>
          <p:nvPr/>
        </p:nvPicPr>
        <p:blipFill>
          <a:blip r:embed="rId3" cstate="print"/>
          <a:srcRect/>
          <a:stretch>
            <a:fillRect/>
          </a:stretch>
        </p:blipFill>
        <p:spPr bwMode="auto">
          <a:xfrm>
            <a:off x="344488" y="214313"/>
            <a:ext cx="893762" cy="1214437"/>
          </a:xfrm>
          <a:prstGeom prst="rect">
            <a:avLst/>
          </a:prstGeom>
          <a:noFill/>
          <a:ln w="9525">
            <a:noFill/>
            <a:miter lim="800000"/>
            <a:headEnd/>
            <a:tailEnd/>
          </a:ln>
        </p:spPr>
      </p:pic>
      <p:sp>
        <p:nvSpPr>
          <p:cNvPr id="7" name="TextBox 6"/>
          <p:cNvSpPr txBox="1"/>
          <p:nvPr/>
        </p:nvSpPr>
        <p:spPr>
          <a:xfrm>
            <a:off x="1357313" y="500063"/>
            <a:ext cx="5030787" cy="615950"/>
          </a:xfrm>
          <a:prstGeom prst="rect">
            <a:avLst/>
          </a:prstGeom>
          <a:noFill/>
        </p:spPr>
        <p:txBody>
          <a:bodyPr wrap="none">
            <a:spAutoFit/>
          </a:bodyPr>
          <a:lstStyle/>
          <a:p>
            <a:pPr fontAlgn="auto">
              <a:spcBef>
                <a:spcPts val="0"/>
              </a:spcBef>
              <a:spcAft>
                <a:spcPts val="0"/>
              </a:spcAft>
              <a:defRPr/>
            </a:pPr>
            <a:r>
              <a:rPr lang="en-CA" b="1" spc="100" dirty="0">
                <a:solidFill>
                  <a:schemeClr val="bg1"/>
                </a:solidFill>
                <a:latin typeface="Baskerville Old Face" pitchFamily="18" charset="0"/>
                <a:cs typeface="+mn-cs"/>
              </a:rPr>
              <a:t>THE UNIVERSITY OF THE WEST INDIES</a:t>
            </a:r>
          </a:p>
          <a:p>
            <a:pPr fontAlgn="auto">
              <a:spcBef>
                <a:spcPts val="0"/>
              </a:spcBef>
              <a:spcAft>
                <a:spcPts val="0"/>
              </a:spcAft>
              <a:defRPr/>
            </a:pPr>
            <a:r>
              <a:rPr lang="en-CA" sz="1600" spc="100" dirty="0">
                <a:solidFill>
                  <a:schemeClr val="bg1"/>
                </a:solidFill>
                <a:latin typeface="Baskerville Old Face" pitchFamily="18" charset="0"/>
                <a:cs typeface="+mn-cs"/>
              </a:rPr>
              <a:t>OPEN CAMPUS</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8" name="Slide Number Placeholder 5"/>
          <p:cNvSpPr>
            <a:spLocks noGrp="1"/>
          </p:cNvSpPr>
          <p:nvPr>
            <p:ph type="sldNum" sz="quarter" idx="10"/>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C6CA26C7-9C39-4825-BC66-1488AD65A7BB}" type="datetimeFigureOut">
              <a:rPr lang="en-US" smtClean="0"/>
              <a:pPr/>
              <a:t>9/11/13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246A64-9612-41D1-9555-1F45A449E7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3.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image" Target="../media/image1.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42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dirty="0"/>
          </a:p>
        </p:txBody>
      </p:sp>
      <p:pic>
        <p:nvPicPr>
          <p:cNvPr id="1027" name="Picture 11"/>
          <p:cNvPicPr>
            <a:picLocks noChangeAspect="1" noChangeArrowheads="1"/>
          </p:cNvPicPr>
          <p:nvPr/>
        </p:nvPicPr>
        <p:blipFill>
          <a:blip r:embed="rId12" cstate="print"/>
          <a:srcRect/>
          <a:stretch>
            <a:fillRect/>
          </a:stretch>
        </p:blipFill>
        <p:spPr bwMode="auto">
          <a:xfrm>
            <a:off x="0" y="6570663"/>
            <a:ext cx="9144000" cy="287337"/>
          </a:xfrm>
          <a:prstGeom prst="rect">
            <a:avLst/>
          </a:prstGeom>
          <a:noFill/>
          <a:ln w="9525">
            <a:noFill/>
            <a:miter lim="800000"/>
            <a:headEnd/>
            <a:tailEnd/>
          </a:ln>
        </p:spPr>
      </p:pic>
      <p:pic>
        <p:nvPicPr>
          <p:cNvPr id="1028" name="Picture 3"/>
          <p:cNvPicPr>
            <a:picLocks noChangeAspect="1" noChangeArrowheads="1"/>
          </p:cNvPicPr>
          <p:nvPr/>
        </p:nvPicPr>
        <p:blipFill>
          <a:blip r:embed="rId13" cstate="print"/>
          <a:srcRect/>
          <a:stretch>
            <a:fillRect/>
          </a:stretch>
        </p:blipFill>
        <p:spPr bwMode="auto">
          <a:xfrm>
            <a:off x="0" y="619125"/>
            <a:ext cx="9144000" cy="911225"/>
          </a:xfrm>
          <a:prstGeom prst="rect">
            <a:avLst/>
          </a:prstGeom>
          <a:noFill/>
          <a:ln w="9525">
            <a:noFill/>
            <a:miter lim="800000"/>
            <a:headEnd/>
            <a:tailEnd/>
          </a:ln>
        </p:spPr>
      </p:pic>
      <p:sp>
        <p:nvSpPr>
          <p:cNvPr id="1029" name="Title Placeholder 1"/>
          <p:cNvSpPr>
            <a:spLocks noGrp="1"/>
          </p:cNvSpPr>
          <p:nvPr>
            <p:ph type="title"/>
          </p:nvPr>
        </p:nvSpPr>
        <p:spPr bwMode="auto">
          <a:xfrm>
            <a:off x="457200" y="609600"/>
            <a:ext cx="8229600" cy="917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30" name="Text Placeholder 2"/>
          <p:cNvSpPr>
            <a:spLocks noGrp="1"/>
          </p:cNvSpPr>
          <p:nvPr>
            <p:ph type="body" idx="1"/>
          </p:nvPr>
        </p:nvSpPr>
        <p:spPr bwMode="auto">
          <a:xfrm>
            <a:off x="457200" y="1600200"/>
            <a:ext cx="8229600" cy="4900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 name="Slide Number Placeholder 5"/>
          <p:cNvSpPr>
            <a:spLocks noGrp="1"/>
          </p:cNvSpPr>
          <p:nvPr>
            <p:ph type="sldNum" sz="quarter" idx="4"/>
          </p:nvPr>
        </p:nvSpPr>
        <p:spPr>
          <a:xfrm>
            <a:off x="357188" y="6572250"/>
            <a:ext cx="1557337" cy="285750"/>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fld id="{A3246A64-9612-41D1-9555-1F45A449E77E}" type="slidenum">
              <a:rPr lang="en-US" smtClean="0"/>
              <a:pPr/>
              <a:t>‹#›</a:t>
            </a:fld>
            <a:endParaRPr lang="en-US"/>
          </a:p>
        </p:txBody>
      </p:sp>
      <p:pic>
        <p:nvPicPr>
          <p:cNvPr id="1032" name="Picture 2"/>
          <p:cNvPicPr>
            <a:picLocks noChangeAspect="1" noChangeArrowheads="1"/>
          </p:cNvPicPr>
          <p:nvPr/>
        </p:nvPicPr>
        <p:blipFill>
          <a:blip r:embed="rId14" cstate="print"/>
          <a:srcRect/>
          <a:stretch>
            <a:fillRect/>
          </a:stretch>
        </p:blipFill>
        <p:spPr bwMode="auto">
          <a:xfrm>
            <a:off x="71438" y="14288"/>
            <a:ext cx="420687" cy="571500"/>
          </a:xfrm>
          <a:prstGeom prst="rect">
            <a:avLst/>
          </a:prstGeom>
          <a:noFill/>
          <a:ln w="9525">
            <a:noFill/>
            <a:miter lim="800000"/>
            <a:headEnd/>
            <a:tailEnd/>
          </a:ln>
        </p:spPr>
      </p:pic>
      <p:sp>
        <p:nvSpPr>
          <p:cNvPr id="11" name="TextBox 10"/>
          <p:cNvSpPr txBox="1"/>
          <p:nvPr/>
        </p:nvSpPr>
        <p:spPr>
          <a:xfrm>
            <a:off x="500063" y="115888"/>
            <a:ext cx="3065462" cy="384175"/>
          </a:xfrm>
          <a:prstGeom prst="rect">
            <a:avLst/>
          </a:prstGeom>
          <a:noFill/>
        </p:spPr>
        <p:txBody>
          <a:bodyPr wrap="none">
            <a:spAutoFit/>
          </a:bodyPr>
          <a:lstStyle/>
          <a:p>
            <a:pPr fontAlgn="auto">
              <a:spcBef>
                <a:spcPts val="0"/>
              </a:spcBef>
              <a:spcAft>
                <a:spcPts val="0"/>
              </a:spcAft>
              <a:defRPr/>
            </a:pPr>
            <a:r>
              <a:rPr lang="en-CA" sz="1000" b="1" spc="100" dirty="0">
                <a:solidFill>
                  <a:schemeClr val="bg1"/>
                </a:solidFill>
                <a:latin typeface="Baskerville Old Face" pitchFamily="18" charset="0"/>
                <a:cs typeface="+mn-cs"/>
              </a:rPr>
              <a:t>THE UNIVERSITY OF THE WEST INDIES</a:t>
            </a:r>
          </a:p>
          <a:p>
            <a:pPr fontAlgn="auto">
              <a:spcBef>
                <a:spcPts val="0"/>
              </a:spcBef>
              <a:spcAft>
                <a:spcPts val="0"/>
              </a:spcAft>
              <a:defRPr/>
            </a:pPr>
            <a:r>
              <a:rPr lang="en-CA" sz="900" spc="100" dirty="0">
                <a:solidFill>
                  <a:schemeClr val="bg1"/>
                </a:solidFill>
                <a:latin typeface="Baskerville Old Face" pitchFamily="18" charset="0"/>
                <a:cs typeface="+mn-cs"/>
              </a:rPr>
              <a:t>OPEN CAMPUS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4" Type="http://schemas.openxmlformats.org/officeDocument/2006/relationships/diagramData" Target="../diagrams/data3.xml"/><Relationship Id="rId5" Type="http://schemas.openxmlformats.org/officeDocument/2006/relationships/diagramLayout" Target="../diagrams/layout3.xml"/><Relationship Id="rId7" Type="http://schemas.openxmlformats.org/officeDocument/2006/relationships/diagramColors" Target="../diagrams/colors3.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6"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6" Type="http://schemas.microsoft.com/office/2007/relationships/diagramDrawing" Target="../diagrams/drawing4.xml"/><Relationship Id="rId4" Type="http://schemas.openxmlformats.org/officeDocument/2006/relationships/diagramQuickStyle" Target="../diagrams/quickStyle4.xml"/><Relationship Id="rId1" Type="http://schemas.openxmlformats.org/officeDocument/2006/relationships/slideLayout" Target="../slideLayouts/slideLayout6.xml"/><Relationship Id="rId2" Type="http://schemas.openxmlformats.org/officeDocument/2006/relationships/diagramData" Target="../diagrams/data4.xml"/><Relationship Id="rId3" Type="http://schemas.openxmlformats.org/officeDocument/2006/relationships/diagramLayout" Target="../diagrams/layout4.xml"/><Relationship Id="rId5" Type="http://schemas.openxmlformats.org/officeDocument/2006/relationships/diagramColors" Target="../diagrams/colors4.xml"/></Relationships>
</file>

<file path=ppt/slides/_rels/slide27.xml.rels><?xml version="1.0" encoding="UTF-8" standalone="yes"?>
<Relationships xmlns="http://schemas.openxmlformats.org/package/2006/relationships"><Relationship Id="rId6" Type="http://schemas.microsoft.com/office/2007/relationships/diagramDrawing" Target="../diagrams/drawing5.xml"/><Relationship Id="rId4" Type="http://schemas.openxmlformats.org/officeDocument/2006/relationships/diagramQuickStyle" Target="../diagrams/quickStyle5.xml"/><Relationship Id="rId1" Type="http://schemas.openxmlformats.org/officeDocument/2006/relationships/slideLayout" Target="../slideLayouts/slideLayout6.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Distance Education at the University of the West Indies: Evolution, Achievements and Challenges</a:t>
            </a:r>
            <a:endParaRPr lang="en-US" sz="3600" dirty="0"/>
          </a:p>
        </p:txBody>
      </p:sp>
      <p:sp>
        <p:nvSpPr>
          <p:cNvPr id="3" name="Subtitle 2"/>
          <p:cNvSpPr>
            <a:spLocks noGrp="1"/>
          </p:cNvSpPr>
          <p:nvPr>
            <p:ph type="subTitle" idx="1"/>
          </p:nvPr>
        </p:nvSpPr>
        <p:spPr/>
        <p:txBody>
          <a:bodyPr>
            <a:normAutofit/>
          </a:bodyPr>
          <a:lstStyle/>
          <a:p>
            <a:r>
              <a:rPr lang="en-US" sz="2400" dirty="0" smtClean="0"/>
              <a:t>International Conference on Distance Education (CIAED) Salvador – Bahia, Brazil </a:t>
            </a:r>
          </a:p>
          <a:p>
            <a:r>
              <a:rPr lang="en-US" sz="2400" dirty="0" smtClean="0"/>
              <a:t>September 9 – 13, 2013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UWIDITE</a:t>
            </a:r>
            <a:endParaRPr lang="en-US" dirty="0"/>
          </a:p>
        </p:txBody>
      </p:sp>
      <p:sp>
        <p:nvSpPr>
          <p:cNvPr id="3" name="Content Placeholder 2"/>
          <p:cNvSpPr>
            <a:spLocks noGrp="1"/>
          </p:cNvSpPr>
          <p:nvPr>
            <p:ph idx="1"/>
          </p:nvPr>
        </p:nvSpPr>
        <p:spPr/>
        <p:txBody>
          <a:bodyPr>
            <a:normAutofit fontScale="47500" lnSpcReduction="20000"/>
          </a:bodyPr>
          <a:lstStyle/>
          <a:p>
            <a:r>
              <a:rPr lang="en-GB" dirty="0"/>
              <a:t>“ </a:t>
            </a:r>
            <a:r>
              <a:rPr lang="en-GB" sz="5100" i="1" dirty="0"/>
              <a:t>the signal travels by a four-wire telephone line to the Kingston offices of Jamaica International Telecommunications Company and thence by microwave circuit to their satellite ground station located at Prospect Pen  in the eastern part of the island. It is relayed via INTELSAT Flight 4 Satellite …. to Trinidad, and by way of a microwave link to Cable and Wireless Offices in St Lucia which is the hub of the system. From there it goes out to the international gateways in Dominica, Antigua and Trinidad by microwave circuits and to Barbados by </a:t>
            </a:r>
            <a:r>
              <a:rPr lang="en-GB" sz="5100" i="1" dirty="0" err="1"/>
              <a:t>tropospheric</a:t>
            </a:r>
            <a:r>
              <a:rPr lang="en-GB" sz="5100" i="1" dirty="0"/>
              <a:t> scatter. The final link to all University Sites is by four- wire telephone lines</a:t>
            </a:r>
            <a:r>
              <a:rPr lang="en-GB" sz="5100" dirty="0"/>
              <a:t>.” </a:t>
            </a:r>
            <a:endParaRPr lang="en-US" sz="5100" dirty="0"/>
          </a:p>
          <a:p>
            <a:pPr>
              <a:buNone/>
            </a:pPr>
            <a:r>
              <a:rPr lang="en-GB" sz="5100" dirty="0"/>
              <a:t> </a:t>
            </a:r>
            <a:endParaRPr lang="en-US" sz="5100" dirty="0"/>
          </a:p>
          <a:p>
            <a:r>
              <a:rPr lang="en-GB" dirty="0" err="1"/>
              <a:t>Lalor</a:t>
            </a:r>
            <a:r>
              <a:rPr lang="en-GB" dirty="0"/>
              <a:t> and </a:t>
            </a:r>
            <a:r>
              <a:rPr lang="en-GB" dirty="0" err="1"/>
              <a:t>Marrett</a:t>
            </a:r>
            <a:r>
              <a:rPr lang="en-GB" dirty="0"/>
              <a:t>, 1986: 16 in Fergus et al</a:t>
            </a:r>
            <a:endParaRPr lang="en-US" dirty="0"/>
          </a:p>
          <a:p>
            <a:pPr>
              <a:buNone/>
            </a:pPr>
            <a:r>
              <a:rPr lang="en-GB" dirty="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UWIDEC</a:t>
            </a:r>
            <a:endParaRPr lang="en-US" dirty="0"/>
          </a:p>
        </p:txBody>
      </p:sp>
      <p:sp>
        <p:nvSpPr>
          <p:cNvPr id="3" name="Content Placeholder 2"/>
          <p:cNvSpPr>
            <a:spLocks noGrp="1"/>
          </p:cNvSpPr>
          <p:nvPr>
            <p:ph idx="1"/>
          </p:nvPr>
        </p:nvSpPr>
        <p:spPr/>
        <p:txBody>
          <a:bodyPr>
            <a:normAutofit/>
          </a:bodyPr>
          <a:lstStyle/>
          <a:p>
            <a:pPr lvl="0"/>
            <a:r>
              <a:rPr lang="en-GB" i="1" dirty="0" smtClean="0"/>
              <a:t> </a:t>
            </a:r>
            <a:r>
              <a:rPr lang="en-GB" i="1" dirty="0"/>
              <a:t>face to face or distance delivery or a combination of </a:t>
            </a:r>
            <a:r>
              <a:rPr lang="en-GB" i="1" dirty="0" smtClean="0"/>
              <a:t>both</a:t>
            </a:r>
          </a:p>
          <a:p>
            <a:pPr lvl="0">
              <a:buNone/>
            </a:pPr>
            <a:endParaRPr lang="en-US" dirty="0"/>
          </a:p>
          <a:p>
            <a:pPr lvl="0"/>
            <a:r>
              <a:rPr lang="en-GB" i="1" dirty="0" smtClean="0"/>
              <a:t>Staff were expected to function in a dual mode environment which rewarded contribution to Distance Education</a:t>
            </a:r>
          </a:p>
          <a:p>
            <a:pPr lvl="0">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8229600" cy="762000"/>
          </a:xfrm>
        </p:spPr>
        <p:txBody>
          <a:bodyPr/>
          <a:lstStyle/>
          <a:p>
            <a:r>
              <a:rPr lang="en-US" sz="3200" dirty="0" smtClean="0"/>
              <a:t>UWIDEC </a:t>
            </a:r>
            <a:r>
              <a:rPr lang="en-GB" sz="3200" dirty="0" smtClean="0"/>
              <a:t>operational principles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GB" b="1" dirty="0" smtClean="0"/>
              <a:t>Using </a:t>
            </a:r>
            <a:r>
              <a:rPr lang="en-GB" b="1" dirty="0"/>
              <a:t>UWI faculty as first </a:t>
            </a:r>
            <a:r>
              <a:rPr lang="en-GB" b="1" dirty="0" smtClean="0"/>
              <a:t>choice</a:t>
            </a:r>
            <a:endParaRPr lang="en-US" dirty="0" smtClean="0"/>
          </a:p>
          <a:p>
            <a:pPr lvl="0"/>
            <a:r>
              <a:rPr lang="en-GB" b="1" dirty="0"/>
              <a:t>Equivalence in content between face to face and distance </a:t>
            </a:r>
            <a:r>
              <a:rPr lang="en-GB" b="1" dirty="0" smtClean="0"/>
              <a:t>offerings</a:t>
            </a:r>
            <a:endParaRPr lang="en-US" dirty="0" smtClean="0"/>
          </a:p>
          <a:p>
            <a:pPr lvl="0"/>
            <a:r>
              <a:rPr lang="en-GB" dirty="0"/>
              <a:t>Reducing dependence on face to face interactions and improving the use of in- built, </a:t>
            </a:r>
            <a:r>
              <a:rPr lang="en-GB" b="1" dirty="0"/>
              <a:t>self- instructional courseware</a:t>
            </a:r>
            <a:r>
              <a:rPr lang="en-GB" b="1" dirty="0" smtClean="0"/>
              <a:t>.</a:t>
            </a:r>
          </a:p>
          <a:p>
            <a:r>
              <a:rPr lang="en-GB" b="1" dirty="0" smtClean="0"/>
              <a:t>Standards - regulated</a:t>
            </a:r>
            <a:r>
              <a:rPr lang="en-GB" dirty="0" smtClean="0"/>
              <a:t> course packages and assessment.</a:t>
            </a:r>
            <a:endParaRPr lang="en-US" dirty="0" smtClean="0"/>
          </a:p>
          <a:p>
            <a:pPr lvl="0"/>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UWIDEC in transition</a:t>
            </a:r>
            <a:endParaRPr lang="en-US" dirty="0"/>
          </a:p>
        </p:txBody>
      </p:sp>
      <p:sp>
        <p:nvSpPr>
          <p:cNvPr id="3" name="Content Placeholder 2"/>
          <p:cNvSpPr>
            <a:spLocks noGrp="1"/>
          </p:cNvSpPr>
          <p:nvPr>
            <p:ph idx="1"/>
          </p:nvPr>
        </p:nvSpPr>
        <p:spPr/>
        <p:txBody>
          <a:bodyPr>
            <a:normAutofit/>
          </a:bodyPr>
          <a:lstStyle/>
          <a:p>
            <a:pPr lvl="0"/>
            <a:r>
              <a:rPr lang="en-GB" dirty="0" smtClean="0"/>
              <a:t>Coordinators and e -tutors directly contracted, oriented, trained and evaluated by UWIDEC. </a:t>
            </a:r>
            <a:endParaRPr lang="en-US" dirty="0" smtClean="0"/>
          </a:p>
          <a:p>
            <a:pPr lvl="0"/>
            <a:r>
              <a:rPr lang="en-GB" dirty="0" smtClean="0"/>
              <a:t>Independent budget and financial management. </a:t>
            </a:r>
            <a:endParaRPr lang="en-US" dirty="0" smtClean="0"/>
          </a:p>
          <a:p>
            <a:pPr lvl="0"/>
            <a:r>
              <a:rPr lang="en-GB" dirty="0" smtClean="0"/>
              <a:t>Adaptation of the University’s Quality Assurance system to include criteria for quality assurance of DE programmes including a focus on the curriculum and learning transactions, support services and resources. </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Open Campus Mandate</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a:t>“expand the scope, increase the appeal and improve the efficiency of UWI’s service to its underserved communities in all contributing countries and beyond.” </a:t>
            </a:r>
            <a:endParaRPr lang="en-US" dirty="0" smtClean="0"/>
          </a:p>
          <a:p>
            <a:r>
              <a:rPr lang="en-US" dirty="0" smtClean="0"/>
              <a:t> </a:t>
            </a:r>
            <a:r>
              <a:rPr lang="en-US" dirty="0"/>
              <a:t>guided by the UWI’s mission and vision and</a:t>
            </a:r>
            <a:r>
              <a:rPr lang="en-US" dirty="0" smtClean="0"/>
              <a:t>  </a:t>
            </a:r>
            <a:r>
              <a:rPr lang="en-US" dirty="0"/>
              <a:t>spelt out in its own guiding principles</a:t>
            </a:r>
            <a:r>
              <a:rPr lang="en-US" dirty="0" smtClean="0"/>
              <a:t>  </a:t>
            </a:r>
            <a:r>
              <a:rPr lang="en-US" dirty="0"/>
              <a:t>that “the high quality education, research and services available at UWI should be open and available to all who wish to reach their full potential inside and outside the Caribbean.”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smtClean="0"/>
              <a:t>Open Campus Arrangements</a:t>
            </a:r>
            <a:endParaRPr lang="en-US" sz="3600" dirty="0"/>
          </a:p>
        </p:txBody>
      </p:sp>
      <p:sp>
        <p:nvSpPr>
          <p:cNvPr id="3" name="Content Placeholder 2"/>
          <p:cNvSpPr>
            <a:spLocks noGrp="1"/>
          </p:cNvSpPr>
          <p:nvPr>
            <p:ph idx="1"/>
          </p:nvPr>
        </p:nvSpPr>
        <p:spPr/>
        <p:txBody>
          <a:bodyPr>
            <a:normAutofit/>
          </a:bodyPr>
          <a:lstStyle/>
          <a:p>
            <a:r>
              <a:rPr lang="en-GB" dirty="0" smtClean="0"/>
              <a:t>DE </a:t>
            </a:r>
            <a:r>
              <a:rPr lang="en-GB" dirty="0"/>
              <a:t>and </a:t>
            </a:r>
            <a:r>
              <a:rPr lang="en-GB" dirty="0" smtClean="0"/>
              <a:t>Online </a:t>
            </a:r>
            <a:r>
              <a:rPr lang="en-GB" dirty="0"/>
              <a:t>policy (2009)</a:t>
            </a:r>
            <a:r>
              <a:rPr lang="en-GB" dirty="0" smtClean="0"/>
              <a:t> for the UWI including arrangements </a:t>
            </a:r>
            <a:r>
              <a:rPr lang="en-GB" dirty="0"/>
              <a:t>to deal with online programmes which had been developed by a physical campus prior to the establishment of the Open Campus. </a:t>
            </a:r>
            <a:endParaRPr lang="en-GB" dirty="0" smtClean="0"/>
          </a:p>
          <a:p>
            <a:r>
              <a:rPr lang="en-GB" dirty="0" smtClean="0"/>
              <a:t>agreement </a:t>
            </a:r>
            <a:r>
              <a:rPr lang="en-GB" dirty="0"/>
              <a:t>on the future use of common standards, a common platform and common templates and protocols for the development and delivery of online courses </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Learning Exchange</a:t>
            </a:r>
            <a:endParaRPr lang="en-US" sz="3600" dirty="0"/>
          </a:p>
        </p:txBody>
      </p:sp>
      <p:graphicFrame>
        <p:nvGraphicFramePr>
          <p:cNvPr id="4" name="Content Placeholder 3"/>
          <p:cNvGraphicFramePr>
            <a:graphicFrameLocks noGrp="1"/>
          </p:cNvGraphicFramePr>
          <p:nvPr>
            <p:ph idx="1"/>
          </p:nvPr>
        </p:nvGraphicFramePr>
        <p:xfrm>
          <a:off x="457200" y="1600200"/>
          <a:ext cx="8229600" cy="490061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0" y="4759325"/>
            <a:ext cx="2500313" cy="181292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643688" y="4754563"/>
            <a:ext cx="2500312" cy="1812925"/>
          </a:xfrm>
          <a:prstGeom prst="rect">
            <a:avLst/>
          </a:prstGeom>
          <a:noFill/>
          <a:ln w="9525">
            <a:noFill/>
            <a:miter lim="800000"/>
            <a:headEnd/>
            <a:tailEnd/>
          </a:ln>
        </p:spPr>
      </p:pic>
      <p:sp>
        <p:nvSpPr>
          <p:cNvPr id="29700" name="Title 1"/>
          <p:cNvSpPr>
            <a:spLocks noGrp="1"/>
          </p:cNvSpPr>
          <p:nvPr>
            <p:ph type="title"/>
          </p:nvPr>
        </p:nvSpPr>
        <p:spPr/>
        <p:txBody>
          <a:bodyPr/>
          <a:lstStyle/>
          <a:p>
            <a:pPr eaLnBrk="1" hangingPunct="1"/>
            <a:r>
              <a:rPr lang="en-CA" smtClean="0"/>
              <a:t>Academic Programming Approach</a:t>
            </a:r>
          </a:p>
        </p:txBody>
      </p:sp>
      <p:graphicFrame>
        <p:nvGraphicFramePr>
          <p:cNvPr id="4" name="Content Placeholder 3"/>
          <p:cNvGraphicFramePr>
            <a:graphicFrameLocks noGrp="1"/>
          </p:cNvGraphicFramePr>
          <p:nvPr>
            <p:ph idx="1"/>
          </p:nvPr>
        </p:nvGraphicFramePr>
        <p:xfrm>
          <a:off x="671514" y="2000240"/>
          <a:ext cx="7758138" cy="4572011"/>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10" name="Slide Number Placeholder 9"/>
          <p:cNvSpPr>
            <a:spLocks noGrp="1"/>
          </p:cNvSpPr>
          <p:nvPr>
            <p:ph type="sldNum" sz="quarter" idx="12"/>
          </p:nvPr>
        </p:nvSpPr>
        <p:spPr/>
        <p:txBody>
          <a:bodyPr/>
          <a:lstStyle/>
          <a:p>
            <a:pPr>
              <a:defRPr/>
            </a:pPr>
            <a:fld id="{2F831593-3D5D-4D53-AEE5-E3D09A87EB29}" type="slidenum">
              <a:rPr lang="en-CA" smtClean="0"/>
              <a:pPr>
                <a:defRPr/>
              </a:pPr>
              <a:t>17</a:t>
            </a:fld>
            <a:endParaRPr lang="en-CA"/>
          </a:p>
        </p:txBody>
      </p:sp>
      <p:sp>
        <p:nvSpPr>
          <p:cNvPr id="5" name="Right Arrow 4"/>
          <p:cNvSpPr/>
          <p:nvPr/>
        </p:nvSpPr>
        <p:spPr>
          <a:xfrm>
            <a:off x="142875" y="3714750"/>
            <a:ext cx="2000250" cy="785813"/>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CA" dirty="0"/>
              <a:t>UWI Writers</a:t>
            </a:r>
          </a:p>
        </p:txBody>
      </p:sp>
      <p:sp>
        <p:nvSpPr>
          <p:cNvPr id="7" name="Left Arrow 6"/>
          <p:cNvSpPr/>
          <p:nvPr/>
        </p:nvSpPr>
        <p:spPr>
          <a:xfrm>
            <a:off x="7000875" y="3675063"/>
            <a:ext cx="2000250" cy="825500"/>
          </a:xfrm>
          <a:prstGeom prst="lef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CA" dirty="0"/>
              <a:t>External Writers</a:t>
            </a:r>
          </a:p>
        </p:txBody>
      </p:sp>
      <p:sp>
        <p:nvSpPr>
          <p:cNvPr id="29704" name="TextBox 10"/>
          <p:cNvSpPr txBox="1">
            <a:spLocks noChangeArrowheads="1"/>
          </p:cNvSpPr>
          <p:nvPr/>
        </p:nvSpPr>
        <p:spPr bwMode="auto">
          <a:xfrm>
            <a:off x="6858000" y="5988050"/>
            <a:ext cx="2109788" cy="584200"/>
          </a:xfrm>
          <a:prstGeom prst="rect">
            <a:avLst/>
          </a:prstGeom>
          <a:noFill/>
          <a:ln w="9525">
            <a:noFill/>
            <a:miter lim="800000"/>
            <a:headEnd/>
            <a:tailEnd/>
          </a:ln>
        </p:spPr>
        <p:txBody>
          <a:bodyPr wrap="none">
            <a:spAutoFit/>
          </a:bodyPr>
          <a:lstStyle/>
          <a:p>
            <a:pPr algn="ctr"/>
            <a:r>
              <a:rPr lang="en-CA" sz="1600"/>
              <a:t>Course Development</a:t>
            </a:r>
          </a:p>
          <a:p>
            <a:pPr algn="ctr"/>
            <a:r>
              <a:rPr lang="en-CA" sz="1600"/>
              <a:t>Team</a:t>
            </a:r>
          </a:p>
        </p:txBody>
      </p:sp>
      <p:sp>
        <p:nvSpPr>
          <p:cNvPr id="29705" name="TextBox 12"/>
          <p:cNvSpPr txBox="1">
            <a:spLocks noChangeArrowheads="1"/>
          </p:cNvSpPr>
          <p:nvPr/>
        </p:nvSpPr>
        <p:spPr bwMode="auto">
          <a:xfrm>
            <a:off x="354013" y="5973763"/>
            <a:ext cx="1860550" cy="584200"/>
          </a:xfrm>
          <a:prstGeom prst="rect">
            <a:avLst/>
          </a:prstGeom>
          <a:noFill/>
          <a:ln w="9525">
            <a:noFill/>
            <a:miter lim="800000"/>
            <a:headEnd/>
            <a:tailEnd/>
          </a:ln>
        </p:spPr>
        <p:txBody>
          <a:bodyPr wrap="none">
            <a:spAutoFit/>
          </a:bodyPr>
          <a:lstStyle/>
          <a:p>
            <a:pPr algn="ctr"/>
            <a:r>
              <a:rPr lang="en-CA" sz="1600"/>
              <a:t>Academic Support</a:t>
            </a:r>
          </a:p>
          <a:p>
            <a:pPr algn="ctr"/>
            <a:r>
              <a:rPr lang="en-CA" sz="1600"/>
              <a:t>Team</a:t>
            </a:r>
          </a:p>
        </p:txBody>
      </p:sp>
      <p:sp>
        <p:nvSpPr>
          <p:cNvPr id="11" name="Rectangle 10"/>
          <p:cNvSpPr/>
          <p:nvPr/>
        </p:nvSpPr>
        <p:spPr>
          <a:xfrm>
            <a:off x="2500298" y="1477020"/>
            <a:ext cx="4139274"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Programme Laddering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Some Open Campus Statistics</a:t>
            </a:r>
            <a:endParaRPr lang="en-US" sz="3200" dirty="0"/>
          </a:p>
        </p:txBody>
      </p:sp>
      <p:sp>
        <p:nvSpPr>
          <p:cNvPr id="3" name="Content Placeholder 2"/>
          <p:cNvSpPr>
            <a:spLocks noGrp="1"/>
          </p:cNvSpPr>
          <p:nvPr>
            <p:ph idx="1"/>
          </p:nvPr>
        </p:nvSpPr>
        <p:spPr/>
        <p:txBody>
          <a:bodyPr>
            <a:normAutofit/>
          </a:bodyPr>
          <a:lstStyle/>
          <a:p>
            <a:r>
              <a:rPr lang="en-GB" dirty="0" smtClean="0"/>
              <a:t>over </a:t>
            </a:r>
            <a:r>
              <a:rPr lang="en-GB" dirty="0"/>
              <a:t>6,000 students in blended and on </a:t>
            </a:r>
            <a:r>
              <a:rPr lang="en-GB" dirty="0" smtClean="0"/>
              <a:t>line bachelor’s and masters degree programme</a:t>
            </a:r>
          </a:p>
          <a:p>
            <a:r>
              <a:rPr lang="en-GB" dirty="0" smtClean="0"/>
              <a:t> </a:t>
            </a:r>
            <a:r>
              <a:rPr lang="en-GB" dirty="0"/>
              <a:t>about 20,000 in short adult and continuing education programmes and courses offered face- to face.  </a:t>
            </a:r>
            <a:endParaRPr lang="en-GB" dirty="0" smtClean="0"/>
          </a:p>
          <a:p>
            <a:r>
              <a:rPr lang="en-GB" dirty="0" smtClean="0"/>
              <a:t>There </a:t>
            </a:r>
            <a:r>
              <a:rPr lang="en-GB" dirty="0"/>
              <a:t>is a large gender imbalance with about 80% females</a:t>
            </a:r>
            <a:r>
              <a:rPr lang="en-GB" dirty="0" smtClean="0"/>
              <a:t> to </a:t>
            </a:r>
            <a:r>
              <a:rPr lang="en-GB" dirty="0"/>
              <a:t>20% males. </a:t>
            </a:r>
            <a:endParaRPr lang="en-GB"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Student Profile</a:t>
            </a:r>
            <a:endParaRPr lang="en-US" dirty="0"/>
          </a:p>
        </p:txBody>
      </p:sp>
      <p:sp>
        <p:nvSpPr>
          <p:cNvPr id="3" name="Content Placeholder 2"/>
          <p:cNvSpPr>
            <a:spLocks noGrp="1"/>
          </p:cNvSpPr>
          <p:nvPr>
            <p:ph idx="1"/>
          </p:nvPr>
        </p:nvSpPr>
        <p:spPr/>
        <p:txBody>
          <a:bodyPr/>
          <a:lstStyle/>
          <a:p>
            <a:r>
              <a:rPr lang="en-GB" dirty="0" smtClean="0"/>
              <a:t>The average age of the total student population is about 35 years </a:t>
            </a:r>
          </a:p>
          <a:p>
            <a:r>
              <a:rPr lang="en-GB" dirty="0" smtClean="0"/>
              <a:t>A recent review of the Management Studies programmes reported  mean age of 32 years,  minimum age  of17 years,  maximum of 67</a:t>
            </a:r>
          </a:p>
          <a:p>
            <a:r>
              <a:rPr lang="en-GB" dirty="0" smtClean="0"/>
              <a:t>There were approximately 5 female students to every male</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Share information on the evolution of Distance Education at the University of the West Indies</a:t>
            </a:r>
          </a:p>
          <a:p>
            <a:r>
              <a:rPr lang="en-US" dirty="0" smtClean="0"/>
              <a:t>Highlight some of its successes</a:t>
            </a:r>
          </a:p>
          <a:p>
            <a:r>
              <a:rPr lang="en-US" dirty="0" smtClean="0"/>
              <a:t>Mention some of its challenges and prospects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OC Student Profile</a:t>
            </a:r>
            <a:endParaRPr lang="en-US" sz="3200" dirty="0"/>
          </a:p>
        </p:txBody>
      </p:sp>
      <p:sp>
        <p:nvSpPr>
          <p:cNvPr id="3" name="Content Placeholder 2"/>
          <p:cNvSpPr>
            <a:spLocks noGrp="1"/>
          </p:cNvSpPr>
          <p:nvPr>
            <p:ph idx="1"/>
          </p:nvPr>
        </p:nvSpPr>
        <p:spPr/>
        <p:txBody>
          <a:bodyPr>
            <a:normAutofit/>
          </a:bodyPr>
          <a:lstStyle/>
          <a:p>
            <a:r>
              <a:rPr lang="en-GB" dirty="0"/>
              <a:t>The average completion time for the degree was found to be about 5.6 years </a:t>
            </a:r>
            <a:r>
              <a:rPr lang="en-GB" dirty="0" smtClean="0"/>
              <a:t>and</a:t>
            </a:r>
          </a:p>
          <a:p>
            <a:r>
              <a:rPr lang="en-GB" dirty="0" smtClean="0"/>
              <a:t> </a:t>
            </a:r>
            <a:r>
              <a:rPr lang="en-GB" dirty="0"/>
              <a:t>the most frequently awarded degree  was Lower Second Class Honours for both males and females</a:t>
            </a:r>
            <a:r>
              <a:rPr lang="en-GB" dirty="0" smtClean="0"/>
              <a:t>.</a:t>
            </a:r>
          </a:p>
          <a:p>
            <a:r>
              <a:rPr lang="en-GB" dirty="0" smtClean="0"/>
              <a:t> </a:t>
            </a:r>
            <a:r>
              <a:rPr lang="en-GB" dirty="0"/>
              <a:t>Student Satisfaction surveys showed that about 86% of students found the programme satisfactory, good or excellent. </a:t>
            </a:r>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Achievements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established regulations and operational guidelines to support the design, development and delivery of </a:t>
            </a:r>
            <a:r>
              <a:rPr lang="en-US" dirty="0" err="1"/>
              <a:t>programmes</a:t>
            </a:r>
            <a:r>
              <a:rPr lang="en-US" dirty="0"/>
              <a:t> and courses.</a:t>
            </a:r>
          </a:p>
          <a:p>
            <a:pPr lvl="0"/>
            <a:r>
              <a:rPr lang="en-US" dirty="0"/>
              <a:t>established quality management policies and practices </a:t>
            </a:r>
          </a:p>
          <a:p>
            <a:pPr lvl="0"/>
            <a:r>
              <a:rPr lang="en-US" dirty="0"/>
              <a:t> documented  guidelines to inform Quality Assurance  practices and support  </a:t>
            </a:r>
            <a:r>
              <a:rPr lang="en-US" dirty="0" err="1"/>
              <a:t>programme</a:t>
            </a:r>
            <a:r>
              <a:rPr lang="en-US" dirty="0"/>
              <a:t> planning and development processes.</a:t>
            </a:r>
          </a:p>
          <a:p>
            <a:pPr lvl="0"/>
            <a:r>
              <a:rPr lang="en-US" dirty="0"/>
              <a:t>software acquisition, in particular, Blackboard</a:t>
            </a:r>
            <a:r>
              <a:rPr lang="en-US" dirty="0" smtClean="0"/>
              <a:t> Collaborate  to </a:t>
            </a:r>
            <a:r>
              <a:rPr lang="en-US" dirty="0"/>
              <a:t>provide students with synchronous teaching  and learning support </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Achievements</a:t>
            </a:r>
            <a:endParaRPr lang="en-US" dirty="0"/>
          </a:p>
        </p:txBody>
      </p:sp>
      <p:sp>
        <p:nvSpPr>
          <p:cNvPr id="3" name="Content Placeholder 2"/>
          <p:cNvSpPr>
            <a:spLocks noGrp="1"/>
          </p:cNvSpPr>
          <p:nvPr>
            <p:ph idx="1"/>
          </p:nvPr>
        </p:nvSpPr>
        <p:spPr/>
        <p:txBody>
          <a:bodyPr>
            <a:normAutofit/>
          </a:bodyPr>
          <a:lstStyle/>
          <a:p>
            <a:pPr lvl="0"/>
            <a:r>
              <a:rPr lang="en-US" dirty="0" smtClean="0"/>
              <a:t>mid-semester and end of semester evaluations and  feedback loops</a:t>
            </a:r>
          </a:p>
          <a:p>
            <a:pPr lvl="0"/>
            <a:r>
              <a:rPr lang="en-US" dirty="0" smtClean="0"/>
              <a:t> tutor to student ratios of 1:25 and 1:30 for on line and face to face courses respectively.</a:t>
            </a:r>
          </a:p>
          <a:p>
            <a:r>
              <a:rPr lang="en-US" dirty="0" smtClean="0"/>
              <a:t> restructuring of the Academic Programming and Delivery Division (APAD) from </a:t>
            </a:r>
            <a:r>
              <a:rPr lang="en-US" dirty="0" err="1" smtClean="0"/>
              <a:t>organisation</a:t>
            </a:r>
            <a:r>
              <a:rPr lang="en-US" dirty="0" smtClean="0"/>
              <a:t> by level to </a:t>
            </a:r>
            <a:r>
              <a:rPr lang="en-US" dirty="0" err="1" smtClean="0"/>
              <a:t>organisation</a:t>
            </a:r>
            <a:r>
              <a:rPr lang="en-US" dirty="0" smtClean="0"/>
              <a:t> by function</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Achievements</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greater acceptance of the Open campus degree as equivalent to those of the other campuses, </a:t>
            </a:r>
            <a:endParaRPr lang="en-US" dirty="0" smtClean="0"/>
          </a:p>
          <a:p>
            <a:r>
              <a:rPr lang="en-US" dirty="0" smtClean="0"/>
              <a:t>commitment </a:t>
            </a:r>
            <a:r>
              <a:rPr lang="en-US" dirty="0"/>
              <a:t>by governments to fund Open Campus Online degrees and </a:t>
            </a:r>
            <a:endParaRPr lang="en-US" dirty="0" smtClean="0"/>
          </a:p>
          <a:p>
            <a:r>
              <a:rPr lang="en-US" dirty="0" smtClean="0"/>
              <a:t> </a:t>
            </a:r>
            <a:r>
              <a:rPr lang="en-US" dirty="0"/>
              <a:t>accreditation of the Open Campus and recognition of its degrees by several accreditation boards in the region</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53400" cy="762000"/>
          </a:xfrm>
        </p:spPr>
        <p:txBody>
          <a:bodyPr>
            <a:normAutofit/>
          </a:bodyPr>
          <a:lstStyle/>
          <a:p>
            <a:r>
              <a:rPr lang="en-US" sz="3200" dirty="0" smtClean="0"/>
              <a:t>OC Challenges</a:t>
            </a: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r>
              <a:rPr lang="en-GB" sz="2800" dirty="0" smtClean="0"/>
              <a:t> </a:t>
            </a:r>
            <a:r>
              <a:rPr lang="en-GB" sz="2800" dirty="0"/>
              <a:t>potential  competition </a:t>
            </a:r>
            <a:r>
              <a:rPr lang="en-GB" sz="2800" dirty="0" smtClean="0"/>
              <a:t>among other </a:t>
            </a:r>
            <a:r>
              <a:rPr lang="en-GB" sz="2800" dirty="0"/>
              <a:t>campuses</a:t>
            </a:r>
            <a:r>
              <a:rPr lang="en-GB" sz="2800" dirty="0" smtClean="0"/>
              <a:t> with </a:t>
            </a:r>
            <a:r>
              <a:rPr lang="en-GB" sz="2800" dirty="0" err="1" smtClean="0"/>
              <a:t>e</a:t>
            </a:r>
            <a:r>
              <a:rPr lang="en-GB" sz="2800" dirty="0"/>
              <a:t>- learning</a:t>
            </a:r>
            <a:r>
              <a:rPr lang="en-GB" sz="2800" dirty="0" smtClean="0"/>
              <a:t> ambitions</a:t>
            </a:r>
          </a:p>
          <a:p>
            <a:r>
              <a:rPr lang="en-GB" sz="2800" dirty="0" smtClean="0"/>
              <a:t> </a:t>
            </a:r>
            <a:r>
              <a:rPr lang="en-GB" sz="2800" dirty="0"/>
              <a:t>competing views  related to  intellectual property rights and open education resources </a:t>
            </a:r>
            <a:r>
              <a:rPr lang="en-GB" sz="2800" dirty="0" smtClean="0"/>
              <a:t>privileges</a:t>
            </a:r>
          </a:p>
          <a:p>
            <a:r>
              <a:rPr lang="en-GB" sz="2800" dirty="0" smtClean="0"/>
              <a:t>ownership </a:t>
            </a:r>
            <a:r>
              <a:rPr lang="en-GB" sz="2800" dirty="0"/>
              <a:t>of programmes </a:t>
            </a:r>
            <a:r>
              <a:rPr lang="en-GB" sz="2800" dirty="0" smtClean="0"/>
              <a:t>and </a:t>
            </a:r>
            <a:r>
              <a:rPr lang="en-GB" sz="2800" dirty="0"/>
              <a:t>students in a centralised distance education environment which depends on the services of campus based faculty where  a funding formula is based on FTEs</a:t>
            </a:r>
            <a:r>
              <a:rPr lang="en-GB" sz="2800" dirty="0" smtClean="0"/>
              <a:t> </a:t>
            </a:r>
            <a:r>
              <a:rPr lang="en-GB"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Challenges</a:t>
            </a:r>
            <a:endParaRPr lang="en-US" dirty="0"/>
          </a:p>
        </p:txBody>
      </p:sp>
      <p:sp>
        <p:nvSpPr>
          <p:cNvPr id="3" name="Content Placeholder 2"/>
          <p:cNvSpPr>
            <a:spLocks noGrp="1"/>
          </p:cNvSpPr>
          <p:nvPr>
            <p:ph idx="1"/>
          </p:nvPr>
        </p:nvSpPr>
        <p:spPr/>
        <p:txBody>
          <a:bodyPr>
            <a:normAutofit/>
          </a:bodyPr>
          <a:lstStyle/>
          <a:p>
            <a:r>
              <a:rPr lang="en-GB" dirty="0" smtClean="0"/>
              <a:t> incentives for cross campus collaboration</a:t>
            </a:r>
          </a:p>
          <a:p>
            <a:r>
              <a:rPr lang="en-GB" dirty="0" smtClean="0"/>
              <a:t>agreement on a cost sharing intercampus model </a:t>
            </a:r>
          </a:p>
          <a:p>
            <a:r>
              <a:rPr lang="en-GB" dirty="0" smtClean="0"/>
              <a:t> finding and financing  an appropriate student management system that can better meet the needs of a dispersed and multi currency environment in a region with variable connectivity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nvGraphicFramePr>
        <p:xfrm>
          <a:off x="1524000" y="1676400"/>
          <a:ext cx="6096000" cy="3784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28801" y="870857"/>
            <a:ext cx="6060976" cy="523220"/>
          </a:xfrm>
          <a:prstGeom prst="rect">
            <a:avLst/>
          </a:prstGeom>
          <a:noFill/>
        </p:spPr>
        <p:txBody>
          <a:bodyPr wrap="square" rtlCol="0">
            <a:spAutoFit/>
          </a:bodyPr>
          <a:lstStyle/>
          <a:p>
            <a:r>
              <a:rPr lang="en-US" sz="2800" dirty="0" smtClean="0"/>
              <a:t>Drivers and Shapers of DE at UWI</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38400" y="838200"/>
            <a:ext cx="5029200" cy="584776"/>
          </a:xfrm>
          <a:prstGeom prst="rect">
            <a:avLst/>
          </a:prstGeom>
          <a:noFill/>
        </p:spPr>
        <p:txBody>
          <a:bodyPr wrap="square" rtlCol="0">
            <a:spAutoFit/>
          </a:bodyPr>
          <a:lstStyle/>
          <a:p>
            <a:r>
              <a:rPr lang="en-US" sz="3200" dirty="0" smtClean="0"/>
              <a:t>Where do we go from here?</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US" sz="2800" i="1" dirty="0" err="1">
                <a:latin typeface="Baskerville Old Face" pitchFamily="-105" charset="0"/>
                <a:ea typeface="Times New Roman" pitchFamily="-105" charset="0"/>
                <a:cs typeface="Times New Roman" pitchFamily="-105" charset="0"/>
              </a:rPr>
              <a:t>Oriens</a:t>
            </a:r>
            <a:r>
              <a:rPr lang="en-US" sz="2800" i="1" dirty="0">
                <a:latin typeface="Baskerville Old Face" pitchFamily="-105" charset="0"/>
                <a:ea typeface="Times New Roman" pitchFamily="-105" charset="0"/>
                <a:cs typeface="Times New Roman" pitchFamily="-105" charset="0"/>
              </a:rPr>
              <a:t> Ex </a:t>
            </a:r>
            <a:r>
              <a:rPr lang="en-US" sz="2800" i="1" dirty="0" err="1">
                <a:latin typeface="Baskerville Old Face" pitchFamily="-105" charset="0"/>
                <a:ea typeface="Times New Roman" pitchFamily="-105" charset="0"/>
                <a:cs typeface="Times New Roman" pitchFamily="-105" charset="0"/>
              </a:rPr>
              <a:t>Occidente</a:t>
            </a:r>
            <a:r>
              <a:rPr lang="en-US" sz="2800" i="1" dirty="0">
                <a:latin typeface="Baskerville Old Face" pitchFamily="-105" charset="0"/>
                <a:ea typeface="Times New Roman" pitchFamily="-105" charset="0"/>
                <a:cs typeface="Times New Roman" pitchFamily="-105" charset="0"/>
              </a:rPr>
              <a:t> </a:t>
            </a:r>
            <a:r>
              <a:rPr lang="en-US" sz="2800" i="1" dirty="0" err="1">
                <a:latin typeface="Baskerville Old Face" pitchFamily="-105" charset="0"/>
                <a:ea typeface="Times New Roman" pitchFamily="-105" charset="0"/>
                <a:cs typeface="Times New Roman" pitchFamily="-105" charset="0"/>
              </a:rPr>
              <a:t>Lux</a:t>
            </a:r>
            <a:r>
              <a:rPr lang="en-US" sz="2800" i="1" dirty="0">
                <a:latin typeface="Baskerville Old Face" pitchFamily="-105" charset="0"/>
                <a:ea typeface="Times New Roman" pitchFamily="-105" charset="0"/>
                <a:cs typeface="Times New Roman" pitchFamily="-105" charset="0"/>
              </a:rPr>
              <a:t> </a:t>
            </a:r>
            <a:r>
              <a:rPr lang="en-US" sz="2800" dirty="0">
                <a:latin typeface="Baskerville Old Face" pitchFamily="-105" charset="0"/>
                <a:ea typeface="Times New Roman" pitchFamily="-105" charset="0"/>
                <a:cs typeface="Times New Roman" pitchFamily="-105" charset="0"/>
              </a:rPr>
              <a:t> </a:t>
            </a:r>
            <a:br>
              <a:rPr lang="en-US" sz="2800" dirty="0">
                <a:latin typeface="Baskerville Old Face" pitchFamily="-105" charset="0"/>
                <a:ea typeface="Times New Roman" pitchFamily="-105" charset="0"/>
                <a:cs typeface="Times New Roman" pitchFamily="-105" charset="0"/>
              </a:rPr>
            </a:br>
            <a:r>
              <a:rPr lang="en-US" sz="2800" dirty="0">
                <a:latin typeface="Baskerville Old Face" pitchFamily="-105" charset="0"/>
                <a:ea typeface="Times New Roman" pitchFamily="-105" charset="0"/>
                <a:cs typeface="Times New Roman" pitchFamily="-105" charset="0"/>
              </a:rPr>
              <a:t>“A Light rising from the West”</a:t>
            </a:r>
            <a:r>
              <a:rPr lang="en-US" sz="2800" dirty="0">
                <a:solidFill>
                  <a:schemeClr val="tx1"/>
                </a:solidFill>
                <a:latin typeface="Baskerville Old Face" pitchFamily="-105" charset="0"/>
                <a:ea typeface="Times New Roman" pitchFamily="-105" charset="0"/>
                <a:cs typeface="Times New Roman" pitchFamily="-105" charset="0"/>
              </a:rPr>
              <a:t> </a:t>
            </a:r>
            <a:endParaRPr lang="en-US" sz="2800" dirty="0">
              <a:solidFill>
                <a:schemeClr val="tx1"/>
              </a:solidFill>
              <a:latin typeface="Baskerville Old Face" pitchFamily="-105" charset="0"/>
              <a:ea typeface="Arial" pitchFamily="-105" charset="0"/>
              <a:cs typeface="Arial" pitchFamily="-105" charset="0"/>
            </a:endParaRPr>
          </a:p>
        </p:txBody>
      </p:sp>
      <p:pic>
        <p:nvPicPr>
          <p:cNvPr id="107525" name="Picture 5" descr="G:\2008\UWI Open Campus\UWI Final.jpg"/>
          <p:cNvPicPr>
            <a:picLocks noChangeAspect="1" noChangeArrowheads="1"/>
          </p:cNvPicPr>
          <p:nvPr/>
        </p:nvPicPr>
        <p:blipFill>
          <a:blip r:embed="rId3"/>
          <a:srcRect/>
          <a:stretch>
            <a:fillRect/>
          </a:stretch>
        </p:blipFill>
        <p:spPr bwMode="auto">
          <a:xfrm>
            <a:off x="2473325" y="1905000"/>
            <a:ext cx="3876675"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additive="base">
                                        <p:cTn id="7" dur="500" fill="hold"/>
                                        <p:tgtEl>
                                          <p:spTgt spid="107525"/>
                                        </p:tgtEl>
                                        <p:attrNameLst>
                                          <p:attrName>ppt_x</p:attrName>
                                        </p:attrNameLst>
                                      </p:cBhvr>
                                      <p:tavLst>
                                        <p:tav tm="0">
                                          <p:val>
                                            <p:strVal val="#ppt_x"/>
                                          </p:val>
                                        </p:tav>
                                        <p:tav tm="100000">
                                          <p:val>
                                            <p:strVal val="#ppt_x"/>
                                          </p:val>
                                        </p:tav>
                                      </p:tavLst>
                                    </p:anim>
                                    <p:anim calcmode="lin" valueType="num">
                                      <p:cBhvr additive="base">
                                        <p:cTn id="8"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457201"/>
            <a:ext cx="4724400" cy="1295400"/>
          </a:xfrm>
        </p:spPr>
        <p:txBody>
          <a:bodyPr/>
          <a:lstStyle/>
          <a:p>
            <a:r>
              <a:rPr lang="en-US" dirty="0"/>
              <a:t>Thank You </a:t>
            </a:r>
          </a:p>
        </p:txBody>
      </p:sp>
      <p:sp>
        <p:nvSpPr>
          <p:cNvPr id="41987" name="Rectangle 3"/>
          <p:cNvSpPr>
            <a:spLocks noGrp="1" noChangeArrowheads="1"/>
          </p:cNvSpPr>
          <p:nvPr>
            <p:ph idx="1"/>
          </p:nvPr>
        </p:nvSpPr>
        <p:spPr>
          <a:xfrm>
            <a:off x="1219200" y="4651375"/>
            <a:ext cx="7467600" cy="1479550"/>
          </a:xfrm>
        </p:spPr>
        <p:txBody>
          <a:bodyPr/>
          <a:lstStyle/>
          <a:p>
            <a:pPr algn="ctr">
              <a:buFont typeface="Wingdings" pitchFamily="-105" charset="2"/>
              <a:buNone/>
            </a:pPr>
            <a:r>
              <a:rPr lang="en-US"/>
              <a:t>Vivienne Roberts</a:t>
            </a:r>
          </a:p>
        </p:txBody>
      </p:sp>
      <p:pic>
        <p:nvPicPr>
          <p:cNvPr id="41988" name="Picture 4" descr="j0283847"/>
          <p:cNvPicPr>
            <a:picLocks noChangeAspect="1" noChangeArrowheads="1" noCrop="1"/>
          </p:cNvPicPr>
          <p:nvPr/>
        </p:nvPicPr>
        <p:blipFill>
          <a:blip r:embed="rId2"/>
          <a:srcRect/>
          <a:stretch>
            <a:fillRect/>
          </a:stretch>
        </p:blipFill>
        <p:spPr bwMode="auto">
          <a:xfrm>
            <a:off x="5029200" y="1676400"/>
            <a:ext cx="3505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dirty="0" smtClean="0"/>
              <a:t>UWI at a Glance</a:t>
            </a:r>
          </a:p>
        </p:txBody>
      </p:sp>
      <p:sp>
        <p:nvSpPr>
          <p:cNvPr id="48131" name="Rectangle 3"/>
          <p:cNvSpPr>
            <a:spLocks noGrp="1"/>
          </p:cNvSpPr>
          <p:nvPr>
            <p:ph idx="1"/>
          </p:nvPr>
        </p:nvSpPr>
        <p:spPr/>
        <p:txBody>
          <a:bodyPr>
            <a:normAutofit fontScale="92500"/>
          </a:bodyPr>
          <a:lstStyle/>
          <a:p>
            <a:r>
              <a:rPr lang="en-US" dirty="0" smtClean="0"/>
              <a:t>Established in 1947 as a College of the University of London, became a  full university in 1960 </a:t>
            </a:r>
          </a:p>
          <a:p>
            <a:r>
              <a:rPr lang="en-US" dirty="0" smtClean="0"/>
              <a:t>A publicly funded regional university serving 16 contributing  Caribbean countries with Bermuda being our newest member and including Anguilla, Antigua, Bahamas, Barbados, Belize, BVI, Cayman Islands, Dominica, Jamaica, Grenada, Montserrat, St Kitts, St Lucia, St Vincent &amp; the Grenadines, Trinidad and Tobago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smtClean="0"/>
              <a:t>Open Campus – Locations</a:t>
            </a:r>
          </a:p>
        </p:txBody>
      </p:sp>
      <p:sp>
        <p:nvSpPr>
          <p:cNvPr id="15363"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CA"/>
          </a:p>
        </p:txBody>
      </p:sp>
      <p:sp>
        <p:nvSpPr>
          <p:cNvPr id="6" name="Slide Number Placeholder 5"/>
          <p:cNvSpPr txBox="1">
            <a:spLocks noGrp="1"/>
          </p:cNvSpPr>
          <p:nvPr/>
        </p:nvSpPr>
        <p:spPr>
          <a:xfrm>
            <a:off x="357188" y="6572250"/>
            <a:ext cx="1557337" cy="285750"/>
          </a:xfrm>
          <a:prstGeom prst="rect">
            <a:avLst/>
          </a:prstGeom>
          <a:noFill/>
        </p:spPr>
        <p:txBody>
          <a:bodyPr anchor="ctr"/>
          <a:lstStyle/>
          <a:p>
            <a:pPr fontAlgn="auto">
              <a:spcBef>
                <a:spcPts val="0"/>
              </a:spcBef>
              <a:spcAft>
                <a:spcPts val="0"/>
              </a:spcAft>
              <a:defRPr/>
            </a:pPr>
            <a:fld id="{3661A0CC-2DB9-49E0-AD7B-0BA5711E5E88}" type="slidenum">
              <a:rPr lang="en-CA" sz="1200">
                <a:solidFill>
                  <a:schemeClr val="bg1"/>
                </a:solidFill>
                <a:latin typeface="+mn-lt"/>
                <a:cs typeface="+mn-cs"/>
              </a:rPr>
              <a:pPr fontAlgn="auto">
                <a:spcBef>
                  <a:spcPts val="0"/>
                </a:spcBef>
                <a:spcAft>
                  <a:spcPts val="0"/>
                </a:spcAft>
                <a:defRPr/>
              </a:pPr>
              <a:t>4</a:t>
            </a:fld>
            <a:endParaRPr lang="en-CA" sz="1200">
              <a:solidFill>
                <a:schemeClr val="bg1"/>
              </a:solidFill>
              <a:latin typeface="+mn-lt"/>
              <a:cs typeface="+mn-cs"/>
            </a:endParaRPr>
          </a:p>
        </p:txBody>
      </p:sp>
      <p:pic>
        <p:nvPicPr>
          <p:cNvPr id="15365" name="Picture 6" descr="Open Campus Locations.jpg"/>
          <p:cNvPicPr>
            <a:picLocks noChangeAspect="1"/>
          </p:cNvPicPr>
          <p:nvPr/>
        </p:nvPicPr>
        <p:blipFill>
          <a:blip r:embed="rId3" cstate="print"/>
          <a:srcRect/>
          <a:stretch>
            <a:fillRect/>
          </a:stretch>
        </p:blipFill>
        <p:spPr bwMode="auto">
          <a:xfrm>
            <a:off x="0" y="1525290"/>
            <a:ext cx="9144000" cy="5072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UWI at a Glance</a:t>
            </a:r>
            <a:endParaRPr lang="en-US" dirty="0"/>
          </a:p>
        </p:txBody>
      </p:sp>
      <p:sp>
        <p:nvSpPr>
          <p:cNvPr id="3" name="Content Placeholder 2"/>
          <p:cNvSpPr>
            <a:spLocks noGrp="1"/>
          </p:cNvSpPr>
          <p:nvPr>
            <p:ph idx="1"/>
          </p:nvPr>
        </p:nvSpPr>
        <p:spPr/>
        <p:txBody>
          <a:bodyPr/>
          <a:lstStyle/>
          <a:p>
            <a:pPr>
              <a:buNone/>
            </a:pPr>
            <a:r>
              <a:rPr lang="en-US" dirty="0" smtClean="0"/>
              <a:t>4 campuses: </a:t>
            </a:r>
          </a:p>
          <a:p>
            <a:r>
              <a:rPr lang="en-US" dirty="0" smtClean="0"/>
              <a:t>Mona in Jamaica, </a:t>
            </a:r>
          </a:p>
          <a:p>
            <a:r>
              <a:rPr lang="en-US" dirty="0" smtClean="0"/>
              <a:t>St Augustine in Trinidad and Tobago, </a:t>
            </a:r>
          </a:p>
          <a:p>
            <a:r>
              <a:rPr lang="en-US" dirty="0" smtClean="0"/>
              <a:t>Cave Hill in Barbados and  </a:t>
            </a:r>
          </a:p>
          <a:p>
            <a:r>
              <a:rPr lang="en-US" dirty="0" smtClean="0"/>
              <a:t>Open Campus distributed in all the contributing countries  </a:t>
            </a:r>
          </a:p>
          <a:p>
            <a:r>
              <a:rPr lang="en-US" dirty="0" smtClean="0"/>
              <a:t>Combined Students – about 59,000 undergraduate and graduate with about 6,000 graduates each year.</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smtClean="0"/>
              <a:t>Factors having the greatest impact on higher education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DE</a:t>
            </a:r>
            <a:endParaRPr lang="en-US" dirty="0"/>
          </a:p>
        </p:txBody>
      </p:sp>
      <p:graphicFrame>
        <p:nvGraphicFramePr>
          <p:cNvPr id="4" name="Content Placeholder 3"/>
          <p:cNvGraphicFramePr>
            <a:graphicFrameLocks noGrp="1"/>
          </p:cNvGraphicFramePr>
          <p:nvPr>
            <p:ph idx="1"/>
          </p:nvPr>
        </p:nvGraphicFramePr>
        <p:xfrm>
          <a:off x="457200" y="1600200"/>
          <a:ext cx="8229600" cy="4114799"/>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dirty="0"/>
                    </a:p>
                  </a:txBody>
                  <a:tcPr/>
                </a:tc>
                <a:tc>
                  <a:txBody>
                    <a:bodyPr/>
                    <a:lstStyle/>
                    <a:p>
                      <a:r>
                        <a:rPr lang="en-US" dirty="0" smtClean="0"/>
                        <a:t>Print</a:t>
                      </a:r>
                      <a:endParaRPr lang="en-US" dirty="0"/>
                    </a:p>
                  </a:txBody>
                  <a:tcPr/>
                </a:tc>
                <a:tc>
                  <a:txBody>
                    <a:bodyPr/>
                    <a:lstStyle/>
                    <a:p>
                      <a:r>
                        <a:rPr lang="en-US" dirty="0" smtClean="0"/>
                        <a:t>Radio</a:t>
                      </a:r>
                      <a:endParaRPr lang="en-US" dirty="0"/>
                    </a:p>
                  </a:txBody>
                  <a:tcPr/>
                </a:tc>
                <a:tc>
                  <a:txBody>
                    <a:bodyPr/>
                    <a:lstStyle/>
                    <a:p>
                      <a:r>
                        <a:rPr lang="en-US" dirty="0" smtClean="0"/>
                        <a:t>Tele conference</a:t>
                      </a:r>
                      <a:endParaRPr lang="en-US" dirty="0"/>
                    </a:p>
                  </a:txBody>
                  <a:tcPr/>
                </a:tc>
                <a:tc>
                  <a:txBody>
                    <a:bodyPr/>
                    <a:lstStyle/>
                    <a:p>
                      <a:r>
                        <a:rPr lang="en-US" dirty="0" smtClean="0"/>
                        <a:t>Video conference</a:t>
                      </a:r>
                      <a:endParaRPr lang="en-US" dirty="0"/>
                    </a:p>
                  </a:txBody>
                  <a:tcPr/>
                </a:tc>
                <a:tc>
                  <a:txBody>
                    <a:bodyPr/>
                    <a:lstStyle/>
                    <a:p>
                      <a:r>
                        <a:rPr lang="en-US" dirty="0" smtClean="0"/>
                        <a:t>Online</a:t>
                      </a:r>
                      <a:endParaRPr lang="en-US" dirty="0"/>
                    </a:p>
                  </a:txBody>
                  <a:tcPr/>
                </a:tc>
              </a:tr>
              <a:tr h="370840">
                <a:tc>
                  <a:txBody>
                    <a:bodyPr/>
                    <a:lstStyle/>
                    <a:p>
                      <a:r>
                        <a:rPr lang="en-US" dirty="0" smtClean="0"/>
                        <a:t>1947 extramural</a:t>
                      </a:r>
                      <a:endParaRPr lang="en-US" dirty="0"/>
                    </a:p>
                  </a:txBody>
                  <a:tcPr/>
                </a:tc>
                <a:tc>
                  <a:txBody>
                    <a:bodyPr/>
                    <a:lstStyle/>
                    <a:p>
                      <a:pPr>
                        <a:buFont typeface="Wingdings" charset="2"/>
                        <a:buNone/>
                      </a:pPr>
                      <a:endParaRPr lang="en-US" dirty="0"/>
                    </a:p>
                  </a:txBody>
                  <a:tcPr/>
                </a:tc>
                <a:tc>
                  <a:txBody>
                    <a:bodyPr/>
                    <a:lstStyle/>
                    <a:p>
                      <a:pPr>
                        <a:buFont typeface="Wingdings" charset="2"/>
                        <a:buNone/>
                      </a:pPr>
                      <a:r>
                        <a:rPr lang="en-US" dirty="0" err="1"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1977</a:t>
                      </a:r>
                    </a:p>
                    <a:p>
                      <a:r>
                        <a:rPr lang="en-US" dirty="0" smtClean="0"/>
                        <a:t>Challenge</a:t>
                      </a:r>
                      <a:endParaRPr lang="en-US" dirty="0"/>
                    </a:p>
                  </a:txBody>
                  <a:tcPr/>
                </a:tc>
                <a:tc>
                  <a:txBody>
                    <a:bodyPr/>
                    <a:lstStyle/>
                    <a:p>
                      <a:pPr>
                        <a:buFont typeface="Wingdings" charset="2"/>
                        <a:buNone/>
                      </a:pPr>
                      <a:r>
                        <a:rPr lang="en-US" dirty="0" err="1"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1982</a:t>
                      </a:r>
                    </a:p>
                    <a:p>
                      <a:r>
                        <a:rPr lang="en-US" dirty="0" smtClean="0"/>
                        <a:t>UWIDITE</a:t>
                      </a:r>
                      <a:endParaRPr lang="en-US" dirty="0"/>
                    </a:p>
                  </a:txBody>
                  <a:tcPr/>
                </a:tc>
                <a:tc>
                  <a:txBody>
                    <a:bodyPr/>
                    <a:lstStyle/>
                    <a:p>
                      <a:r>
                        <a:rPr lang="en-US" dirty="0" err="1" smtClean="0"/>
                        <a:t>x</a:t>
                      </a:r>
                      <a:endParaRPr lang="en-US" dirty="0"/>
                    </a:p>
                  </a:txBody>
                  <a:tcPr/>
                </a:tc>
                <a:tc>
                  <a:txBody>
                    <a:bodyPr/>
                    <a:lstStyle/>
                    <a:p>
                      <a:endParaRPr lang="en-US"/>
                    </a:p>
                  </a:txBody>
                  <a:tcPr/>
                </a:tc>
                <a:tc>
                  <a:txBody>
                    <a:bodyPr/>
                    <a:lstStyle/>
                    <a:p>
                      <a:r>
                        <a:rPr lang="en-US" dirty="0" err="1" smtClean="0"/>
                        <a:t>x</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1996</a:t>
                      </a:r>
                    </a:p>
                    <a:p>
                      <a:r>
                        <a:rPr lang="en-US" dirty="0" smtClean="0"/>
                        <a:t>UWIDEC</a:t>
                      </a:r>
                      <a:endParaRPr lang="en-US" dirty="0"/>
                    </a:p>
                  </a:txBody>
                  <a:tcPr/>
                </a:tc>
                <a:tc>
                  <a:txBody>
                    <a:bodyPr/>
                    <a:lstStyle/>
                    <a:p>
                      <a:r>
                        <a:rPr lang="en-US" dirty="0" err="1" smtClean="0"/>
                        <a:t>x</a:t>
                      </a:r>
                      <a:endParaRPr lang="en-US" dirty="0"/>
                    </a:p>
                  </a:txBody>
                  <a:tcPr/>
                </a:tc>
                <a:tc>
                  <a:txBody>
                    <a:bodyPr/>
                    <a:lstStyle/>
                    <a:p>
                      <a:endParaRPr lang="en-US"/>
                    </a:p>
                  </a:txBody>
                  <a:tcPr/>
                </a:tc>
                <a:tc>
                  <a:txBody>
                    <a:bodyPr/>
                    <a:lstStyle/>
                    <a:p>
                      <a:r>
                        <a:rPr lang="en-US" dirty="0" err="1" smtClean="0"/>
                        <a:t>x</a:t>
                      </a:r>
                      <a:endParaRPr lang="en-US" dirty="0"/>
                    </a:p>
                  </a:txBody>
                  <a:tcPr/>
                </a:tc>
                <a:tc>
                  <a:txBody>
                    <a:bodyPr/>
                    <a:lstStyle/>
                    <a:p>
                      <a:r>
                        <a:rPr lang="en-US" dirty="0" err="1" smtClean="0"/>
                        <a:t>x</a:t>
                      </a:r>
                      <a:endParaRPr lang="en-US" dirty="0"/>
                    </a:p>
                  </a:txBody>
                  <a:tcPr/>
                </a:tc>
                <a:tc>
                  <a:txBody>
                    <a:bodyPr/>
                    <a:lstStyle/>
                    <a:p>
                      <a:endParaRPr lang="en-US"/>
                    </a:p>
                  </a:txBody>
                  <a:tcPr/>
                </a:tc>
              </a:tr>
              <a:tr h="370840">
                <a:tc>
                  <a:txBody>
                    <a:bodyPr/>
                    <a:lstStyle/>
                    <a:p>
                      <a:r>
                        <a:rPr lang="en-US" dirty="0" smtClean="0"/>
                        <a:t>2007/8</a:t>
                      </a:r>
                    </a:p>
                    <a:p>
                      <a:r>
                        <a:rPr lang="en-US" dirty="0" smtClean="0"/>
                        <a:t>Open Campus</a:t>
                      </a:r>
                      <a:endParaRPr lang="en-US" dirty="0"/>
                    </a:p>
                  </a:txBody>
                  <a:tcPr/>
                </a:tc>
                <a:tc>
                  <a:txBody>
                    <a:bodyPr/>
                    <a:lstStyle/>
                    <a:p>
                      <a:r>
                        <a:rPr lang="en-US" dirty="0" err="1" smtClean="0"/>
                        <a:t>x</a:t>
                      </a:r>
                      <a:endParaRPr lang="en-US" dirty="0"/>
                    </a:p>
                  </a:txBody>
                  <a:tcPr/>
                </a:tc>
                <a:tc>
                  <a:txBody>
                    <a:bodyPr/>
                    <a:lstStyle/>
                    <a:p>
                      <a:endParaRPr lang="en-US"/>
                    </a:p>
                  </a:txBody>
                  <a:tcPr/>
                </a:tc>
                <a:tc>
                  <a:txBody>
                    <a:bodyPr/>
                    <a:lstStyle/>
                    <a:p>
                      <a:endParaRPr lang="en-US" dirty="0"/>
                    </a:p>
                  </a:txBody>
                  <a:tcPr/>
                </a:tc>
                <a:tc>
                  <a:txBody>
                    <a:bodyPr/>
                    <a:lstStyle/>
                    <a:p>
                      <a:r>
                        <a:rPr lang="en-US" dirty="0" err="1" smtClean="0"/>
                        <a:t>x</a:t>
                      </a:r>
                      <a:endParaRPr lang="en-US" dirty="0"/>
                    </a:p>
                  </a:txBody>
                  <a:tcPr/>
                </a:tc>
                <a:tc>
                  <a:txBody>
                    <a:bodyPr/>
                    <a:lstStyle/>
                    <a:p>
                      <a:r>
                        <a:rPr lang="en-US" dirty="0" err="1" smtClean="0"/>
                        <a:t>x</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Extramural Studies</a:t>
            </a:r>
            <a:endParaRPr lang="en-US" dirty="0"/>
          </a:p>
        </p:txBody>
      </p:sp>
      <p:sp>
        <p:nvSpPr>
          <p:cNvPr id="3" name="Content Placeholder 2"/>
          <p:cNvSpPr>
            <a:spLocks noGrp="1"/>
          </p:cNvSpPr>
          <p:nvPr>
            <p:ph idx="1"/>
          </p:nvPr>
        </p:nvSpPr>
        <p:spPr/>
        <p:txBody>
          <a:bodyPr/>
          <a:lstStyle/>
          <a:p>
            <a:r>
              <a:rPr lang="en-US" dirty="0" smtClean="0"/>
              <a:t>Adult education</a:t>
            </a:r>
          </a:p>
          <a:p>
            <a:r>
              <a:rPr lang="en-US" dirty="0" smtClean="0"/>
              <a:t>Cultural studies</a:t>
            </a:r>
          </a:p>
          <a:p>
            <a:r>
              <a:rPr lang="en-US" dirty="0" smtClean="0"/>
              <a:t>Public lectures</a:t>
            </a:r>
          </a:p>
          <a:p>
            <a:r>
              <a:rPr lang="en-US" dirty="0" smtClean="0"/>
              <a:t>Refresher courses</a:t>
            </a:r>
          </a:p>
          <a:p>
            <a:r>
              <a:rPr lang="en-US" dirty="0" smtClean="0"/>
              <a:t>Stimulation of intellectual thought and objective enquiry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Examinations</a:t>
            </a:r>
            <a:endParaRPr lang="en-US" dirty="0"/>
          </a:p>
        </p:txBody>
      </p:sp>
      <p:sp>
        <p:nvSpPr>
          <p:cNvPr id="3" name="Content Placeholder 2"/>
          <p:cNvSpPr>
            <a:spLocks noGrp="1"/>
          </p:cNvSpPr>
          <p:nvPr>
            <p:ph idx="1"/>
          </p:nvPr>
        </p:nvSpPr>
        <p:spPr/>
        <p:txBody>
          <a:bodyPr/>
          <a:lstStyle/>
          <a:p>
            <a:r>
              <a:rPr lang="en-US" dirty="0" smtClean="0"/>
              <a:t>Printed course materials</a:t>
            </a:r>
          </a:p>
          <a:p>
            <a:r>
              <a:rPr lang="en-US" dirty="0" smtClean="0"/>
              <a:t>Independent study and face-to-face tutorials</a:t>
            </a:r>
          </a:p>
          <a:p>
            <a:r>
              <a:rPr lang="en-US" dirty="0" smtClean="0"/>
              <a:t>Invigilated  examinations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Pen Campu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 Campus Theme</Template>
  <TotalTime>350</TotalTime>
  <Words>1225</Words>
  <Application>Microsoft Macintosh PowerPoint</Application>
  <PresentationFormat>On-screen Show (4:3)</PresentationFormat>
  <Paragraphs>153</Paragraphs>
  <Slides>29</Slides>
  <Notes>5</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OPen Campus Theme</vt:lpstr>
      <vt:lpstr>Distance Education at the University of the West Indies: Evolution, Achievements and Challenges</vt:lpstr>
      <vt:lpstr>Purpose</vt:lpstr>
      <vt:lpstr>UWI at a Glance</vt:lpstr>
      <vt:lpstr>Open Campus – Locations</vt:lpstr>
      <vt:lpstr>UWI at a Glance</vt:lpstr>
      <vt:lpstr>Factors having the greatest impact on higher education</vt:lpstr>
      <vt:lpstr>Evolution of DE</vt:lpstr>
      <vt:lpstr>Extramural Studies</vt:lpstr>
      <vt:lpstr>Challenge Examinations</vt:lpstr>
      <vt:lpstr>UWIDITE</vt:lpstr>
      <vt:lpstr>UWIDEC</vt:lpstr>
      <vt:lpstr>UWIDEC operational principles </vt:lpstr>
      <vt:lpstr>UWIDEC in transition</vt:lpstr>
      <vt:lpstr>The Open Campus Mandate</vt:lpstr>
      <vt:lpstr>Open Campus Arrangements</vt:lpstr>
      <vt:lpstr>Learning Exchange</vt:lpstr>
      <vt:lpstr>Academic Programming Approach</vt:lpstr>
      <vt:lpstr>Some Open Campus Statistics</vt:lpstr>
      <vt:lpstr>OC Student Profile</vt:lpstr>
      <vt:lpstr> OC Student Profile</vt:lpstr>
      <vt:lpstr>OC Achievements</vt:lpstr>
      <vt:lpstr>OC Achievements</vt:lpstr>
      <vt:lpstr>OC Achievements</vt:lpstr>
      <vt:lpstr>OC Challenges</vt:lpstr>
      <vt:lpstr>OC Challenges</vt:lpstr>
      <vt:lpstr>Slide 26</vt:lpstr>
      <vt:lpstr>Slide 27</vt:lpstr>
      <vt:lpstr>Oriens Ex Occidente Lux   “A Light rising from the West” </vt:lpstr>
      <vt:lpstr>Thank You </vt:lpstr>
    </vt:vector>
  </TitlesOfParts>
  <Company>UWI, Open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Vivienne Roberts</dc:creator>
  <cp:lastModifiedBy>Vivienne Roberts</cp:lastModifiedBy>
  <cp:revision>22</cp:revision>
  <dcterms:created xsi:type="dcterms:W3CDTF">2013-09-11T08:59:06Z</dcterms:created>
  <dcterms:modified xsi:type="dcterms:W3CDTF">2013-09-11T09:05:56Z</dcterms:modified>
</cp:coreProperties>
</file>