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6" r:id="rId9"/>
    <p:sldId id="262" r:id="rId10"/>
    <p:sldId id="267" r:id="rId11"/>
    <p:sldId id="271" r:id="rId12"/>
    <p:sldId id="270" r:id="rId13"/>
    <p:sldId id="264" r:id="rId14"/>
    <p:sldId id="265" r:id="rId15"/>
    <p:sldId id="268" r:id="rId16"/>
  </p:sldIdLst>
  <p:sldSz cx="9144000" cy="6858000" type="screen4x3"/>
  <p:notesSz cx="6834188" cy="99790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3" autoAdjust="0"/>
  </p:normalViewPr>
  <p:slideViewPr>
    <p:cSldViewPr>
      <p:cViewPr varScale="1">
        <p:scale>
          <a:sx n="76" d="100"/>
          <a:sy n="76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420A1-3FCA-4323-B3F6-7C9FA0F0F11C}" type="datetimeFigureOut">
              <a:rPr lang="pt-PT" smtClean="0"/>
              <a:pPr/>
              <a:t>07-09-2013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006E-4F56-493B-B198-C44E4163663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9466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2834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2. por outro lado tem havido também uma aposta forte no apoio à utilização de diferentes ferramentas e plataformas,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7607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experiência recente de seminário presencial de </a:t>
            </a:r>
            <a:r>
              <a:rPr kumimoji="0" lang="pt-PT" sz="12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e-professores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7122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Em 2013 atualizamos para a versão 2.5 do </a:t>
            </a:r>
            <a:r>
              <a:rPr lang="pt-PT" dirty="0" err="1" smtClean="0"/>
              <a:t>moodle</a:t>
            </a:r>
            <a:r>
              <a:rPr lang="pt-PT" dirty="0" smtClean="0"/>
              <a:t>.</a:t>
            </a:r>
          </a:p>
          <a:p>
            <a:r>
              <a:rPr lang="pt-PT" dirty="0" smtClean="0"/>
              <a:t>Vários módulos desenvolvidos pela nossa equipa de programadores</a:t>
            </a:r>
          </a:p>
          <a:p>
            <a:r>
              <a:rPr lang="pt-PT" dirty="0" smtClean="0"/>
              <a:t>Diria que uma das grandes preocupações foi a </a:t>
            </a:r>
            <a:r>
              <a:rPr lang="pt-PT" u="sng" dirty="0" smtClean="0"/>
              <a:t>melhoria da acessibilidade e usabilidade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efer</a:t>
            </a:r>
            <a:endParaRPr lang="pt-PT" dirty="0" smtClean="0"/>
          </a:p>
          <a:p>
            <a:r>
              <a:rPr lang="pt-PT" dirty="0" err="1" smtClean="0"/>
              <a:t>itunes</a:t>
            </a:r>
            <a:r>
              <a:rPr lang="pt-PT" dirty="0" smtClean="0"/>
              <a:t> (dados….)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avanço para os </a:t>
            </a:r>
            <a:r>
              <a:rPr lang="pt-PT" dirty="0" err="1" smtClean="0"/>
              <a:t>moocs</a:t>
            </a:r>
            <a:r>
              <a:rPr lang="pt-PT" dirty="0" smtClean="0"/>
              <a:t> Comunidade &gt;&gt;&gt; plataforma de </a:t>
            </a:r>
            <a:r>
              <a:rPr lang="pt-PT" dirty="0" err="1" smtClean="0"/>
              <a:t>mooc</a:t>
            </a:r>
            <a:r>
              <a:rPr lang="pt-PT" dirty="0" smtClean="0"/>
              <a:t>: cursos abertos; mais oferta formativa de formação contínua à comunidade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1203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existência do </a:t>
            </a:r>
            <a:r>
              <a:rPr kumimoji="0" lang="pt-P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ead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 </a:t>
            </a:r>
            <a:r>
              <a:rPr kumimoji="0" lang="pt-P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Ipl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está a traduzir-se numa melhoria de práticas também no presencial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embora o crescimento da utilização das TIC seja transversal a toda a sociedade, acreditamos que a experiência EAD tem sido uma mais valia para a utilização pedagógica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não se trata apenas de ferramentas de suporte, a utilização de tecnologias está a repercutir-se na alteração de metodologias de ensino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9977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ponto a investir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pt-PT" dirty="0" smtClean="0"/>
              <a:t>ALUNOS – DIFICULDADES DA COMUNICAÇÃO VIRTUAL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awareness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investigação em contextos CSCL e CSCW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 smtClean="0"/>
          </a:p>
          <a:p>
            <a:r>
              <a:rPr lang="pt-PT" dirty="0" smtClean="0"/>
              <a:t>PROFESSORES – maior</a:t>
            </a:r>
            <a:r>
              <a:rPr lang="pt-PT" baseline="0" dirty="0" smtClean="0"/>
              <a:t> exigência de tempo para acompanhar </a:t>
            </a:r>
            <a:r>
              <a:rPr lang="pt-PT" baseline="0" dirty="0" err="1" smtClean="0"/>
              <a:t>ead</a:t>
            </a:r>
            <a:r>
              <a:rPr lang="pt-PT" baseline="0" dirty="0" smtClean="0"/>
              <a:t>; dificuldades inerentes à comunicação virtual</a:t>
            </a:r>
          </a:p>
          <a:p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falar de investigação - monitorização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rede social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associada ao desempenho académico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COORDENADORES -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interatividade, utilização de ferramentas; INDICADORES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1660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2834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anos a formar pessoas e a dinamizar a região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Politécnico de Leiria (IPLeiria) completou recentemente 30 anos de existência. Presente nas cidades de Leiria (</a:t>
            </a:r>
            <a:r>
              <a:rPr kumimoji="0" lang="pt-PT" sz="1200" b="0" i="1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campus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1, 2 e 5), Caldas da Rainha (</a:t>
            </a:r>
            <a:r>
              <a:rPr kumimoji="0" lang="pt-PT" sz="1200" b="0" i="1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campus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3) e Peniche (</a:t>
            </a:r>
            <a:r>
              <a:rPr kumimoji="0" lang="pt-PT" sz="1200" b="0" i="1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campus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4), 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Atualmente, a comunidade académica do IPLeiria integra cerca de 12.000 estudantes, 913 docentes e 306 funcionários técnicos e administrativos, repartidos por cinco escolas superiores: Escola Superior de Educação e Ciências Sociais, Escola Superior de Tecnologia e Gestão, Escola Superior de Artes e Design, Escola Superior de Turismo e Tecnologia do Mar e Escola Superior de Saúde. Isto, para além de incluir um Instituto de Investigação, Desenvolvimento e Estudos Avançados, uma Unidade de Ensino a Distância, um Centro de Formação para Cursos de Especialização Tecnológica e um Centro de Formação de Ativos.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total, são ministrados 44 licenciaturas (em regime de diurno, pós-laboral e de ensino a distância), 48 mestrados e 23 pós-graduações, caracterizando-se a oferta formativa por uma abrangente multidisciplinaridade, com cursos em diversas áreas do conhecimento: artes e design; ciências empresariais e jurídicas; educação e comunicação; engenharia e tecnologia; saúde; e turismo.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4102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papel pioneiro do IPL tem sido referência nacional, e temos sido continuamente convidados para eventos onde temos partilhado e explicado o nosso modelo. O anterior diretor, Prof. Rogério Costa, esteve na última edição do CIAED a partilhar este modelo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658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81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5 licenciaturas… caso específico de adaptação do presencial – são professores do presencial</a:t>
            </a:r>
          </a:p>
          <a:p>
            <a:r>
              <a:rPr lang="pt-PT" dirty="0" smtClean="0"/>
              <a:t>Mestrados e pós-graduações</a:t>
            </a:r>
          </a:p>
          <a:p>
            <a:r>
              <a:rPr lang="pt-PT" dirty="0" smtClean="0"/>
              <a:t>Cursos São Tomé</a:t>
            </a:r>
          </a:p>
          <a:p>
            <a:r>
              <a:rPr lang="pt-PT" dirty="0" smtClean="0"/>
              <a:t>Novos cursos Angola (Pangeia)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2729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hoje, selecionei 5 pontos acerca do </a:t>
            </a:r>
            <a:r>
              <a:rPr lang="pt-P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EaD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IPL que achei que seria interessante partilhar convosco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Primeiro, gostaria de partilhar convosco 4 pontos fortes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9259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</a:t>
            </a:r>
            <a:r>
              <a:rPr lang="pt-P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portugal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excetuando a </a:t>
            </a:r>
            <a:r>
              <a:rPr lang="pt-P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aberta, não há tradição de </a:t>
            </a:r>
            <a:r>
              <a:rPr lang="pt-P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ead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ingresso é feito através de concurso nacional a par dos cursos presenciais, o que dificulta a captação do público alvo (trabalhadores no ativo e não tanto uma questão de distância) constrangimentos de tempo </a:t>
            </a:r>
            <a:r>
              <a:rPr lang="pt-P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constrangimentos geográficos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51461 vagas de acesso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1087 cursos 4+3 licenciaturas </a:t>
            </a:r>
            <a:r>
              <a:rPr lang="pt-P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EaD</a:t>
            </a:r>
            <a:endParaRPr lang="pt-PT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Universidade de Aveiro - Contabilidade</a:t>
            </a:r>
          </a:p>
          <a:p>
            <a:pPr rtl="0" eaLnBrk="1" fontAlgn="t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Instituto Politécnico de Beja - Solicitadoria</a:t>
            </a:r>
          </a:p>
          <a:p>
            <a:pPr rtl="0" eaLnBrk="1" fontAlgn="t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Instituto Politécnico do Cávado e do Ave - Gestão Pública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1734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não há tradição de </a:t>
            </a:r>
            <a:r>
              <a:rPr lang="pt-PT" dirty="0" err="1" smtClean="0"/>
              <a:t>EaD</a:t>
            </a:r>
            <a:r>
              <a:rPr lang="pt-PT" dirty="0" smtClean="0"/>
              <a:t> em Portugal, contudo tem sido possível implementar os nossos cursos – temos 4 licenciaturas abertas neste momento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turmas pequenas são uma mais valia: sentimento de turma, trabalho colaborativo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u="sng" dirty="0" smtClean="0"/>
              <a:t>- avaliação dos alunos positiva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Adaptação da oferta formativa do presencial – tem permitido a comparação,  exames comuns aos vários regimes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Times New Roman" pitchFamily="18" charset="0"/>
              </a:rPr>
              <a:t>- esta qualidade também tem tido reflexo na inserção no mercado de trabalho, temos </a:t>
            </a:r>
            <a:r>
              <a:rPr kumimoji="0" lang="pt-PT" sz="1200" b="0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Times New Roman" pitchFamily="18" charset="0"/>
              </a:rPr>
              <a:t>Testemunhos…</a:t>
            </a:r>
            <a:endParaRPr kumimoji="0" lang="pt-PT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2365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Um outro ponto positivo diria que tem sido a aposta forte na formação de professores</a:t>
            </a:r>
          </a:p>
          <a:p>
            <a:pPr>
              <a:buFontTx/>
              <a:buNone/>
            </a:pPr>
            <a:r>
              <a:rPr lang="pt-PT" dirty="0" smtClean="0"/>
              <a:t>1. por um lado temos tido o </a:t>
            </a:r>
            <a:r>
              <a:rPr lang="pt-PT" u="sng" dirty="0" smtClean="0"/>
              <a:t>curso de</a:t>
            </a:r>
            <a:r>
              <a:rPr lang="pt-PT" u="sng" baseline="0" dirty="0" smtClean="0"/>
              <a:t> </a:t>
            </a:r>
            <a:r>
              <a:rPr lang="pt-PT" u="sng" baseline="0" dirty="0" err="1" smtClean="0"/>
              <a:t>e-professores</a:t>
            </a:r>
            <a:r>
              <a:rPr lang="pt-PT" u="sng" baseline="0" dirty="0" smtClean="0"/>
              <a:t> (com 2 edições por ano) …</a:t>
            </a:r>
          </a:p>
          <a:p>
            <a:pPr>
              <a:buFontTx/>
              <a:buChar char="-"/>
            </a:pPr>
            <a:r>
              <a:rPr lang="pt-PT" dirty="0" smtClean="0"/>
              <a:t>Embora principalmente destinado a professores do IPL, este curso tem contado com a participação de professores de outras instituições de ensino superior portuguesas e estrageiras, nomeadamente, brasileiras.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06E-4F56-493B-B198-C44E4163663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7311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63408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9330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2"/>
          <p:cNvSpPr>
            <a:spLocks noGrp="1"/>
          </p:cNvSpPr>
          <p:nvPr>
            <p:ph type="ctrTitle" idx="4294967295"/>
          </p:nvPr>
        </p:nvSpPr>
        <p:spPr>
          <a:xfrm>
            <a:off x="1314666" y="2780928"/>
            <a:ext cx="7577814" cy="15121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pt-PT" sz="3800" dirty="0" smtClean="0">
                <a:solidFill>
                  <a:srgbClr val="85BA3F"/>
                </a:solidFill>
              </a:rPr>
              <a:t>19º CIAED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EAD NO INSTITUTO </a:t>
            </a:r>
            <a:b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POLITÉCNICO DE LEIRIA</a:t>
            </a:r>
            <a:endParaRPr lang="pt-P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3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330262" y="4169002"/>
            <a:ext cx="6194066" cy="76674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pt-PT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l" eaLnBrk="1" latinLnBrk="0" hangingPunct="1">
              <a:buNone/>
              <a:defRPr lang="pt-PT" sz="2400">
                <a:latin typeface="+mn-lt"/>
              </a:defRPr>
            </a:lvl1pPr>
            <a:lvl2pPr marL="457200" indent="0" algn="ctr" eaLnBrk="1" hangingPunct="1">
              <a:buNone/>
              <a:defRPr lang="pt-PT" sz="2400">
                <a:latin typeface="+mn-lt"/>
              </a:defRPr>
            </a:lvl2pPr>
            <a:lvl3pPr marL="914400" indent="0" algn="ctr" eaLnBrk="1" hangingPunct="1">
              <a:buNone/>
              <a:defRPr lang="pt-PT" sz="2400">
                <a:latin typeface="+mn-lt"/>
              </a:defRPr>
            </a:lvl3pPr>
            <a:lvl4pPr marL="1371600" indent="0" algn="ctr" eaLnBrk="1" hangingPunct="1">
              <a:buNone/>
              <a:defRPr lang="pt-PT" sz="2000">
                <a:latin typeface="+mn-lt"/>
              </a:defRPr>
            </a:lvl4pPr>
            <a:lvl5pPr marL="1828800" indent="0" algn="ctr" eaLnBrk="1" hangingPunct="1">
              <a:buNone/>
              <a:defRPr lang="pt-PT" sz="2000">
                <a:latin typeface="+mn-lt"/>
              </a:defRPr>
            </a:lvl5pPr>
            <a:lvl6pPr marL="2286000" indent="0" algn="ctr" eaLnBrk="1" hangingPunct="1">
              <a:buNone/>
              <a:defRPr lang="pt-PT" sz="2000"/>
            </a:lvl6pPr>
            <a:lvl7pPr marL="2743200" indent="0" algn="ctr" eaLnBrk="1" hangingPunct="1">
              <a:buNone/>
              <a:defRPr lang="pt-PT" sz="2000"/>
            </a:lvl7pPr>
            <a:lvl8pPr marL="3200400" indent="0" algn="ctr" eaLnBrk="1" hangingPunct="1">
              <a:buNone/>
              <a:defRPr lang="pt-PT" sz="2000"/>
            </a:lvl8pPr>
            <a:lvl9pPr marL="3657600" indent="0" algn="ctr" eaLnBrk="1" hangingPunct="1">
              <a:buNone/>
              <a:defRPr lang="pt-PT" sz="2000"/>
            </a:lvl9pPr>
          </a:lstStyle>
          <a:p>
            <a:pPr algn="l"/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rita</a:t>
            </a:r>
            <a:r>
              <a:rPr lang="pt-PT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.cadima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@ipleiria.pt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7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056238"/>
            <a:ext cx="6048672" cy="181292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31640" y="1533193"/>
            <a:ext cx="6048672" cy="19967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4968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63408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464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634082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0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11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1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5647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20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14666" y="2780928"/>
            <a:ext cx="757781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800" dirty="0" smtClean="0">
                <a:solidFill>
                  <a:srgbClr val="85BA3F"/>
                </a:solidFill>
              </a:rPr>
              <a:t>19º CIAED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EAD NO INSTITUTO </a:t>
            </a:r>
            <a:b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POLITÉCNICO DE LEIRIA</a:t>
            </a:r>
            <a:endParaRPr lang="pt-P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3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0262" y="4077072"/>
            <a:ext cx="6194066" cy="76674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pt-PT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l" eaLnBrk="1" latinLnBrk="0" hangingPunct="1">
              <a:buNone/>
              <a:defRPr lang="pt-PT" sz="2400">
                <a:latin typeface="+mn-lt"/>
              </a:defRPr>
            </a:lvl1pPr>
            <a:lvl2pPr marL="457200" indent="0" algn="ctr" eaLnBrk="1" hangingPunct="1">
              <a:buNone/>
              <a:defRPr lang="pt-PT" sz="2400">
                <a:latin typeface="+mn-lt"/>
              </a:defRPr>
            </a:lvl2pPr>
            <a:lvl3pPr marL="914400" indent="0" algn="ctr" eaLnBrk="1" hangingPunct="1">
              <a:buNone/>
              <a:defRPr lang="pt-PT" sz="2400">
                <a:latin typeface="+mn-lt"/>
              </a:defRPr>
            </a:lvl3pPr>
            <a:lvl4pPr marL="1371600" indent="0" algn="ctr" eaLnBrk="1" hangingPunct="1">
              <a:buNone/>
              <a:defRPr lang="pt-PT" sz="2000">
                <a:latin typeface="+mn-lt"/>
              </a:defRPr>
            </a:lvl4pPr>
            <a:lvl5pPr marL="1828800" indent="0" algn="ctr" eaLnBrk="1" hangingPunct="1">
              <a:buNone/>
              <a:defRPr lang="pt-PT" sz="2000">
                <a:latin typeface="+mn-lt"/>
              </a:defRPr>
            </a:lvl5pPr>
            <a:lvl6pPr marL="2286000" indent="0" algn="ctr" eaLnBrk="1" hangingPunct="1">
              <a:buNone/>
              <a:defRPr lang="pt-PT" sz="2000"/>
            </a:lvl6pPr>
            <a:lvl7pPr marL="2743200" indent="0" algn="ctr" eaLnBrk="1" hangingPunct="1">
              <a:buNone/>
              <a:defRPr lang="pt-PT" sz="2000"/>
            </a:lvl7pPr>
            <a:lvl8pPr marL="3200400" indent="0" algn="ctr" eaLnBrk="1" hangingPunct="1">
              <a:buNone/>
              <a:defRPr lang="pt-PT" sz="2000"/>
            </a:lvl8pPr>
            <a:lvl9pPr marL="3657600" indent="0" algn="ctr" eaLnBrk="1" hangingPunct="1">
              <a:buNone/>
              <a:defRPr lang="pt-PT" sz="2000"/>
            </a:lvl9pPr>
          </a:lstStyle>
          <a:p>
            <a:pPr algn="l"/>
            <a:r>
              <a:rPr lang="pt-PT" sz="1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rita</a:t>
            </a:r>
            <a:r>
              <a:rPr lang="pt-PT" sz="18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.cadima</a:t>
            </a:r>
            <a:r>
              <a:rPr lang="pt-PT" sz="1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@ipleiria.pt</a:t>
            </a:r>
            <a:endParaRPr lang="pt-PT" sz="18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2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 descr="C:\Users\joana.mineiro\Desktop\img5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30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323528" y="1849194"/>
            <a:ext cx="272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FORMAÇÃO DE PROFESSORES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2564904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FORMAÇÃO CONTÍNUA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-36512" y="4997074"/>
            <a:ext cx="9328062" cy="1024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E7E7E7"/>
              </a:solidFill>
            </a:endParaRPr>
          </a:p>
        </p:txBody>
      </p:sp>
      <p:pic>
        <p:nvPicPr>
          <p:cNvPr id="13" name="Picture 9" descr="http://robeson.mrooms3.net/pluginfile.php/2/course/section/1/logo.jpg"/>
          <p:cNvPicPr>
            <a:picLocks noChangeAspect="1" noChangeArrowheads="1"/>
          </p:cNvPicPr>
          <p:nvPr/>
        </p:nvPicPr>
        <p:blipFill>
          <a:blip r:embed="rId4" cstate="print"/>
          <a:srcRect t="30484" b="25448"/>
          <a:stretch>
            <a:fillRect/>
          </a:stretch>
        </p:blipFill>
        <p:spPr bwMode="auto">
          <a:xfrm>
            <a:off x="2668804" y="5655721"/>
            <a:ext cx="1070086" cy="226595"/>
          </a:xfrm>
          <a:prstGeom prst="rect">
            <a:avLst/>
          </a:prstGeom>
          <a:noFill/>
        </p:spPr>
      </p:pic>
      <p:pic>
        <p:nvPicPr>
          <p:cNvPr id="14" name="Picture 11" descr="https://encrypted-tbn1.gstatic.com/images?q=tbn:ANd9GcQ5Bq74GltC5ghB-_NoT0ba9WIJw0nLGqfX5VSuHiYrhw1DWek6pJQYnv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371" y="5069082"/>
            <a:ext cx="680779" cy="271547"/>
          </a:xfrm>
          <a:prstGeom prst="rect">
            <a:avLst/>
          </a:prstGeom>
          <a:noFill/>
        </p:spPr>
      </p:pic>
      <p:pic>
        <p:nvPicPr>
          <p:cNvPr id="15" name="Picture 15" descr="http://upload.wikimedia.org/wikipedia/en/d/d4/Limesurvey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404" y="5119291"/>
            <a:ext cx="1737504" cy="574930"/>
          </a:xfrm>
          <a:prstGeom prst="rect">
            <a:avLst/>
          </a:prstGeom>
          <a:noFill/>
        </p:spPr>
      </p:pic>
      <p:pic>
        <p:nvPicPr>
          <p:cNvPr id="16" name="Picture 17" descr="http://www.surveygizmo.com/wp-content/uploads/2012/01/android-survey.gif"/>
          <p:cNvPicPr>
            <a:picLocks noChangeAspect="1" noChangeArrowheads="1"/>
          </p:cNvPicPr>
          <p:nvPr/>
        </p:nvPicPr>
        <p:blipFill>
          <a:blip r:embed="rId7" cstate="print"/>
          <a:srcRect l="18750" r="15625"/>
          <a:stretch>
            <a:fillRect/>
          </a:stretch>
        </p:blipFill>
        <p:spPr bwMode="auto">
          <a:xfrm>
            <a:off x="8307084" y="5095771"/>
            <a:ext cx="378705" cy="432805"/>
          </a:xfrm>
          <a:prstGeom prst="rect">
            <a:avLst/>
          </a:prstGeom>
          <a:noFill/>
        </p:spPr>
      </p:pic>
      <p:pic>
        <p:nvPicPr>
          <p:cNvPr id="17" name="Picture 21" descr="http://www.friendzconnect.com/home/kerala-professional/wp-content/uploads/2011/01/dimdim_logo-blacktex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5885" y="5074039"/>
            <a:ext cx="660972" cy="301495"/>
          </a:xfrm>
          <a:prstGeom prst="rect">
            <a:avLst/>
          </a:prstGeom>
          <a:noFill/>
        </p:spPr>
      </p:pic>
      <p:pic>
        <p:nvPicPr>
          <p:cNvPr id="18" name="Picture 23" descr="http://www.portalquantum.com/resources/Colibri2Cartaz72dpiANUNCIO.jpg?timestamp=12689127466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13160" y="5125808"/>
            <a:ext cx="434335" cy="614304"/>
          </a:xfrm>
          <a:prstGeom prst="rect">
            <a:avLst/>
          </a:prstGeom>
          <a:noFill/>
        </p:spPr>
      </p:pic>
      <p:pic>
        <p:nvPicPr>
          <p:cNvPr id="19" name="Picture 25" descr="http://upload.wikimedia.org/wikipedia/en/thumb/a/a1/Blackboard_logo.png/200px-Blackboard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0613" y="5104725"/>
            <a:ext cx="593788" cy="486905"/>
          </a:xfrm>
          <a:prstGeom prst="rect">
            <a:avLst/>
          </a:prstGeom>
          <a:noFill/>
        </p:spPr>
      </p:pic>
      <p:pic>
        <p:nvPicPr>
          <p:cNvPr id="20" name="Picture 27" descr="http://media2.abc15.com/photo/2012/04/27/gdrive_20120427161559_320_2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0776" y="5127077"/>
            <a:ext cx="829289" cy="621967"/>
          </a:xfrm>
          <a:prstGeom prst="rect">
            <a:avLst/>
          </a:prstGeom>
          <a:noFill/>
        </p:spPr>
      </p:pic>
      <p:pic>
        <p:nvPicPr>
          <p:cNvPr id="11266" name="Picture 2" descr="C:\Users\joana.mineiro\Desktop\img5_2_grafico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443" y="2903458"/>
            <a:ext cx="4487884" cy="17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51520" y="290636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.Workshops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ferramentas e plataformas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 descr="C:\Users\joana.mineiro\Desktop\img5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30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23528" y="1849194"/>
            <a:ext cx="272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FORMAÇÃO DE PROFESSORES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2564904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ENCONTRO PRESENCIAL DE E-PROFESSORES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5" name="Picture 3" descr="C:\Users\joana.mineiro\Desktop\bann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" b="18564"/>
          <a:stretch/>
        </p:blipFill>
        <p:spPr bwMode="auto">
          <a:xfrm>
            <a:off x="790575" y="3066829"/>
            <a:ext cx="756285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8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C:\Users\joana.mineiro\Desktop\img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323528" y="1849194"/>
            <a:ext cx="2912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FERRAMENTAS E PLATAFORMAS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joana.mineiro\Desktop\img5_3_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24" y="2636912"/>
            <a:ext cx="9750572" cy="73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23528" y="522697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Melhoria da acessibilidade e usabilidade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4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194" name="Picture 2" descr="C:\Users\joana.mineiro\Desktop\img5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323528" y="1849194"/>
            <a:ext cx="4508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MELHORIA GENERALIZADA DAS PRÁTICAS LETIVAS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564904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Experiência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e formação estão a conduzir a uma utilização generalizada de ferramentas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ead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pt-P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moodle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ALTERAÇÃO DE METODOLOGIAS DE ENSINO</a:t>
            </a:r>
            <a:endParaRPr lang="pt-PT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 existência da UED é uma mais valia, para além do acompanhamento ao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EaD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há todo um conjunto de iniciativas inovadoras que têm  tido suporte nesta 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unidade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.internacionalização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.estabelecimento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de redes de formação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.professores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mais aptos a desenvolver projetos internacionais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2991130" y="3429000"/>
            <a:ext cx="2012918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218" name="Picture 2" descr="C:\Users\joana.mineiro\Desktop\img5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323527" y="1852048"/>
            <a:ext cx="5582939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323528" y="1849194"/>
            <a:ext cx="5582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MONITORIZAÇÃO DA INTERATIVIDADE E DESEMPENHO NO EAD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564904"/>
            <a:ext cx="1188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ALUNOS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</a:pPr>
            <a:r>
              <a:rPr lang="pt-P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awareness</a:t>
            </a:r>
            <a:endParaRPr lang="pt-PT" sz="1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145" t="46339" r="76355" b="34136"/>
          <a:stretch/>
        </p:blipFill>
        <p:spPr bwMode="auto">
          <a:xfrm>
            <a:off x="301633" y="3429000"/>
            <a:ext cx="212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862064" y="2564904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PROFESSORES</a:t>
            </a:r>
            <a:endParaRPr lang="pt-PT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monitorização da rede social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616624" y="2564904"/>
            <a:ext cx="2339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COORDENADORES DE CURSOS E EQUIPA </a:t>
            </a: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UED</a:t>
            </a:r>
          </a:p>
          <a:p>
            <a:pPr lvl="0" eaLnBrk="0" fontAlgn="base" hangingPunct="0"/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/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monitorização da interatividade e desempenho</a:t>
            </a:r>
          </a:p>
        </p:txBody>
      </p:sp>
      <p:pic>
        <p:nvPicPr>
          <p:cNvPr id="20" name="Picture 18" descr="red_close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874" y="4845015"/>
            <a:ext cx="1517158" cy="13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degree_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49235"/>
            <a:ext cx="1580870" cy="13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62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0" y="6448251"/>
            <a:ext cx="1619672" cy="36004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11 DE SETEMBRO DE 2013</a:t>
            </a:r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63688" y="6448251"/>
            <a:ext cx="425611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56376" y="6443166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BD509BE-FFDE-468E-B2ED-BE74D22C98BD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14666" y="2780928"/>
            <a:ext cx="757781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800" dirty="0" smtClean="0">
                <a:solidFill>
                  <a:srgbClr val="85BA3F"/>
                </a:solidFill>
              </a:rPr>
              <a:t>19º CIAED</a:t>
            </a: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EAD NO INSTITUTO </a:t>
            </a:r>
            <a:b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P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POLITÉCNICO DE LEIRIA</a:t>
            </a:r>
            <a:endParaRPr lang="pt-P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3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0262" y="4318441"/>
            <a:ext cx="6194066" cy="76674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pt-PT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l" eaLnBrk="1" latinLnBrk="0" hangingPunct="1">
              <a:buNone/>
              <a:defRPr lang="pt-PT" sz="2400">
                <a:latin typeface="+mn-lt"/>
              </a:defRPr>
            </a:lvl1pPr>
            <a:lvl2pPr marL="457200" indent="0" algn="ctr" eaLnBrk="1" hangingPunct="1">
              <a:buNone/>
              <a:defRPr lang="pt-PT" sz="2400">
                <a:latin typeface="+mn-lt"/>
              </a:defRPr>
            </a:lvl2pPr>
            <a:lvl3pPr marL="914400" indent="0" algn="ctr" eaLnBrk="1" hangingPunct="1">
              <a:buNone/>
              <a:defRPr lang="pt-PT" sz="2400">
                <a:latin typeface="+mn-lt"/>
              </a:defRPr>
            </a:lvl3pPr>
            <a:lvl4pPr marL="1371600" indent="0" algn="ctr" eaLnBrk="1" hangingPunct="1">
              <a:buNone/>
              <a:defRPr lang="pt-PT" sz="2000">
                <a:latin typeface="+mn-lt"/>
              </a:defRPr>
            </a:lvl4pPr>
            <a:lvl5pPr marL="1828800" indent="0" algn="ctr" eaLnBrk="1" hangingPunct="1">
              <a:buNone/>
              <a:defRPr lang="pt-PT" sz="2000">
                <a:latin typeface="+mn-lt"/>
              </a:defRPr>
            </a:lvl5pPr>
            <a:lvl6pPr marL="2286000" indent="0" algn="ctr" eaLnBrk="1" hangingPunct="1">
              <a:buNone/>
              <a:defRPr lang="pt-PT" sz="2000"/>
            </a:lvl6pPr>
            <a:lvl7pPr marL="2743200" indent="0" algn="ctr" eaLnBrk="1" hangingPunct="1">
              <a:buNone/>
              <a:defRPr lang="pt-PT" sz="2000"/>
            </a:lvl7pPr>
            <a:lvl8pPr marL="3200400" indent="0" algn="ctr" eaLnBrk="1" hangingPunct="1">
              <a:buNone/>
              <a:defRPr lang="pt-PT" sz="2000"/>
            </a:lvl8pPr>
            <a:lvl9pPr marL="3657600" indent="0" algn="ctr" eaLnBrk="1" hangingPunct="1">
              <a:buNone/>
              <a:defRPr lang="pt-PT" sz="2000"/>
            </a:lvl9pPr>
          </a:lstStyle>
          <a:p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rita</a:t>
            </a:r>
            <a:r>
              <a:rPr lang="pt-PT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.cadima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@ipleiria.pt   |  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www.ued.ipleiria.pt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 descr="C:\Users\joana.mineiro\Desktop\im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57" y="-819472"/>
            <a:ext cx="9226315" cy="86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2050" name="Picture 2" descr="C:\Users\joana.mineiro\Desktop\im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37" y="234268"/>
            <a:ext cx="7301499" cy="57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2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3074" name="Picture 2" descr="C:\Users\joana.mineiro\Desktop\im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37" y="234268"/>
            <a:ext cx="6556262" cy="51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3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6998668" y="1852048"/>
            <a:ext cx="176049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>
            <a:off x="5132679" y="1852048"/>
            <a:ext cx="1656184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 descr="C:\Users\joana.mineiro\Desktop\img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4546863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6948264" y="2347714"/>
            <a:ext cx="21453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.Utilização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Pedagógica  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das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.Marketing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Relacional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.Comunicação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Acessível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.Computação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Móvel -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Energia e Ambiente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.Negócios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Internacionais 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         Artes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Plásticas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.Engenharia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Civil 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 de Automação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.Telecomunicações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03636" y="2347714"/>
            <a:ext cx="2584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pt-PT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e-tutores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.Português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Estrangeiros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.Suporte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Básico de Vida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.Utilização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pedagógica do </a:t>
            </a:r>
            <a:r>
              <a:rPr lang="pt-PT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.Gestão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Qualidade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pt-PT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 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Utilização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Avançada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pt-PT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</a:t>
            </a: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Excel - Utilização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Avançada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.Planeamento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Gestão e Aval. Projetos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76056" y="2347714"/>
            <a:ext cx="17761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.Supervisão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Auditores de HACCP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.Fiscalidade 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.Engenharia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Civil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.Trauma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Emergência e Apoio Humanitário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23528" y="1852048"/>
            <a:ext cx="176049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347714"/>
            <a:ext cx="1800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.Educação Básica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.Engenharia Mecânica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.Marketing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.Marketing Turístico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.Relações Humanas e Com. Organizacional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2245400" y="1852048"/>
            <a:ext cx="2606732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323528" y="1849194"/>
            <a:ext cx="13991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500" dirty="0">
                <a:solidFill>
                  <a:schemeClr val="bg1"/>
                </a:solidFill>
                <a:cs typeface="Arial" pitchFamily="34" charset="0"/>
              </a:rPr>
              <a:t>LICENCIATURAS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238502" y="1849194"/>
            <a:ext cx="26290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500" dirty="0">
                <a:solidFill>
                  <a:schemeClr val="bg1"/>
                </a:solidFill>
              </a:rPr>
              <a:t>CURSOS/AÇÕES DE FORMAÇÃO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5148064" y="1849194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500" dirty="0">
                <a:solidFill>
                  <a:schemeClr val="bg1"/>
                </a:solidFill>
              </a:rPr>
              <a:t>PÓS-GRADUAÇÕES 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7020272" y="1849194"/>
            <a:ext cx="12137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500" dirty="0">
                <a:solidFill>
                  <a:schemeClr val="bg1"/>
                </a:solidFill>
              </a:rPr>
              <a:t>MESTRADOS </a:t>
            </a:r>
          </a:p>
        </p:txBody>
      </p:sp>
    </p:spTree>
    <p:extLst>
      <p:ext uri="{BB962C8B-B14F-4D97-AF65-F5344CB8AC3E}">
        <p14:creationId xmlns:p14="http://schemas.microsoft.com/office/powerpoint/2010/main" xmlns="" val="239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C:\Users\joana.mineiro\Desktop\img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20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C:\Users\joana.mineiro\Desktop\img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323528" y="1849194"/>
            <a:ext cx="409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CONSOLIDAÇÃO E QUALIDADE DO EAD DO IPL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2564904"/>
            <a:ext cx="590465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PANORAMA NACIONAL EAD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.Concurso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Nacional de Acesso 2013: </a:t>
            </a:r>
            <a:endParaRPr lang="pt-PT" sz="1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1087 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licenciaturas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7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licenciaturas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EaD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A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par das 4 licenciaturas do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IPLeiria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existem apenas mais 3 licenciaturas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.Universidade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Aberta: </a:t>
            </a:r>
            <a:endParaRPr lang="pt-PT" sz="1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12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licenciaturas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123" name="Picture 3" descr="C:\Users\joana.mineiro\Desktop\img5_1_ma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448768" cy="75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9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C:\Users\joana.mineiro\Desktop\img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69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323528" y="1849194"/>
            <a:ext cx="409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CONSOLIDAÇÃO E QUALIDADE DO EAD DO IPL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912132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.avaliação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alunos ao longo do curso 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positiva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.testemunhos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ex-alunos muito positivos relativamente à sua inserção no mercado de trabalho</a:t>
            </a:r>
          </a:p>
        </p:txBody>
      </p:sp>
      <p:pic>
        <p:nvPicPr>
          <p:cNvPr id="10242" name="Picture 2" descr="C:\Users\joana.mineiro\Desktop\img5_1_grafi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41405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619672" y="2780928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NÚMERO ALUNOS LICENCIATURAS</a:t>
            </a:r>
          </a:p>
        </p:txBody>
      </p:sp>
    </p:spTree>
    <p:extLst>
      <p:ext uri="{BB962C8B-B14F-4D97-AF65-F5344CB8AC3E}">
        <p14:creationId xmlns:p14="http://schemas.microsoft.com/office/powerpoint/2010/main" xmlns="" val="18852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 descr="C:\Users\joana.mineiro\Desktop\img5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30" y="234268"/>
            <a:ext cx="9027432" cy="1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11 DE SETEMBRO DE 2013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RITA CADIMA | O EAD NO INSTITUTO POLITÉCNICO DE LEIRIA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09BE-FFDE-468E-B2ED-BE74D22C98BD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323528" y="1852048"/>
            <a:ext cx="4680520" cy="3528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323528" y="1849194"/>
            <a:ext cx="272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FORMAÇÃO DE PROFESSORES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2564904"/>
            <a:ext cx="59046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CURSO E-PROFESSORES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.2 Edições por Ano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abril-junho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outubro-dezembro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.Duração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8 semanas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(80 horas de formação)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147" name="Picture 3" descr="C:\Users\joana.mineiro\Desktop\img5_2_grafi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044"/>
            <a:ext cx="2737719" cy="11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ana.mineiro\Desktop\img5_2_t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736" y="1772816"/>
            <a:ext cx="2670053" cy="4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2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YGwUTx0w6jgajjIDC2L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YGwUTx0w6jgajjIDC2L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YGwUTx0w6jgajjIDC2Lr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1146</Words>
  <Application>Microsoft Office PowerPoint</Application>
  <PresentationFormat>Apresentação no Ecrã (4:3)</PresentationFormat>
  <Paragraphs>185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Company>IPL-UED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Vítor Rodrigues</dc:creator>
  <cp:lastModifiedBy>Rita Cadima</cp:lastModifiedBy>
  <cp:revision>29</cp:revision>
  <cp:lastPrinted>2013-09-05T12:17:37Z</cp:lastPrinted>
  <dcterms:created xsi:type="dcterms:W3CDTF">2013-09-04T10:24:55Z</dcterms:created>
  <dcterms:modified xsi:type="dcterms:W3CDTF">2013-09-07T21:42:58Z</dcterms:modified>
</cp:coreProperties>
</file>