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0" r:id="rId3"/>
    <p:sldId id="269" r:id="rId4"/>
    <p:sldId id="267" r:id="rId5"/>
    <p:sldId id="260" r:id="rId6"/>
    <p:sldId id="264" r:id="rId7"/>
    <p:sldId id="259" r:id="rId8"/>
    <p:sldId id="266" r:id="rId9"/>
    <p:sldId id="261" r:id="rId10"/>
    <p:sldId id="262" r:id="rId11"/>
    <p:sldId id="263" r:id="rId12"/>
    <p:sldId id="265" r:id="rId13"/>
    <p:sldId id="271" r:id="rId14"/>
    <p:sldId id="272" r:id="rId15"/>
    <p:sldId id="273" r:id="rId16"/>
    <p:sldId id="274" r:id="rId17"/>
    <p:sldId id="276" r:id="rId18"/>
    <p:sldId id="275" r:id="rId19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392" y="-18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present&#231;&#227;o%20Minicurso%20ABED%202013\Dados%20Supervis&#227;o%20paar%20apresenta&#231;&#227;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present&#231;&#227;o%20Minicurso%20ABED%202013\Dados%20Supervis&#227;o%20paar%20apresenta&#231;&#227;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present&#231;&#227;o%20Minicurso%20ABED%202013\Dados%20Supervis&#227;o%20paar%20apresenta&#231;&#227;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present&#231;&#227;o%20Minicurso%20ABED%202013\Dados%20Supervis&#227;o%20paar%20apresenta&#231;&#227;o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present&#231;&#227;o%20Minicurso%20ABED%202013\Dados%20Supervis&#227;o%20paar%20apresenta&#231;&#227;o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present&#231;&#227;o%20Minicurso%20ABED%202013\Dados%20Supervis&#227;o%20paar%20apresenta&#231;&#227;o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present&#231;&#227;o%20Minicurso%20ABED%202013\Dados%20Supervis&#227;o%20paar%20apresenta&#231;&#227;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MODALIDADE DE EDUCAÇÃO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'23.08.2012'!$B$35</c:f>
              <c:strCache>
                <c:ptCount val="1"/>
                <c:pt idx="0">
                  <c:v>QUANTIDADES DE PROCESSOS</c:v>
                </c:pt>
              </c:strCache>
            </c:strRef>
          </c:tx>
          <c:explosion val="25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'23.08.2012'!$A$36:$A$38</c:f>
              <c:strCache>
                <c:ptCount val="3"/>
                <c:pt idx="0">
                  <c:v>A distância</c:v>
                </c:pt>
                <c:pt idx="1">
                  <c:v>Presencial</c:v>
                </c:pt>
                <c:pt idx="2">
                  <c:v>Outros</c:v>
                </c:pt>
              </c:strCache>
            </c:strRef>
          </c:cat>
          <c:val>
            <c:numRef>
              <c:f>'23.08.2012'!$B$36:$B$38</c:f>
              <c:numCache>
                <c:formatCode>General</c:formatCode>
                <c:ptCount val="3"/>
                <c:pt idx="0">
                  <c:v>73</c:v>
                </c:pt>
                <c:pt idx="1">
                  <c:v>1364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PROCESSOS MOVIMENTADOS POR PERÍODO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684820647419072E-2"/>
          <c:y val="0.18760083148235338"/>
          <c:w val="0.53681233595800526"/>
          <c:h val="0.71085126533757936"/>
        </c:manualLayout>
      </c:layout>
      <c:pie3DChart>
        <c:varyColors val="1"/>
        <c:ser>
          <c:idx val="0"/>
          <c:order val="0"/>
          <c:tx>
            <c:strRef>
              <c:f>'23.08.2012'!$B$117</c:f>
              <c:strCache>
                <c:ptCount val="1"/>
                <c:pt idx="0">
                  <c:v>QUANTIDADE DE PROCESSOS</c:v>
                </c:pt>
              </c:strCache>
            </c:strRef>
          </c:tx>
          <c:explosion val="25"/>
          <c:dPt>
            <c:idx val="0"/>
            <c:bubble3D val="0"/>
            <c:explosion val="42"/>
            <c:spPr>
              <a:solidFill>
                <a:srgbClr val="00B050"/>
              </a:solidFill>
            </c:spPr>
          </c:dPt>
          <c:dPt>
            <c:idx val="1"/>
            <c:bubble3D val="0"/>
            <c:explosion val="31"/>
          </c:dPt>
          <c:dPt>
            <c:idx val="2"/>
            <c:bubble3D val="0"/>
            <c:explosion val="18"/>
          </c:dPt>
          <c:dPt>
            <c:idx val="3"/>
            <c:bubble3D val="0"/>
            <c:explosion val="20"/>
            <c:spPr>
              <a:solidFill>
                <a:srgbClr val="7030A0"/>
              </a:solidFill>
            </c:spPr>
          </c:dPt>
          <c:dPt>
            <c:idx val="4"/>
            <c:bubble3D val="0"/>
            <c:explosion val="38"/>
            <c:spPr>
              <a:solidFill>
                <a:srgbClr val="FF0000"/>
              </a:solidFill>
            </c:spPr>
          </c:dPt>
          <c:dPt>
            <c:idx val="5"/>
            <c:bubble3D val="0"/>
            <c:explosion val="20"/>
          </c:dPt>
          <c:dPt>
            <c:idx val="6"/>
            <c:bubble3D val="0"/>
            <c:explosion val="19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0"/>
                  <c:y val="-2.154011481729233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111111111111112E-2"/>
                  <c:y val="-2.584813778075080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6666666666666691E-2"/>
                  <c:y val="-4.308022963458467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777777777777779E-3"/>
                  <c:y val="-8.616045926916934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'23.08.2012'!$A$118:$A$124</c:f>
              <c:strCache>
                <c:ptCount val="7"/>
                <c:pt idx="0">
                  <c:v>Anterior a 10/10/2008</c:v>
                </c:pt>
                <c:pt idx="1">
                  <c:v>10/10/2008 a 09/10/2009</c:v>
                </c:pt>
                <c:pt idx="2">
                  <c:v>10/10/2009 a 09/10/2010</c:v>
                </c:pt>
                <c:pt idx="3">
                  <c:v>10/10/2010 a 09/10/2011</c:v>
                </c:pt>
                <c:pt idx="4">
                  <c:v>Posterior a 10/10/2011</c:v>
                </c:pt>
                <c:pt idx="5">
                  <c:v>Análise externa</c:v>
                </c:pt>
                <c:pt idx="6">
                  <c:v>Arquivados</c:v>
                </c:pt>
              </c:strCache>
            </c:strRef>
          </c:cat>
          <c:val>
            <c:numRef>
              <c:f>'23.08.2012'!$B$118:$B$124</c:f>
              <c:numCache>
                <c:formatCode>General</c:formatCode>
                <c:ptCount val="7"/>
                <c:pt idx="0">
                  <c:v>13</c:v>
                </c:pt>
                <c:pt idx="1">
                  <c:v>19</c:v>
                </c:pt>
                <c:pt idx="2">
                  <c:v>87</c:v>
                </c:pt>
                <c:pt idx="3">
                  <c:v>168</c:v>
                </c:pt>
                <c:pt idx="4">
                  <c:v>908</c:v>
                </c:pt>
                <c:pt idx="5">
                  <c:v>113</c:v>
                </c:pt>
                <c:pt idx="6">
                  <c:v>132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pt-BR" sz="1600"/>
              <a:t>FASES</a:t>
            </a:r>
            <a:r>
              <a:rPr lang="pt-BR" sz="1600" baseline="0"/>
              <a:t> DOS PROCESSOS</a:t>
            </a:r>
            <a:endParaRPr lang="pt-BR" sz="160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383838383838381E-2"/>
          <c:y val="6.4814753580134568E-2"/>
          <c:w val="0.58581977252843398"/>
          <c:h val="0.89394872276459003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4.5791245791245792E-2"/>
                  <c:y val="-8.765658748728588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"/>
                  <c:y val="1.388888888888888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2.7777777777777776E-2"/>
                  <c:y val="-1.851851851851851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1.3888888888888888E-2"/>
                  <c:y val="-9.2592592592592379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1.6666666666666666E-2"/>
                  <c:y val="-2.1218890680033321E-1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1.1111111111111112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'23.08.2012'!$A$6:$A$11</c:f>
              <c:strCache>
                <c:ptCount val="6"/>
                <c:pt idx="0">
                  <c:v>Instrução</c:v>
                </c:pt>
                <c:pt idx="1">
                  <c:v>Acompanhamento de penalidade</c:v>
                </c:pt>
                <c:pt idx="2">
                  <c:v>Arquiv./Aguard.arquivamento/Análise Ext. (Status)</c:v>
                </c:pt>
                <c:pt idx="3">
                  <c:v>Medidas Saneadoras Aplicadas</c:v>
                </c:pt>
                <c:pt idx="4">
                  <c:v>Processo administrativo</c:v>
                </c:pt>
                <c:pt idx="5">
                  <c:v>Sem correição/Delib.do CNE/Aditamento/outros</c:v>
                </c:pt>
              </c:strCache>
            </c:strRef>
          </c:cat>
          <c:val>
            <c:numRef>
              <c:f>'23.08.2012'!$B$6:$B$11</c:f>
              <c:numCache>
                <c:formatCode>General</c:formatCode>
                <c:ptCount val="6"/>
                <c:pt idx="0">
                  <c:v>668</c:v>
                </c:pt>
                <c:pt idx="1">
                  <c:v>24</c:v>
                </c:pt>
                <c:pt idx="2">
                  <c:v>268</c:v>
                </c:pt>
                <c:pt idx="3">
                  <c:v>376</c:v>
                </c:pt>
                <c:pt idx="4">
                  <c:v>60</c:v>
                </c:pt>
                <c:pt idx="5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pt-BR" sz="1600"/>
              <a:t>SUPERVISÃO ESPECIAL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'23.08.2012'!$A$46</c:f>
              <c:strCache>
                <c:ptCount val="1"/>
                <c:pt idx="0">
                  <c:v>Arquivados/Aguard.arquivamento/Analise externa-CNE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330900243309003E-3"/>
                  <c:y val="-7.5444868045270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'23.08.2012'!$B$45</c:f>
              <c:strCache>
                <c:ptCount val="1"/>
                <c:pt idx="0">
                  <c:v>QUANTIDADE DE PROCESSOS</c:v>
                </c:pt>
              </c:strCache>
            </c:strRef>
          </c:cat>
          <c:val>
            <c:numRef>
              <c:f>'23.08.2012'!$B$46</c:f>
              <c:numCache>
                <c:formatCode>General</c:formatCode>
                <c:ptCount val="1"/>
                <c:pt idx="0">
                  <c:v>113</c:v>
                </c:pt>
              </c:numCache>
            </c:numRef>
          </c:val>
        </c:ser>
        <c:ser>
          <c:idx val="1"/>
          <c:order val="1"/>
          <c:tx>
            <c:strRef>
              <c:f>'23.08.2012'!$A$47</c:f>
              <c:strCache>
                <c:ptCount val="1"/>
                <c:pt idx="0">
                  <c:v>Aguardando análise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031630170316302E-2"/>
                  <c:y val="-4.0313854835600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'23.08.2012'!$B$45</c:f>
              <c:strCache>
                <c:ptCount val="1"/>
                <c:pt idx="0">
                  <c:v>QUANTIDADE DE PROCESSOS</c:v>
                </c:pt>
              </c:strCache>
            </c:strRef>
          </c:cat>
          <c:val>
            <c:numRef>
              <c:f>'23.08.2012'!$B$47</c:f>
              <c:numCache>
                <c:formatCode>General</c:formatCode>
                <c:ptCount val="1"/>
                <c:pt idx="0">
                  <c:v>406</c:v>
                </c:pt>
              </c:numCache>
            </c:numRef>
          </c:val>
        </c:ser>
        <c:ser>
          <c:idx val="2"/>
          <c:order val="2"/>
          <c:tx>
            <c:strRef>
              <c:f>'23.08.2012'!$A$48</c:f>
              <c:strCache>
                <c:ptCount val="1"/>
                <c:pt idx="0">
                  <c:v>Aguardando manifestação da IES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031630170316302E-2"/>
                  <c:y val="-2.8673830501214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'23.08.2012'!$B$45</c:f>
              <c:strCache>
                <c:ptCount val="1"/>
                <c:pt idx="0">
                  <c:v>QUANTIDADE DE PROCESSOS</c:v>
                </c:pt>
              </c:strCache>
            </c:strRef>
          </c:cat>
          <c:val>
            <c:numRef>
              <c:f>'23.08.2012'!$B$48</c:f>
              <c:numCache>
                <c:formatCode>General</c:formatCode>
                <c:ptCount val="1"/>
                <c:pt idx="0">
                  <c:v>42</c:v>
                </c:pt>
              </c:numCache>
            </c:numRef>
          </c:val>
        </c:ser>
        <c:ser>
          <c:idx val="3"/>
          <c:order val="3"/>
          <c:tx>
            <c:strRef>
              <c:f>'23.08.2012'!$A$49</c:f>
              <c:strCache>
                <c:ptCount val="1"/>
                <c:pt idx="0">
                  <c:v>Assinatura/numeração/publicação/Notificação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598540145985401E-2"/>
                  <c:y val="-2.0481307500867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'23.08.2012'!$B$45</c:f>
              <c:strCache>
                <c:ptCount val="1"/>
                <c:pt idx="0">
                  <c:v>QUANTIDADE DE PROCESSOS</c:v>
                </c:pt>
              </c:strCache>
            </c:strRef>
          </c:cat>
          <c:val>
            <c:numRef>
              <c:f>'23.08.2012'!$B$49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</c:ser>
        <c:ser>
          <c:idx val="4"/>
          <c:order val="4"/>
          <c:tx>
            <c:strRef>
              <c:f>'23.08.2012'!$A$50</c:f>
              <c:strCache>
                <c:ptCount val="1"/>
                <c:pt idx="0">
                  <c:v>Em análise/Elaboração min./Rev.Coordenador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330900243309004E-2"/>
                  <c:y val="-1.2288784500520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'23.08.2012'!$B$45</c:f>
              <c:strCache>
                <c:ptCount val="1"/>
                <c:pt idx="0">
                  <c:v>QUANTIDADE DE PROCESSOS</c:v>
                </c:pt>
              </c:strCache>
            </c:strRef>
          </c:cat>
          <c:val>
            <c:numRef>
              <c:f>'23.08.2012'!$B$50</c:f>
              <c:numCache>
                <c:formatCode>General</c:formatCode>
                <c:ptCount val="1"/>
                <c:pt idx="0">
                  <c:v>52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0598656"/>
        <c:axId val="160612736"/>
        <c:axId val="0"/>
      </c:bar3DChart>
      <c:catAx>
        <c:axId val="160598656"/>
        <c:scaling>
          <c:orientation val="minMax"/>
        </c:scaling>
        <c:delete val="0"/>
        <c:axPos val="b"/>
        <c:majorTickMark val="out"/>
        <c:minorTickMark val="none"/>
        <c:tickLblPos val="nextTo"/>
        <c:crossAx val="160612736"/>
        <c:crosses val="autoZero"/>
        <c:auto val="1"/>
        <c:lblAlgn val="ctr"/>
        <c:lblOffset val="100"/>
        <c:noMultiLvlLbl val="0"/>
      </c:catAx>
      <c:valAx>
        <c:axId val="160612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05986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SUPERVISÃO ORDINÁRIA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743837957250501E-2"/>
          <c:y val="0.15858415679217813"/>
          <c:w val="0.50623382901046898"/>
          <c:h val="0.704030996327953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'23.08.2012'!$A$61</c:f>
              <c:strCache>
                <c:ptCount val="1"/>
                <c:pt idx="0">
                  <c:v>Arquiv./Aguard.arquiv./Anál.ext. e/ou CNE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550625711035267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'23.08.2012'!$B$60</c:f>
              <c:strCache>
                <c:ptCount val="1"/>
                <c:pt idx="0">
                  <c:v>QUANTIDADE DE PROCESSOS</c:v>
                </c:pt>
              </c:strCache>
            </c:strRef>
          </c:cat>
          <c:val>
            <c:numRef>
              <c:f>'23.08.2012'!$B$61</c:f>
              <c:numCache>
                <c:formatCode>General</c:formatCode>
                <c:ptCount val="1"/>
                <c:pt idx="0">
                  <c:v>155</c:v>
                </c:pt>
              </c:numCache>
            </c:numRef>
          </c:val>
        </c:ser>
        <c:ser>
          <c:idx val="1"/>
          <c:order val="1"/>
          <c:tx>
            <c:strRef>
              <c:f>'23.08.2012'!$A$62</c:f>
              <c:strCache>
                <c:ptCount val="1"/>
                <c:pt idx="0">
                  <c:v>Aguardando análise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376564277588168E-2"/>
                  <c:y val="-8.24317228424794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'23.08.2012'!$B$60</c:f>
              <c:strCache>
                <c:ptCount val="1"/>
                <c:pt idx="0">
                  <c:v>QUANTIDADE DE PROCESSOS</c:v>
                </c:pt>
              </c:strCache>
            </c:strRef>
          </c:cat>
          <c:val>
            <c:numRef>
              <c:f>'23.08.2012'!$B$62</c:f>
              <c:numCache>
                <c:formatCode>General</c:formatCode>
                <c:ptCount val="1"/>
                <c:pt idx="0">
                  <c:v>447</c:v>
                </c:pt>
              </c:numCache>
            </c:numRef>
          </c:val>
        </c:ser>
        <c:ser>
          <c:idx val="2"/>
          <c:order val="2"/>
          <c:tx>
            <c:strRef>
              <c:f>'23.08.2012'!$A$63</c:f>
              <c:strCache>
                <c:ptCount val="1"/>
                <c:pt idx="0">
                  <c:v>Aguardando manifestação da IES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651877133105844E-2"/>
                  <c:y val="-4.12158614212397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'23.08.2012'!$B$60</c:f>
              <c:strCache>
                <c:ptCount val="1"/>
                <c:pt idx="0">
                  <c:v>QUANTIDADE DE PROCESSOS</c:v>
                </c:pt>
              </c:strCache>
            </c:strRef>
          </c:cat>
          <c:val>
            <c:numRef>
              <c:f>'23.08.2012'!$B$63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</c:ser>
        <c:ser>
          <c:idx val="3"/>
          <c:order val="3"/>
          <c:tx>
            <c:strRef>
              <c:f>'23.08.2012'!$A$64</c:f>
              <c:strCache>
                <c:ptCount val="1"/>
                <c:pt idx="0">
                  <c:v>Assinatura/numeração/publicação/Notificação e Comissão de verificação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101251422070492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'23.08.2012'!$B$60</c:f>
              <c:strCache>
                <c:ptCount val="1"/>
                <c:pt idx="0">
                  <c:v>QUANTIDADE DE PROCESSOS</c:v>
                </c:pt>
              </c:strCache>
            </c:strRef>
          </c:cat>
          <c:val>
            <c:numRef>
              <c:f>'23.08.2012'!$B$64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</c:ser>
        <c:ser>
          <c:idx val="4"/>
          <c:order val="4"/>
          <c:tx>
            <c:strRef>
              <c:f>'23.08.2012'!$A$65</c:f>
              <c:strCache>
                <c:ptCount val="1"/>
                <c:pt idx="0">
                  <c:v>Em análise/Elaboração de minuta/Prazo em curso/Sobrestado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202502844141068E-2"/>
                  <c:y val="-1.236475842637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'23.08.2012'!$B$60</c:f>
              <c:strCache>
                <c:ptCount val="1"/>
                <c:pt idx="0">
                  <c:v>QUANTIDADE DE PROCESSOS</c:v>
                </c:pt>
              </c:strCache>
            </c:strRef>
          </c:cat>
          <c:val>
            <c:numRef>
              <c:f>'23.08.2012'!$B$65</c:f>
              <c:numCache>
                <c:formatCode>General</c:formatCode>
                <c:ptCount val="1"/>
                <c:pt idx="0">
                  <c:v>91</c:v>
                </c:pt>
              </c:numCache>
            </c:numRef>
          </c:val>
        </c:ser>
        <c:ser>
          <c:idx val="5"/>
          <c:order val="5"/>
          <c:tx>
            <c:strRef>
              <c:f>'23.08.2012'!$A$66</c:f>
              <c:strCache>
                <c:ptCount val="1"/>
                <c:pt idx="0">
                  <c:v>Revisão do Coordenador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47781569965870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'23.08.2012'!$B$60</c:f>
              <c:strCache>
                <c:ptCount val="1"/>
                <c:pt idx="0">
                  <c:v>QUANTIDADE DE PROCESSOS</c:v>
                </c:pt>
              </c:strCache>
            </c:strRef>
          </c:cat>
          <c:val>
            <c:numRef>
              <c:f>'23.08.2012'!$B$66</c:f>
              <c:numCache>
                <c:formatCode>General</c:formatCode>
                <c:ptCount val="1"/>
                <c:pt idx="0">
                  <c:v>61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0677248"/>
        <c:axId val="160691328"/>
        <c:axId val="0"/>
      </c:bar3DChart>
      <c:catAx>
        <c:axId val="160677248"/>
        <c:scaling>
          <c:orientation val="minMax"/>
        </c:scaling>
        <c:delete val="0"/>
        <c:axPos val="b"/>
        <c:majorTickMark val="out"/>
        <c:minorTickMark val="none"/>
        <c:tickLblPos val="nextTo"/>
        <c:crossAx val="160691328"/>
        <c:crosses val="autoZero"/>
        <c:auto val="1"/>
        <c:lblAlgn val="ctr"/>
        <c:lblOffset val="100"/>
        <c:noMultiLvlLbl val="0"/>
      </c:catAx>
      <c:valAx>
        <c:axId val="160691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06772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836808161500004"/>
          <c:y val="0.19331291953187502"/>
          <c:w val="0.338707847302609"/>
          <c:h val="0.7645613156430957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PROCESSOS INSTAURADOS POR EXERCÍCIO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'23.08.2012'!$B$77</c:f>
              <c:strCache>
                <c:ptCount val="1"/>
                <c:pt idx="0">
                  <c:v>QUANTIDADE DE PROCESSOS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FF0000"/>
              </a:solidFill>
            </c:spPr>
          </c:dPt>
          <c:dLbls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'23.08.2012'!$A$78:$A$82</c:f>
              <c:strCache>
                <c:ptCount val="5"/>
                <c:pt idx="0">
                  <c:v>2012</c:v>
                </c:pt>
                <c:pt idx="1">
                  <c:v>2011</c:v>
                </c:pt>
                <c:pt idx="2">
                  <c:v>2010</c:v>
                </c:pt>
                <c:pt idx="3">
                  <c:v>2009</c:v>
                </c:pt>
                <c:pt idx="4">
                  <c:v>Anterior a 2009</c:v>
                </c:pt>
              </c:strCache>
            </c:strRef>
          </c:cat>
          <c:val>
            <c:numRef>
              <c:f>'23.08.2012'!$B$78:$B$82</c:f>
              <c:numCache>
                <c:formatCode>General</c:formatCode>
                <c:ptCount val="5"/>
                <c:pt idx="0">
                  <c:v>232</c:v>
                </c:pt>
                <c:pt idx="1">
                  <c:v>701</c:v>
                </c:pt>
                <c:pt idx="2">
                  <c:v>185</c:v>
                </c:pt>
                <c:pt idx="3">
                  <c:v>91</c:v>
                </c:pt>
                <c:pt idx="4">
                  <c:v>231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600"/>
          </a:pPr>
          <a:endParaRPr lang="pt-BR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'23.08.2012'!$B$90</c:f>
              <c:strCache>
                <c:ptCount val="1"/>
                <c:pt idx="0">
                  <c:v>QUANTIDADE DE PROCESSOS INSTAURADOS</c:v>
                </c:pt>
              </c:strCache>
            </c:strRef>
          </c:tx>
          <c:explosion val="25"/>
          <c:dPt>
            <c:idx val="1"/>
            <c:bubble3D val="0"/>
            <c:explosion val="13"/>
          </c:dPt>
          <c:dPt>
            <c:idx val="2"/>
            <c:bubble3D val="0"/>
            <c:explosion val="11"/>
          </c:dPt>
          <c:dLbls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'23.08.2012'!$A$91:$A$93</c:f>
              <c:strCache>
                <c:ptCount val="3"/>
                <c:pt idx="0">
                  <c:v>Anterior ao Decreto nº 5773/2006</c:v>
                </c:pt>
                <c:pt idx="1">
                  <c:v>Pós-Dec. 5.773 de 10/05/06 ate SERES-16/05/11</c:v>
                </c:pt>
                <c:pt idx="2">
                  <c:v>Pós-SERES</c:v>
                </c:pt>
              </c:strCache>
            </c:strRef>
          </c:cat>
          <c:val>
            <c:numRef>
              <c:f>'23.08.2012'!$B$91:$B$93</c:f>
              <c:numCache>
                <c:formatCode>General</c:formatCode>
                <c:ptCount val="3"/>
                <c:pt idx="0">
                  <c:v>19</c:v>
                </c:pt>
                <c:pt idx="1">
                  <c:v>563</c:v>
                </c:pt>
                <c:pt idx="2">
                  <c:v>858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9BD66-1783-459C-93E6-1BA3AAAD36E0}" type="datetimeFigureOut">
              <a:rPr lang="pt-BR" smtClean="0"/>
              <a:t>26/08/2013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DA37-5C32-43FB-9D55-D36BC68735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640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9BD66-1783-459C-93E6-1BA3AAAD36E0}" type="datetimeFigureOut">
              <a:rPr lang="pt-BR" smtClean="0"/>
              <a:t>26/08/2013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DA37-5C32-43FB-9D55-D36BC68735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546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9BD66-1783-459C-93E6-1BA3AAAD36E0}" type="datetimeFigureOut">
              <a:rPr lang="pt-BR" smtClean="0"/>
              <a:t>26/08/2013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DA37-5C32-43FB-9D55-D36BC68735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245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9BD66-1783-459C-93E6-1BA3AAAD36E0}" type="datetimeFigureOut">
              <a:rPr lang="pt-BR" smtClean="0"/>
              <a:t>26/08/2013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DA37-5C32-43FB-9D55-D36BC68735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26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6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9BD66-1783-459C-93E6-1BA3AAAD36E0}" type="datetimeFigureOut">
              <a:rPr lang="pt-BR" smtClean="0"/>
              <a:t>26/08/2013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DA37-5C32-43FB-9D55-D36BC68735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883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9BD66-1783-459C-93E6-1BA3AAAD36E0}" type="datetimeFigureOut">
              <a:rPr lang="pt-BR" smtClean="0"/>
              <a:t>26/08/2013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DA37-5C32-43FB-9D55-D36BC68735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49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2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2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9BD66-1783-459C-93E6-1BA3AAAD36E0}" type="datetimeFigureOut">
              <a:rPr lang="pt-BR" smtClean="0"/>
              <a:t>26/08/2013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DA37-5C32-43FB-9D55-D36BC68735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06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9BD66-1783-459C-93E6-1BA3AAAD36E0}" type="datetimeFigureOut">
              <a:rPr lang="pt-BR" smtClean="0"/>
              <a:t>26/08/2013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DA37-5C32-43FB-9D55-D36BC68735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044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9BD66-1783-459C-93E6-1BA3AAAD36E0}" type="datetimeFigureOut">
              <a:rPr lang="pt-BR" smtClean="0"/>
              <a:t>26/08/2013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DA37-5C32-43FB-9D55-D36BC68735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514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2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9BD66-1783-459C-93E6-1BA3AAAD36E0}" type="datetimeFigureOut">
              <a:rPr lang="pt-BR" smtClean="0"/>
              <a:t>26/08/2013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DA37-5C32-43FB-9D55-D36BC68735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714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9BD66-1783-459C-93E6-1BA3AAAD36E0}" type="datetimeFigureOut">
              <a:rPr lang="pt-BR" smtClean="0"/>
              <a:t>26/08/2013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DA37-5C32-43FB-9D55-D36BC68735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139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9BD66-1783-459C-93E6-1BA3AAAD36E0}" type="datetimeFigureOut">
              <a:rPr lang="pt-BR" smtClean="0"/>
              <a:t>26/08/2013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2DA37-5C32-43FB-9D55-D36BC68735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1074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128465" y="3140969"/>
            <a:ext cx="9649072" cy="3456384"/>
          </a:xfrm>
        </p:spPr>
        <p:txBody>
          <a:bodyPr>
            <a:normAutofit/>
          </a:bodyPr>
          <a:lstStyle/>
          <a:p>
            <a:r>
              <a:rPr lang="pt-BR" sz="2400" i="1" dirty="0" smtClean="0">
                <a:solidFill>
                  <a:schemeClr val="accent1">
                    <a:lumMod val="75000"/>
                  </a:schemeClr>
                </a:solidFill>
              </a:rPr>
              <a:t>Secretaria de Regulação e Supervisão da Educação Superior (SERES)</a:t>
            </a:r>
          </a:p>
          <a:p>
            <a:r>
              <a:rPr lang="pt-BR" sz="2400" i="1" dirty="0" smtClean="0">
                <a:solidFill>
                  <a:schemeClr val="accent1">
                    <a:lumMod val="75000"/>
                  </a:schemeClr>
                </a:solidFill>
              </a:rPr>
              <a:t>Diretoria de Supervisão da Educação Superior (DISUP)</a:t>
            </a:r>
          </a:p>
          <a:p>
            <a:endParaRPr lang="pt-BR" sz="2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sz="2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sz="2400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sz="1600" i="1" dirty="0" smtClean="0">
                <a:solidFill>
                  <a:schemeClr val="accent1">
                    <a:lumMod val="75000"/>
                  </a:schemeClr>
                </a:solidFill>
              </a:rPr>
              <a:t>Setembro 2013</a:t>
            </a:r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3250164" y="0"/>
            <a:ext cx="6527374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i="1" dirty="0">
                <a:solidFill>
                  <a:schemeClr val="accent1">
                    <a:lumMod val="75000"/>
                  </a:schemeClr>
                </a:solidFill>
              </a:rPr>
              <a:t>“Supervisão em IES e cursos superiores de </a:t>
            </a:r>
            <a:r>
              <a:rPr lang="pt-BR" i="1" dirty="0" err="1">
                <a:solidFill>
                  <a:schemeClr val="accent1">
                    <a:lumMod val="75000"/>
                  </a:schemeClr>
                </a:solidFill>
              </a:rPr>
              <a:t>EaD</a:t>
            </a:r>
            <a:r>
              <a:rPr lang="pt-BR" i="1" dirty="0">
                <a:solidFill>
                  <a:schemeClr val="accent1">
                    <a:lumMod val="75000"/>
                  </a:schemeClr>
                </a:solidFill>
              </a:rPr>
              <a:t> – elementos mais comuns que levam à instauração de  Processos”</a:t>
            </a:r>
          </a:p>
        </p:txBody>
      </p:sp>
      <p:pic>
        <p:nvPicPr>
          <p:cNvPr id="3079" name="Picture 7" descr="http://mec.ctis.com.br/SDMCR/uploads/imgProjetos/LOGO_M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3" y="0"/>
            <a:ext cx="3265716" cy="9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44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Espaço Reservado para Conteúdo 2"/>
          <p:cNvGraphicFramePr>
            <a:graphicFrameLocks noGrp="1"/>
          </p:cNvGraphicFramePr>
          <p:nvPr>
            <p:ph sz="half" idx="1"/>
          </p:nvPr>
        </p:nvGraphicFramePr>
        <p:xfrm>
          <a:off x="646641" y="3124996"/>
          <a:ext cx="4072469" cy="15982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4333"/>
                <a:gridCol w="1268136"/>
              </a:tblGrid>
              <a:tr h="45529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PROCESSOS INSTAURADOS POR EXERCÍCIO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QUANTIDADE DE PROCESSOS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2012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232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2011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701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2010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185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2009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91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Anterior a 2009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231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TOTAL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1440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/>
                </a:tc>
              </a:tr>
            </a:tbl>
          </a:graphicData>
        </a:graphic>
      </p:graphicFrame>
      <p:graphicFrame>
        <p:nvGraphicFramePr>
          <p:cNvPr id="8" name="Espaço Reservado para Conteúdo 7"/>
          <p:cNvGraphicFramePr>
            <a:graphicFrameLocks noGrp="1"/>
          </p:cNvGraphicFramePr>
          <p:nvPr>
            <p:ph sz="half" idx="2"/>
          </p:nvPr>
        </p:nvGraphicFramePr>
        <p:xfrm>
          <a:off x="5035550" y="1600203"/>
          <a:ext cx="437515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ítulo 3"/>
          <p:cNvSpPr txBox="1">
            <a:spLocks/>
          </p:cNvSpPr>
          <p:nvPr/>
        </p:nvSpPr>
        <p:spPr>
          <a:xfrm>
            <a:off x="3250164" y="0"/>
            <a:ext cx="6527374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i="1" dirty="0">
                <a:solidFill>
                  <a:schemeClr val="accent1">
                    <a:lumMod val="75000"/>
                  </a:schemeClr>
                </a:solidFill>
              </a:rPr>
              <a:t>“Supervisão em IES e cursos superiores de </a:t>
            </a:r>
            <a:r>
              <a:rPr lang="pt-BR" i="1" dirty="0" err="1">
                <a:solidFill>
                  <a:schemeClr val="accent1">
                    <a:lumMod val="75000"/>
                  </a:schemeClr>
                </a:solidFill>
              </a:rPr>
              <a:t>EaD</a:t>
            </a:r>
            <a:r>
              <a:rPr lang="pt-BR" i="1" dirty="0">
                <a:solidFill>
                  <a:schemeClr val="accent1">
                    <a:lumMod val="75000"/>
                  </a:schemeClr>
                </a:solidFill>
              </a:rPr>
              <a:t> – elementos mais comuns que levam à instauração de  Processos”</a:t>
            </a:r>
          </a:p>
        </p:txBody>
      </p:sp>
      <p:pic>
        <p:nvPicPr>
          <p:cNvPr id="7" name="Picture 7" descr="http://mec.ctis.com.br/SDMCR/uploads/imgProjetos/LOGO_ME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3" y="0"/>
            <a:ext cx="3265716" cy="9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4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Espaço Reservado para Conteúdo 9"/>
          <p:cNvGraphicFramePr>
            <a:graphicFrameLocks noGrp="1"/>
          </p:cNvGraphicFramePr>
          <p:nvPr>
            <p:ph sz="half" idx="1"/>
          </p:nvPr>
        </p:nvGraphicFramePr>
        <p:xfrm>
          <a:off x="646641" y="3234531"/>
          <a:ext cx="4072469" cy="18928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4333"/>
                <a:gridCol w="1268136"/>
              </a:tblGrid>
              <a:tr h="75247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PROCESSOS INSTAURADOS NA DISUP/SERES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QUANTIDADE DE PROCESSOS INSTAURADOS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/>
                </a:tc>
              </a:tr>
              <a:tr h="30670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Anterior ao Decreto nº 5773/2006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19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/>
                </a:tc>
              </a:tr>
              <a:tr h="452657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Pós-Dec. 5.773 de 10/05/06 ate SERES-16/05/11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563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Pós-SERES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858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TOTAL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1440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/>
                </a:tc>
              </a:tr>
            </a:tbl>
          </a:graphicData>
        </a:graphic>
      </p:graphicFrame>
      <p:graphicFrame>
        <p:nvGraphicFramePr>
          <p:cNvPr id="9" name="Espaço Reservado para Conteúdo 8"/>
          <p:cNvGraphicFramePr>
            <a:graphicFrameLocks noGrp="1"/>
          </p:cNvGraphicFramePr>
          <p:nvPr>
            <p:ph sz="half" idx="2"/>
          </p:nvPr>
        </p:nvGraphicFramePr>
        <p:xfrm>
          <a:off x="5035550" y="1600203"/>
          <a:ext cx="437515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ítulo 3"/>
          <p:cNvSpPr txBox="1">
            <a:spLocks/>
          </p:cNvSpPr>
          <p:nvPr/>
        </p:nvSpPr>
        <p:spPr>
          <a:xfrm>
            <a:off x="3250164" y="0"/>
            <a:ext cx="6527374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i="1" dirty="0">
                <a:solidFill>
                  <a:schemeClr val="accent1">
                    <a:lumMod val="75000"/>
                  </a:schemeClr>
                </a:solidFill>
              </a:rPr>
              <a:t>“Supervisão em IES e cursos superiores de </a:t>
            </a:r>
            <a:r>
              <a:rPr lang="pt-BR" i="1" dirty="0" err="1">
                <a:solidFill>
                  <a:schemeClr val="accent1">
                    <a:lumMod val="75000"/>
                  </a:schemeClr>
                </a:solidFill>
              </a:rPr>
              <a:t>EaD</a:t>
            </a:r>
            <a:r>
              <a:rPr lang="pt-BR" i="1" dirty="0">
                <a:solidFill>
                  <a:schemeClr val="accent1">
                    <a:lumMod val="75000"/>
                  </a:schemeClr>
                </a:solidFill>
              </a:rPr>
              <a:t> – elementos mais comuns que levam à instauração de  Processos”</a:t>
            </a:r>
          </a:p>
        </p:txBody>
      </p:sp>
      <p:pic>
        <p:nvPicPr>
          <p:cNvPr id="7" name="Picture 7" descr="http://mec.ctis.com.br/SDMCR/uploads/imgProjetos/LOGO_ME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3" y="0"/>
            <a:ext cx="3265716" cy="9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39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 txBox="1">
            <a:spLocks/>
          </p:cNvSpPr>
          <p:nvPr/>
        </p:nvSpPr>
        <p:spPr>
          <a:xfrm>
            <a:off x="3250164" y="0"/>
            <a:ext cx="6527374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i="1" dirty="0">
                <a:solidFill>
                  <a:schemeClr val="accent1">
                    <a:lumMod val="75000"/>
                  </a:schemeClr>
                </a:solidFill>
              </a:rPr>
              <a:t>“Supervisão em IES e cursos superiores de </a:t>
            </a:r>
            <a:r>
              <a:rPr lang="pt-BR" i="1" dirty="0" err="1">
                <a:solidFill>
                  <a:schemeClr val="accent1">
                    <a:lumMod val="75000"/>
                  </a:schemeClr>
                </a:solidFill>
              </a:rPr>
              <a:t>EaD</a:t>
            </a:r>
            <a:r>
              <a:rPr lang="pt-BR" i="1" dirty="0">
                <a:solidFill>
                  <a:schemeClr val="accent1">
                    <a:lumMod val="75000"/>
                  </a:schemeClr>
                </a:solidFill>
              </a:rPr>
              <a:t> – elementos mais comuns que levam à instauração de  Processos”</a:t>
            </a:r>
          </a:p>
        </p:txBody>
      </p:sp>
      <p:pic>
        <p:nvPicPr>
          <p:cNvPr id="7" name="Picture 7" descr="http://mec.ctis.com.br/SDMCR/uploads/imgProjetos/LOGO_M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3" y="0"/>
            <a:ext cx="3265716" cy="9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Espaço Reservado para Conteúdo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674" y="1600201"/>
            <a:ext cx="6399467" cy="4525963"/>
          </a:xfrm>
        </p:spPr>
      </p:pic>
    </p:spTree>
    <p:extLst>
      <p:ext uri="{BB962C8B-B14F-4D97-AF65-F5344CB8AC3E}">
        <p14:creationId xmlns:p14="http://schemas.microsoft.com/office/powerpoint/2010/main" val="73986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 txBox="1">
            <a:spLocks/>
          </p:cNvSpPr>
          <p:nvPr/>
        </p:nvSpPr>
        <p:spPr>
          <a:xfrm>
            <a:off x="3250164" y="0"/>
            <a:ext cx="6527374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i="1" dirty="0">
                <a:solidFill>
                  <a:schemeClr val="accent1">
                    <a:lumMod val="75000"/>
                  </a:schemeClr>
                </a:solidFill>
              </a:rPr>
              <a:t>“Supervisão em IES e cursos superiores de </a:t>
            </a:r>
            <a:r>
              <a:rPr lang="pt-BR" i="1" dirty="0" err="1">
                <a:solidFill>
                  <a:schemeClr val="accent1">
                    <a:lumMod val="75000"/>
                  </a:schemeClr>
                </a:solidFill>
              </a:rPr>
              <a:t>EaD</a:t>
            </a:r>
            <a:r>
              <a:rPr lang="pt-BR" i="1" dirty="0">
                <a:solidFill>
                  <a:schemeClr val="accent1">
                    <a:lumMod val="75000"/>
                  </a:schemeClr>
                </a:solidFill>
              </a:rPr>
              <a:t> – elementos mais comuns que levam à instauração de  Processos”</a:t>
            </a:r>
          </a:p>
        </p:txBody>
      </p:sp>
      <p:pic>
        <p:nvPicPr>
          <p:cNvPr id="7" name="Picture 7" descr="http://mec.ctis.com.br/SDMCR/uploads/imgProjetos/LOGO_M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3" y="0"/>
            <a:ext cx="3265716" cy="9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Espaço Reservado para Conteúdo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3" y="957940"/>
            <a:ext cx="9145015" cy="5609952"/>
          </a:xfrm>
        </p:spPr>
      </p:pic>
    </p:spTree>
    <p:extLst>
      <p:ext uri="{BB962C8B-B14F-4D97-AF65-F5344CB8AC3E}">
        <p14:creationId xmlns:p14="http://schemas.microsoft.com/office/powerpoint/2010/main" val="270022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 txBox="1">
            <a:spLocks/>
          </p:cNvSpPr>
          <p:nvPr/>
        </p:nvSpPr>
        <p:spPr>
          <a:xfrm>
            <a:off x="3250164" y="0"/>
            <a:ext cx="6527374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i="1" dirty="0">
                <a:solidFill>
                  <a:schemeClr val="accent1">
                    <a:lumMod val="75000"/>
                  </a:schemeClr>
                </a:solidFill>
              </a:rPr>
              <a:t>“Supervisão em IES e cursos superiores de </a:t>
            </a:r>
            <a:r>
              <a:rPr lang="pt-BR" i="1" dirty="0" err="1">
                <a:solidFill>
                  <a:schemeClr val="accent1">
                    <a:lumMod val="75000"/>
                  </a:schemeClr>
                </a:solidFill>
              </a:rPr>
              <a:t>EaD</a:t>
            </a:r>
            <a:r>
              <a:rPr lang="pt-BR" i="1" dirty="0">
                <a:solidFill>
                  <a:schemeClr val="accent1">
                    <a:lumMod val="75000"/>
                  </a:schemeClr>
                </a:solidFill>
              </a:rPr>
              <a:t> – elementos mais comuns que levam à instauração de  Processos”</a:t>
            </a:r>
          </a:p>
        </p:txBody>
      </p:sp>
      <p:pic>
        <p:nvPicPr>
          <p:cNvPr id="7" name="Picture 7" descr="http://mec.ctis.com.br/SDMCR/uploads/imgProjetos/LOGO_M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3" y="0"/>
            <a:ext cx="3265716" cy="9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Espaço Reservado para Conteúdo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2" y="1045197"/>
            <a:ext cx="9217023" cy="5723228"/>
          </a:xfrm>
        </p:spPr>
      </p:pic>
    </p:spTree>
    <p:extLst>
      <p:ext uri="{BB962C8B-B14F-4D97-AF65-F5344CB8AC3E}">
        <p14:creationId xmlns:p14="http://schemas.microsoft.com/office/powerpoint/2010/main" val="420499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 txBox="1">
            <a:spLocks/>
          </p:cNvSpPr>
          <p:nvPr/>
        </p:nvSpPr>
        <p:spPr>
          <a:xfrm>
            <a:off x="3250164" y="0"/>
            <a:ext cx="6527374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i="1" dirty="0">
                <a:solidFill>
                  <a:schemeClr val="accent1">
                    <a:lumMod val="75000"/>
                  </a:schemeClr>
                </a:solidFill>
              </a:rPr>
              <a:t>“Supervisão em IES e cursos superiores de </a:t>
            </a:r>
            <a:r>
              <a:rPr lang="pt-BR" i="1" dirty="0" err="1">
                <a:solidFill>
                  <a:schemeClr val="accent1">
                    <a:lumMod val="75000"/>
                  </a:schemeClr>
                </a:solidFill>
              </a:rPr>
              <a:t>EaD</a:t>
            </a:r>
            <a:r>
              <a:rPr lang="pt-BR" i="1" dirty="0">
                <a:solidFill>
                  <a:schemeClr val="accent1">
                    <a:lumMod val="75000"/>
                  </a:schemeClr>
                </a:solidFill>
              </a:rPr>
              <a:t> – elementos mais comuns que levam à instauração de  Processos”</a:t>
            </a:r>
          </a:p>
        </p:txBody>
      </p:sp>
      <p:pic>
        <p:nvPicPr>
          <p:cNvPr id="7" name="Picture 7" descr="http://mec.ctis.com.br/SDMCR/uploads/imgProjetos/LOGO_M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3" y="0"/>
            <a:ext cx="3265716" cy="9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Espaço Reservado para Conteúdo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7"/>
            <a:ext cx="9906000" cy="5840620"/>
          </a:xfrm>
        </p:spPr>
      </p:pic>
    </p:spTree>
    <p:extLst>
      <p:ext uri="{BB962C8B-B14F-4D97-AF65-F5344CB8AC3E}">
        <p14:creationId xmlns:p14="http://schemas.microsoft.com/office/powerpoint/2010/main" val="277803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 txBox="1">
            <a:spLocks/>
          </p:cNvSpPr>
          <p:nvPr/>
        </p:nvSpPr>
        <p:spPr>
          <a:xfrm>
            <a:off x="3250164" y="0"/>
            <a:ext cx="6527374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i="1" dirty="0">
                <a:solidFill>
                  <a:schemeClr val="accent1">
                    <a:lumMod val="75000"/>
                  </a:schemeClr>
                </a:solidFill>
              </a:rPr>
              <a:t>“Supervisão em IES e cursos superiores de </a:t>
            </a:r>
            <a:r>
              <a:rPr lang="pt-BR" i="1" dirty="0" err="1">
                <a:solidFill>
                  <a:schemeClr val="accent1">
                    <a:lumMod val="75000"/>
                  </a:schemeClr>
                </a:solidFill>
              </a:rPr>
              <a:t>EaD</a:t>
            </a:r>
            <a:r>
              <a:rPr lang="pt-BR" i="1" dirty="0">
                <a:solidFill>
                  <a:schemeClr val="accent1">
                    <a:lumMod val="75000"/>
                  </a:schemeClr>
                </a:solidFill>
              </a:rPr>
              <a:t> – elementos mais comuns que levam à instauração de  Processos”</a:t>
            </a:r>
          </a:p>
        </p:txBody>
      </p:sp>
      <p:pic>
        <p:nvPicPr>
          <p:cNvPr id="7" name="Picture 7" descr="http://mec.ctis.com.br/SDMCR/uploads/imgProjetos/LOGO_M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3" y="0"/>
            <a:ext cx="3265716" cy="9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908720"/>
            <a:ext cx="9410700" cy="5832648"/>
          </a:xfrm>
        </p:spPr>
      </p:pic>
    </p:spTree>
    <p:extLst>
      <p:ext uri="{BB962C8B-B14F-4D97-AF65-F5344CB8AC3E}">
        <p14:creationId xmlns:p14="http://schemas.microsoft.com/office/powerpoint/2010/main" val="97932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 txBox="1">
            <a:spLocks/>
          </p:cNvSpPr>
          <p:nvPr/>
        </p:nvSpPr>
        <p:spPr>
          <a:xfrm>
            <a:off x="3250164" y="0"/>
            <a:ext cx="6527374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i="1" dirty="0">
                <a:solidFill>
                  <a:schemeClr val="accent1">
                    <a:lumMod val="75000"/>
                  </a:schemeClr>
                </a:solidFill>
              </a:rPr>
              <a:t>“Supervisão em IES e cursos superiores de </a:t>
            </a:r>
            <a:r>
              <a:rPr lang="pt-BR" i="1" dirty="0" err="1">
                <a:solidFill>
                  <a:schemeClr val="accent1">
                    <a:lumMod val="75000"/>
                  </a:schemeClr>
                </a:solidFill>
              </a:rPr>
              <a:t>EaD</a:t>
            </a:r>
            <a:r>
              <a:rPr lang="pt-BR" i="1" dirty="0">
                <a:solidFill>
                  <a:schemeClr val="accent1">
                    <a:lumMod val="75000"/>
                  </a:schemeClr>
                </a:solidFill>
              </a:rPr>
              <a:t> – elementos mais comuns que levam à instauração de  Processos”</a:t>
            </a:r>
          </a:p>
        </p:txBody>
      </p:sp>
      <p:pic>
        <p:nvPicPr>
          <p:cNvPr id="7" name="Picture 7" descr="http://mec.ctis.com.br/SDMCR/uploads/imgProjetos/LOGO_M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3" y="0"/>
            <a:ext cx="3265716" cy="9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Espaço Reservado para Conteúdo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957940"/>
            <a:ext cx="9217025" cy="5754748"/>
          </a:xfrm>
        </p:spPr>
      </p:pic>
    </p:spTree>
    <p:extLst>
      <p:ext uri="{BB962C8B-B14F-4D97-AF65-F5344CB8AC3E}">
        <p14:creationId xmlns:p14="http://schemas.microsoft.com/office/powerpoint/2010/main" val="92512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 txBox="1">
            <a:spLocks/>
          </p:cNvSpPr>
          <p:nvPr/>
        </p:nvSpPr>
        <p:spPr>
          <a:xfrm>
            <a:off x="3250164" y="0"/>
            <a:ext cx="6527374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i="1" dirty="0">
                <a:solidFill>
                  <a:schemeClr val="accent1">
                    <a:lumMod val="75000"/>
                  </a:schemeClr>
                </a:solidFill>
              </a:rPr>
              <a:t>“Supervisão em IES e cursos superiores de </a:t>
            </a:r>
            <a:r>
              <a:rPr lang="pt-BR" i="1" dirty="0" err="1">
                <a:solidFill>
                  <a:schemeClr val="accent1">
                    <a:lumMod val="75000"/>
                  </a:schemeClr>
                </a:solidFill>
              </a:rPr>
              <a:t>EaD</a:t>
            </a:r>
            <a:r>
              <a:rPr lang="pt-BR" i="1" dirty="0">
                <a:solidFill>
                  <a:schemeClr val="accent1">
                    <a:lumMod val="75000"/>
                  </a:schemeClr>
                </a:solidFill>
              </a:rPr>
              <a:t> – elementos mais comuns que levam à instauração de  Processos”</a:t>
            </a:r>
          </a:p>
        </p:txBody>
      </p:sp>
      <p:pic>
        <p:nvPicPr>
          <p:cNvPr id="7" name="Picture 7" descr="http://mec.ctis.com.br/SDMCR/uploads/imgProjetos/LOGO_M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3" y="0"/>
            <a:ext cx="3265716" cy="9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Conteúdo 1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9066212" cy="4525963"/>
          </a:xfrm>
        </p:spPr>
        <p:txBody>
          <a:bodyPr/>
          <a:lstStyle/>
          <a:p>
            <a:endParaRPr lang="pt-BR" dirty="0" smtClean="0"/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5" y="902894"/>
            <a:ext cx="8856984" cy="583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60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3"/>
          <p:cNvSpPr txBox="1">
            <a:spLocks/>
          </p:cNvSpPr>
          <p:nvPr/>
        </p:nvSpPr>
        <p:spPr>
          <a:xfrm>
            <a:off x="3250164" y="0"/>
            <a:ext cx="6527374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i="1" dirty="0">
                <a:solidFill>
                  <a:schemeClr val="accent1">
                    <a:lumMod val="75000"/>
                  </a:schemeClr>
                </a:solidFill>
              </a:rPr>
              <a:t>“Supervisão em IES e cursos superiores de </a:t>
            </a:r>
            <a:r>
              <a:rPr lang="pt-BR" i="1" dirty="0" err="1">
                <a:solidFill>
                  <a:schemeClr val="accent1">
                    <a:lumMod val="75000"/>
                  </a:schemeClr>
                </a:solidFill>
              </a:rPr>
              <a:t>EaD</a:t>
            </a:r>
            <a:r>
              <a:rPr lang="pt-BR" i="1" dirty="0">
                <a:solidFill>
                  <a:schemeClr val="accent1">
                    <a:lumMod val="75000"/>
                  </a:schemeClr>
                </a:solidFill>
              </a:rPr>
              <a:t> – elementos mais comuns que levam à instauração de  Processos”</a:t>
            </a:r>
          </a:p>
        </p:txBody>
      </p:sp>
      <p:pic>
        <p:nvPicPr>
          <p:cNvPr id="3079" name="Picture 7" descr="http://mec.ctis.com.br/SDMCR/uploads/imgProjetos/LOGO_M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3" y="0"/>
            <a:ext cx="3265716" cy="9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8731"/>
            <a:ext cx="8820473" cy="533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69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3"/>
          <p:cNvSpPr txBox="1">
            <a:spLocks/>
          </p:cNvSpPr>
          <p:nvPr/>
        </p:nvSpPr>
        <p:spPr>
          <a:xfrm>
            <a:off x="3250164" y="0"/>
            <a:ext cx="6527374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i="1" dirty="0">
                <a:solidFill>
                  <a:schemeClr val="accent1">
                    <a:lumMod val="75000"/>
                  </a:schemeClr>
                </a:solidFill>
              </a:rPr>
              <a:t>“Supervisão em IES e cursos superiores de </a:t>
            </a:r>
            <a:r>
              <a:rPr lang="pt-BR" i="1" dirty="0" err="1">
                <a:solidFill>
                  <a:schemeClr val="accent1">
                    <a:lumMod val="75000"/>
                  </a:schemeClr>
                </a:solidFill>
              </a:rPr>
              <a:t>EaD</a:t>
            </a:r>
            <a:r>
              <a:rPr lang="pt-BR" i="1" dirty="0">
                <a:solidFill>
                  <a:schemeClr val="accent1">
                    <a:lumMod val="75000"/>
                  </a:schemeClr>
                </a:solidFill>
              </a:rPr>
              <a:t> – elementos mais comuns que levam à instauração de  Processos”</a:t>
            </a:r>
          </a:p>
        </p:txBody>
      </p:sp>
      <p:pic>
        <p:nvPicPr>
          <p:cNvPr id="3079" name="Picture 7" descr="http://mec.ctis.com.br/SDMCR/uploads/imgProjetos/LOGO_M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3" y="0"/>
            <a:ext cx="3265716" cy="9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>
          <a:xfrm>
            <a:off x="632519" y="1268760"/>
            <a:ext cx="7787581" cy="4464496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52736"/>
            <a:ext cx="9144001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6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3"/>
          <p:cNvSpPr txBox="1">
            <a:spLocks/>
          </p:cNvSpPr>
          <p:nvPr/>
        </p:nvSpPr>
        <p:spPr>
          <a:xfrm>
            <a:off x="3250164" y="0"/>
            <a:ext cx="6527374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i="1" dirty="0">
                <a:solidFill>
                  <a:schemeClr val="accent1">
                    <a:lumMod val="75000"/>
                  </a:schemeClr>
                </a:solidFill>
              </a:rPr>
              <a:t>“Supervisão em IES e cursos superiores de </a:t>
            </a:r>
            <a:r>
              <a:rPr lang="pt-BR" i="1" dirty="0" err="1">
                <a:solidFill>
                  <a:schemeClr val="accent1">
                    <a:lumMod val="75000"/>
                  </a:schemeClr>
                </a:solidFill>
              </a:rPr>
              <a:t>EaD</a:t>
            </a:r>
            <a:r>
              <a:rPr lang="pt-BR" i="1" dirty="0">
                <a:solidFill>
                  <a:schemeClr val="accent1">
                    <a:lumMod val="75000"/>
                  </a:schemeClr>
                </a:solidFill>
              </a:rPr>
              <a:t> – elementos mais comuns que levam à instauração de  Processos”</a:t>
            </a:r>
          </a:p>
        </p:txBody>
      </p:sp>
      <p:pic>
        <p:nvPicPr>
          <p:cNvPr id="3079" name="Picture 7" descr="http://mec.ctis.com.br/SDMCR/uploads/imgProjetos/LOGO_M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3" y="0"/>
            <a:ext cx="3265716" cy="9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>
          <a:xfrm>
            <a:off x="632519" y="1268760"/>
            <a:ext cx="7787581" cy="4464496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80" y="1052736"/>
            <a:ext cx="9686521" cy="585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1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Espaço Reservado para Conteúdo 10"/>
          <p:cNvGraphicFramePr>
            <a:graphicFrameLocks noGrp="1"/>
          </p:cNvGraphicFramePr>
          <p:nvPr>
            <p:ph sz="half" idx="1"/>
          </p:nvPr>
        </p:nvGraphicFramePr>
        <p:xfrm>
          <a:off x="646643" y="3315496"/>
          <a:ext cx="4072469" cy="12172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4333"/>
                <a:gridCol w="1268136"/>
              </a:tblGrid>
              <a:tr h="45529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MODALIDA DE EDUCAÇÃO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QUANTIDADES DE PROCESSOS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A distância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73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Presencial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1364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Outros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3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TOTAL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1440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/>
                </a:tc>
              </a:tr>
            </a:tbl>
          </a:graphicData>
        </a:graphic>
      </p:graphicFrame>
      <p:graphicFrame>
        <p:nvGraphicFramePr>
          <p:cNvPr id="12" name="Espaço Reservado para Conteúdo 11"/>
          <p:cNvGraphicFramePr>
            <a:graphicFrameLocks noGrp="1"/>
          </p:cNvGraphicFramePr>
          <p:nvPr>
            <p:ph sz="half" idx="2"/>
          </p:nvPr>
        </p:nvGraphicFramePr>
        <p:xfrm>
          <a:off x="5035550" y="1600203"/>
          <a:ext cx="437515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ítulo 3"/>
          <p:cNvSpPr txBox="1">
            <a:spLocks/>
          </p:cNvSpPr>
          <p:nvPr/>
        </p:nvSpPr>
        <p:spPr>
          <a:xfrm>
            <a:off x="3250164" y="0"/>
            <a:ext cx="6527374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i="1" dirty="0">
                <a:solidFill>
                  <a:schemeClr val="accent1">
                    <a:lumMod val="75000"/>
                  </a:schemeClr>
                </a:solidFill>
              </a:rPr>
              <a:t>“Supervisão em IES e cursos superiores de </a:t>
            </a:r>
            <a:r>
              <a:rPr lang="pt-BR" i="1" dirty="0" err="1">
                <a:solidFill>
                  <a:schemeClr val="accent1">
                    <a:lumMod val="75000"/>
                  </a:schemeClr>
                </a:solidFill>
              </a:rPr>
              <a:t>EaD</a:t>
            </a:r>
            <a:r>
              <a:rPr lang="pt-BR" i="1" dirty="0">
                <a:solidFill>
                  <a:schemeClr val="accent1">
                    <a:lumMod val="75000"/>
                  </a:schemeClr>
                </a:solidFill>
              </a:rPr>
              <a:t> – elementos mais comuns que levam à instauração de  Processos”</a:t>
            </a:r>
          </a:p>
        </p:txBody>
      </p:sp>
      <p:pic>
        <p:nvPicPr>
          <p:cNvPr id="7" name="Picture 7" descr="http://mec.ctis.com.br/SDMCR/uploads/imgProjetos/LOGO_ME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3" y="0"/>
            <a:ext cx="3265716" cy="9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86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sz="half" idx="1"/>
          </p:nvPr>
        </p:nvGraphicFramePr>
        <p:xfrm>
          <a:off x="646641" y="2934496"/>
          <a:ext cx="4072469" cy="19792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4333"/>
                <a:gridCol w="1268136"/>
              </a:tblGrid>
              <a:tr h="45529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PROCESSOS MOVIMENTADOS,  POR PERÍODO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QUANTIDADE DE PROCESSOS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Anterior a 10/10/2008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13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10/10/2008 a 09/10/2009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19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10/10/2009 a 09/10/2010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87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10/10/2010 a 09/10/2011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168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Posterior a 10/10/2011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908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Análise externa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113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Arquivados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132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TOTAL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1440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/>
                </a:tc>
              </a:tr>
            </a:tbl>
          </a:graphicData>
        </a:graphic>
      </p:graphicFrame>
      <p:graphicFrame>
        <p:nvGraphicFramePr>
          <p:cNvPr id="8" name="Espaço Reservado para Conteúdo 7"/>
          <p:cNvGraphicFramePr>
            <a:graphicFrameLocks noGrp="1"/>
          </p:cNvGraphicFramePr>
          <p:nvPr>
            <p:ph sz="half" idx="2"/>
          </p:nvPr>
        </p:nvGraphicFramePr>
        <p:xfrm>
          <a:off x="5035550" y="1600203"/>
          <a:ext cx="437515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ítulo 3"/>
          <p:cNvSpPr txBox="1">
            <a:spLocks/>
          </p:cNvSpPr>
          <p:nvPr/>
        </p:nvSpPr>
        <p:spPr>
          <a:xfrm>
            <a:off x="3250164" y="0"/>
            <a:ext cx="6527374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i="1" dirty="0">
                <a:solidFill>
                  <a:schemeClr val="accent1">
                    <a:lumMod val="75000"/>
                  </a:schemeClr>
                </a:solidFill>
              </a:rPr>
              <a:t>“Supervisão em IES e cursos superiores de </a:t>
            </a:r>
            <a:r>
              <a:rPr lang="pt-BR" i="1" dirty="0" err="1">
                <a:solidFill>
                  <a:schemeClr val="accent1">
                    <a:lumMod val="75000"/>
                  </a:schemeClr>
                </a:solidFill>
              </a:rPr>
              <a:t>EaD</a:t>
            </a:r>
            <a:r>
              <a:rPr lang="pt-BR" i="1" dirty="0">
                <a:solidFill>
                  <a:schemeClr val="accent1">
                    <a:lumMod val="75000"/>
                  </a:schemeClr>
                </a:solidFill>
              </a:rPr>
              <a:t> – elementos mais comuns que levam à instauração de  Processos”</a:t>
            </a:r>
          </a:p>
        </p:txBody>
      </p:sp>
      <p:pic>
        <p:nvPicPr>
          <p:cNvPr id="7" name="Picture 7" descr="http://mec.ctis.com.br/SDMCR/uploads/imgProjetos/LOGO_ME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3" y="0"/>
            <a:ext cx="3265716" cy="9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44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/>
          <p:cNvGraphicFramePr>
            <a:graphicFrameLocks noGrp="1"/>
          </p:cNvGraphicFramePr>
          <p:nvPr>
            <p:ph sz="half" idx="1"/>
          </p:nvPr>
        </p:nvGraphicFramePr>
        <p:xfrm>
          <a:off x="803275" y="2801145"/>
          <a:ext cx="3759199" cy="25866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88613"/>
                <a:gridCol w="1170586"/>
              </a:tblGrid>
              <a:tr h="6477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FASES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QUANTIDADE DE PROCESSOS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Instrução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668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494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Acompanhamento de penalidade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52657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Arquiv./Aguard.arquivamento/Análise Ext. (Status)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268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494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Medidas Saneadoras Aplicadas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376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Processo administrativo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60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494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Sem correição/Delib.do CNE/Aditamento/outros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TOTAL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1440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8" name="Espaço Reservado para Conteúdo 7"/>
          <p:cNvGraphicFramePr>
            <a:graphicFrameLocks noGrp="1"/>
          </p:cNvGraphicFramePr>
          <p:nvPr>
            <p:ph sz="half" idx="2"/>
          </p:nvPr>
        </p:nvGraphicFramePr>
        <p:xfrm>
          <a:off x="5035550" y="1600201"/>
          <a:ext cx="437515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ítulo 3"/>
          <p:cNvSpPr txBox="1">
            <a:spLocks/>
          </p:cNvSpPr>
          <p:nvPr/>
        </p:nvSpPr>
        <p:spPr>
          <a:xfrm>
            <a:off x="3250164" y="0"/>
            <a:ext cx="6527374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i="1" dirty="0">
                <a:solidFill>
                  <a:schemeClr val="accent1">
                    <a:lumMod val="75000"/>
                  </a:schemeClr>
                </a:solidFill>
              </a:rPr>
              <a:t>“Supervisão em IES e cursos superiores de </a:t>
            </a:r>
            <a:r>
              <a:rPr lang="pt-BR" i="1" dirty="0" err="1">
                <a:solidFill>
                  <a:schemeClr val="accent1">
                    <a:lumMod val="75000"/>
                  </a:schemeClr>
                </a:solidFill>
              </a:rPr>
              <a:t>EaD</a:t>
            </a:r>
            <a:r>
              <a:rPr lang="pt-BR" i="1" dirty="0">
                <a:solidFill>
                  <a:schemeClr val="accent1">
                    <a:lumMod val="75000"/>
                  </a:schemeClr>
                </a:solidFill>
              </a:rPr>
              <a:t> – elementos mais comuns que levam à instauração de  Processos”</a:t>
            </a:r>
          </a:p>
        </p:txBody>
      </p:sp>
      <p:pic>
        <p:nvPicPr>
          <p:cNvPr id="11" name="Picture 7" descr="http://mec.ctis.com.br/SDMCR/uploads/imgProjetos/LOGO_ME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3" y="0"/>
            <a:ext cx="3265716" cy="9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55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sz="half" idx="1"/>
          </p:nvPr>
        </p:nvGraphicFramePr>
        <p:xfrm>
          <a:off x="803275" y="3053556"/>
          <a:ext cx="3759199" cy="23488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88613"/>
                <a:gridCol w="1170586"/>
              </a:tblGrid>
              <a:tr h="600368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SUPERVISÃO ESPECIAL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QUANTIDADE DE PROCESSOS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52657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Arquivados/Aguard.arquivamento/Analise externa-CNE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113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Aguardando análise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406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494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Aguardando manifestação da IES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42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494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Assinatura/numeração/publicação/Notificação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13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4946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Em análise/Elaboração min./Rev.Coordenador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52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TOTAL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626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9" name="Espaço Reservado para Conteúdo 8"/>
          <p:cNvGraphicFramePr>
            <a:graphicFrameLocks noGrp="1"/>
          </p:cNvGraphicFramePr>
          <p:nvPr>
            <p:ph sz="half" idx="2"/>
          </p:nvPr>
        </p:nvGraphicFramePr>
        <p:xfrm>
          <a:off x="5035550" y="1600201"/>
          <a:ext cx="437515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ítulo 3"/>
          <p:cNvSpPr txBox="1">
            <a:spLocks/>
          </p:cNvSpPr>
          <p:nvPr/>
        </p:nvSpPr>
        <p:spPr>
          <a:xfrm>
            <a:off x="3250164" y="0"/>
            <a:ext cx="6527374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i="1" dirty="0">
                <a:solidFill>
                  <a:schemeClr val="accent1">
                    <a:lumMod val="75000"/>
                  </a:schemeClr>
                </a:solidFill>
              </a:rPr>
              <a:t>“Supervisão em IES e cursos superiores de </a:t>
            </a:r>
            <a:r>
              <a:rPr lang="pt-BR" i="1" dirty="0" err="1">
                <a:solidFill>
                  <a:schemeClr val="accent1">
                    <a:lumMod val="75000"/>
                  </a:schemeClr>
                </a:solidFill>
              </a:rPr>
              <a:t>EaD</a:t>
            </a:r>
            <a:r>
              <a:rPr lang="pt-BR" i="1" dirty="0">
                <a:solidFill>
                  <a:schemeClr val="accent1">
                    <a:lumMod val="75000"/>
                  </a:schemeClr>
                </a:solidFill>
              </a:rPr>
              <a:t> – elementos mais comuns que levam à instauração de  Processos”</a:t>
            </a:r>
          </a:p>
        </p:txBody>
      </p:sp>
      <p:pic>
        <p:nvPicPr>
          <p:cNvPr id="11" name="Picture 7" descr="http://mec.ctis.com.br/SDMCR/uploads/imgProjetos/LOGO_ME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3" y="0"/>
            <a:ext cx="3265716" cy="9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05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Espaço Reservado para Conteúdo 8"/>
          <p:cNvGraphicFramePr>
            <a:graphicFrameLocks noGrp="1"/>
          </p:cNvGraphicFramePr>
          <p:nvPr>
            <p:ph sz="half" idx="1"/>
          </p:nvPr>
        </p:nvGraphicFramePr>
        <p:xfrm>
          <a:off x="646643" y="2886869"/>
          <a:ext cx="4072469" cy="25507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4333"/>
                <a:gridCol w="1268136"/>
              </a:tblGrid>
              <a:tr h="45529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SUPERVISÃO ORDINÁRIA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QUANTIDADE DE PROCESSOS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/>
                </a:tc>
              </a:tr>
              <a:tr h="30670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Arquiv./Aguard.arquiv./Anál.ext. e/ou CNE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155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Aguardando análise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447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/>
                </a:tc>
              </a:tr>
              <a:tr h="30670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Aguardando manifestação da IES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33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/>
                </a:tc>
              </a:tr>
              <a:tr h="45529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Assinatura/numeração/publicação/Notificação e Comissão de verificação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27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/>
                </a:tc>
              </a:tr>
              <a:tr h="455295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Em análise/Elaboração de minuta/Prazo em curso/Sobrestado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91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Revisão do Coordenador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61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TOTAL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814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319" marR="10319" marT="9525" marB="0" anchor="b"/>
                </a:tc>
              </a:tr>
            </a:tbl>
          </a:graphicData>
        </a:graphic>
      </p:graphicFrame>
      <p:graphicFrame>
        <p:nvGraphicFramePr>
          <p:cNvPr id="10" name="Espaço Reservado para Conteúdo 9"/>
          <p:cNvGraphicFramePr>
            <a:graphicFrameLocks noGrp="1"/>
          </p:cNvGraphicFramePr>
          <p:nvPr>
            <p:ph sz="half" idx="2"/>
          </p:nvPr>
        </p:nvGraphicFramePr>
        <p:xfrm>
          <a:off x="5035550" y="1600203"/>
          <a:ext cx="437515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ítulo 3"/>
          <p:cNvSpPr txBox="1">
            <a:spLocks/>
          </p:cNvSpPr>
          <p:nvPr/>
        </p:nvSpPr>
        <p:spPr>
          <a:xfrm>
            <a:off x="3250164" y="0"/>
            <a:ext cx="6527374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i="1" dirty="0">
                <a:solidFill>
                  <a:schemeClr val="accent1">
                    <a:lumMod val="75000"/>
                  </a:schemeClr>
                </a:solidFill>
              </a:rPr>
              <a:t>“Supervisão em IES e cursos superiores de </a:t>
            </a:r>
            <a:r>
              <a:rPr lang="pt-BR" i="1" dirty="0" err="1">
                <a:solidFill>
                  <a:schemeClr val="accent1">
                    <a:lumMod val="75000"/>
                  </a:schemeClr>
                </a:solidFill>
              </a:rPr>
              <a:t>EaD</a:t>
            </a:r>
            <a:r>
              <a:rPr lang="pt-BR" i="1" dirty="0">
                <a:solidFill>
                  <a:schemeClr val="accent1">
                    <a:lumMod val="75000"/>
                  </a:schemeClr>
                </a:solidFill>
              </a:rPr>
              <a:t> – elementos mais comuns que levam à instauração de  Processos”</a:t>
            </a:r>
          </a:p>
        </p:txBody>
      </p:sp>
      <p:pic>
        <p:nvPicPr>
          <p:cNvPr id="7" name="Picture 7" descr="http://mec.ctis.com.br/SDMCR/uploads/imgProjetos/LOGO_ME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3" y="0"/>
            <a:ext cx="3265716" cy="9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38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627</Words>
  <Application>Microsoft Office PowerPoint</Application>
  <PresentationFormat>Papel A4 (210 x 297 mm)</PresentationFormat>
  <Paragraphs>150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Procedimento de Supervisão  DISUP/SERES/MEC</dc:title>
  <dc:creator>Welinton</dc:creator>
  <cp:lastModifiedBy>Welinton Baxto da Silva</cp:lastModifiedBy>
  <cp:revision>18</cp:revision>
  <dcterms:created xsi:type="dcterms:W3CDTF">2013-08-25T15:33:42Z</dcterms:created>
  <dcterms:modified xsi:type="dcterms:W3CDTF">2013-08-26T12:24:09Z</dcterms:modified>
</cp:coreProperties>
</file>