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4A44C-C472-454B-BD41-BD8276DC54D1}" type="datetimeFigureOut">
              <a:rPr lang="pt-BR" smtClean="0"/>
              <a:t>09/09/2013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D7C2C-E2BF-4AB2-B752-89C9126BE4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4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01F64-701E-4FF2-8F56-8215EA8169CD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782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5314-7043-4AEF-B3A4-E382648E4BE3}" type="datetimeFigureOut">
              <a:rPr lang="pt-BR" smtClean="0"/>
              <a:t>09/09/2013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1047-BC2B-4FA3-AB99-1CB51C6E2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54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5314-7043-4AEF-B3A4-E382648E4BE3}" type="datetimeFigureOut">
              <a:rPr lang="pt-BR" smtClean="0"/>
              <a:t>09/09/2013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1047-BC2B-4FA3-AB99-1CB51C6E2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99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5314-7043-4AEF-B3A4-E382648E4BE3}" type="datetimeFigureOut">
              <a:rPr lang="pt-BR" smtClean="0"/>
              <a:t>09/09/2013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1047-BC2B-4FA3-AB99-1CB51C6E2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460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5314-7043-4AEF-B3A4-E382648E4BE3}" type="datetimeFigureOut">
              <a:rPr lang="pt-BR" smtClean="0"/>
              <a:t>09/09/2013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1047-BC2B-4FA3-AB99-1CB51C6E2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96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5314-7043-4AEF-B3A4-E382648E4BE3}" type="datetimeFigureOut">
              <a:rPr lang="pt-BR" smtClean="0"/>
              <a:t>09/09/2013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1047-BC2B-4FA3-AB99-1CB51C6E2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84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5314-7043-4AEF-B3A4-E382648E4BE3}" type="datetimeFigureOut">
              <a:rPr lang="pt-BR" smtClean="0"/>
              <a:t>09/09/2013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1047-BC2B-4FA3-AB99-1CB51C6E2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701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5314-7043-4AEF-B3A4-E382648E4BE3}" type="datetimeFigureOut">
              <a:rPr lang="pt-BR" smtClean="0"/>
              <a:t>09/09/2013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1047-BC2B-4FA3-AB99-1CB51C6E2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88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5314-7043-4AEF-B3A4-E382648E4BE3}" type="datetimeFigureOut">
              <a:rPr lang="pt-BR" smtClean="0"/>
              <a:t>09/09/2013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1047-BC2B-4FA3-AB99-1CB51C6E2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001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5314-7043-4AEF-B3A4-E382648E4BE3}" type="datetimeFigureOut">
              <a:rPr lang="pt-BR" smtClean="0"/>
              <a:t>09/09/2013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1047-BC2B-4FA3-AB99-1CB51C6E2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95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5314-7043-4AEF-B3A4-E382648E4BE3}" type="datetimeFigureOut">
              <a:rPr lang="pt-BR" smtClean="0"/>
              <a:t>09/09/2013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1047-BC2B-4FA3-AB99-1CB51C6E2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91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5314-7043-4AEF-B3A4-E382648E4BE3}" type="datetimeFigureOut">
              <a:rPr lang="pt-BR" smtClean="0"/>
              <a:t>09/09/2013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1047-BC2B-4FA3-AB99-1CB51C6E2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81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D5314-7043-4AEF-B3A4-E382648E4BE3}" type="datetimeFigureOut">
              <a:rPr lang="pt-BR" smtClean="0"/>
              <a:t>09/09/2013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81047-BC2B-4FA3-AB99-1CB51C6E21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428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11"/>
          <p:cNvGrpSpPr/>
          <p:nvPr/>
        </p:nvGrpSpPr>
        <p:grpSpPr>
          <a:xfrm>
            <a:off x="0" y="1"/>
            <a:ext cx="9144000" cy="1428735"/>
            <a:chOff x="0" y="1"/>
            <a:chExt cx="9144000" cy="1428735"/>
          </a:xfrm>
        </p:grpSpPr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0" y="714356"/>
              <a:ext cx="9144000" cy="7143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1"/>
              <a:ext cx="9144000" cy="714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3" name="Fluxograma: Processo alternativo 12"/>
          <p:cNvSpPr/>
          <p:nvPr/>
        </p:nvSpPr>
        <p:spPr>
          <a:xfrm>
            <a:off x="5940152" y="1052736"/>
            <a:ext cx="1224134" cy="108324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Manifestações</a:t>
            </a:r>
            <a:r>
              <a:rPr lang="pt-BR" b="1" dirty="0" smtClean="0"/>
              <a:t> </a:t>
            </a:r>
            <a:r>
              <a:rPr lang="pt-BR" sz="1200" b="1" dirty="0" smtClean="0"/>
              <a:t>sobre Relatórios /  CTAA</a:t>
            </a:r>
            <a:endParaRPr lang="pt-BR" sz="1200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1115616" y="702214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</a:rPr>
              <a:t>FLUXO PROCESSUAL PARA CREDENCIAMENTO DE  IES PARA OFERTA EAD</a:t>
            </a:r>
            <a:endParaRPr lang="pt-BR" sz="2000" b="1" dirty="0">
              <a:solidFill>
                <a:schemeClr val="bg1"/>
              </a:solidFill>
            </a:endParaRPr>
          </a:p>
        </p:txBody>
      </p:sp>
      <p:sp>
        <p:nvSpPr>
          <p:cNvPr id="5" name="Fluxograma: Disco magnético 4"/>
          <p:cNvSpPr/>
          <p:nvPr/>
        </p:nvSpPr>
        <p:spPr>
          <a:xfrm>
            <a:off x="107504" y="2949934"/>
            <a:ext cx="3168352" cy="3719426"/>
          </a:xfrm>
          <a:prstGeom prst="flowChartMagneticDisk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400" b="1" dirty="0" smtClean="0"/>
              <a:t>Secretaria SERES faz análise de:</a:t>
            </a:r>
          </a:p>
          <a:p>
            <a:r>
              <a:rPr lang="pt-BR" sz="1400" b="1" dirty="0" smtClean="0"/>
              <a:t>  - documental  da Sede e dos Polos</a:t>
            </a:r>
          </a:p>
          <a:p>
            <a:r>
              <a:rPr lang="pt-BR" sz="1400" b="1" dirty="0" smtClean="0"/>
              <a:t>  - PDI</a:t>
            </a:r>
            <a:endParaRPr lang="pt-BR" sz="1400" b="1" dirty="0"/>
          </a:p>
          <a:p>
            <a:r>
              <a:rPr lang="pt-BR" sz="1400" b="1" dirty="0" smtClean="0"/>
              <a:t>  - Estatuto/Regimento</a:t>
            </a:r>
          </a:p>
          <a:p>
            <a:r>
              <a:rPr lang="pt-BR" sz="1400" b="1" dirty="0" smtClean="0"/>
              <a:t>  - Instalações, Recursos tecnológicos, metodologia, corpo docente, tutorial e técnico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400" b="1" dirty="0" smtClean="0"/>
              <a:t>Instauração de Diligência , se necessário;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400" b="1" dirty="0" smtClean="0"/>
              <a:t>Elaboração de Parecer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400" b="1" dirty="0" smtClean="0"/>
              <a:t>Assinatura e Validação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400" b="1" dirty="0" smtClean="0"/>
              <a:t>Envio para  INEP para Avaliação </a:t>
            </a:r>
            <a:r>
              <a:rPr lang="pt-BR" sz="1400" b="1" i="1" dirty="0" smtClean="0"/>
              <a:t>in loco </a:t>
            </a:r>
            <a:endParaRPr lang="pt-BR" sz="1400" b="1" i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83323" y="3134600"/>
            <a:ext cx="970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1ª </a:t>
            </a:r>
            <a:r>
              <a:rPr lang="pt-BR" b="1" dirty="0">
                <a:solidFill>
                  <a:schemeClr val="bg1"/>
                </a:solidFill>
              </a:rPr>
              <a:t>F</a:t>
            </a:r>
            <a:r>
              <a:rPr lang="pt-BR" b="1" dirty="0" smtClean="0">
                <a:solidFill>
                  <a:schemeClr val="bg1"/>
                </a:solidFill>
              </a:rPr>
              <a:t>ASE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23528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0" name="Seta para baixo 9"/>
          <p:cNvSpPr/>
          <p:nvPr/>
        </p:nvSpPr>
        <p:spPr>
          <a:xfrm>
            <a:off x="0" y="1700808"/>
            <a:ext cx="2736304" cy="1157838"/>
          </a:xfrm>
          <a:prstGeom prst="downArrow">
            <a:avLst>
              <a:gd name="adj1" fmla="val 61457"/>
              <a:gd name="adj2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 b="1" dirty="0"/>
          </a:p>
        </p:txBody>
      </p:sp>
      <p:sp>
        <p:nvSpPr>
          <p:cNvPr id="11" name="Seta para a direita 10"/>
          <p:cNvSpPr/>
          <p:nvPr/>
        </p:nvSpPr>
        <p:spPr>
          <a:xfrm>
            <a:off x="6364066" y="2572938"/>
            <a:ext cx="656205" cy="285708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139952" y="1628800"/>
            <a:ext cx="2160240" cy="169046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200" b="1" dirty="0" smtClean="0"/>
              <a:t>INEP designa comissões de avaliadores para Sede e cada Polo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200" b="1" dirty="0" smtClean="0"/>
              <a:t>Realização de todas as Avaliações in loco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200" b="1" dirty="0" smtClean="0"/>
              <a:t>Relatórios concluídos são enviados à Secretaria</a:t>
            </a:r>
            <a:endParaRPr lang="pt-BR" sz="1200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4788024" y="13314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2ª FASE</a:t>
            </a:r>
            <a:endParaRPr lang="pt-BR" b="1" dirty="0"/>
          </a:p>
        </p:txBody>
      </p:sp>
      <p:sp>
        <p:nvSpPr>
          <p:cNvPr id="16" name="Fluxograma: Disco magnético 15"/>
          <p:cNvSpPr/>
          <p:nvPr/>
        </p:nvSpPr>
        <p:spPr>
          <a:xfrm>
            <a:off x="7080110" y="1521948"/>
            <a:ext cx="2021688" cy="2101980"/>
          </a:xfrm>
          <a:prstGeom prst="flowChartMagneticDisk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 smtClean="0"/>
              <a:t> </a:t>
            </a:r>
            <a:r>
              <a:rPr lang="pt-BR" sz="1400" b="1" dirty="0" smtClean="0"/>
              <a:t>- SERES analisa todos os Relatórios e emite Parecer sobre o mérito</a:t>
            </a:r>
          </a:p>
          <a:p>
            <a:r>
              <a:rPr lang="pt-BR" sz="1400" b="1" dirty="0" smtClean="0"/>
              <a:t>- Envia ao Conselho Nacional de Educação</a:t>
            </a:r>
            <a:endParaRPr lang="pt-BR" sz="1400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7619128" y="1628800"/>
            <a:ext cx="99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3ª FASE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2" name="Seta dobrada 21"/>
          <p:cNvSpPr/>
          <p:nvPr/>
        </p:nvSpPr>
        <p:spPr>
          <a:xfrm>
            <a:off x="2272166" y="2508220"/>
            <a:ext cx="1872208" cy="502895"/>
          </a:xfrm>
          <a:prstGeom prst="ben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3" name="Seta dobrada 22"/>
          <p:cNvSpPr/>
          <p:nvPr/>
        </p:nvSpPr>
        <p:spPr>
          <a:xfrm rot="10800000">
            <a:off x="5609025" y="3623928"/>
            <a:ext cx="1908210" cy="597160"/>
          </a:xfrm>
          <a:prstGeom prst="ben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4" name="Fluxograma: Decisão 23"/>
          <p:cNvSpPr/>
          <p:nvPr/>
        </p:nvSpPr>
        <p:spPr>
          <a:xfrm>
            <a:off x="3460034" y="3789040"/>
            <a:ext cx="2840158" cy="2088232"/>
          </a:xfrm>
          <a:prstGeom prst="flowChartDecision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/>
              <a:t>CNE</a:t>
            </a:r>
          </a:p>
          <a:p>
            <a:pPr algn="ctr"/>
            <a:r>
              <a:rPr lang="pt-BR" sz="1400" b="1" dirty="0" smtClean="0"/>
              <a:t>- Analisa e emite Parecer sobre o Mérito</a:t>
            </a:r>
          </a:p>
          <a:p>
            <a:pPr algn="ctr"/>
            <a:r>
              <a:rPr lang="pt-BR" sz="1400" b="1" dirty="0" smtClean="0"/>
              <a:t>- Envia para homologação do Ministro</a:t>
            </a:r>
            <a:endParaRPr lang="pt-BR" sz="1400" b="1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4499992" y="3501008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4ª FASE</a:t>
            </a:r>
            <a:endParaRPr lang="pt-BR" b="1" dirty="0"/>
          </a:p>
        </p:txBody>
      </p:sp>
      <p:sp>
        <p:nvSpPr>
          <p:cNvPr id="26" name="Seta dobrada para cima 25"/>
          <p:cNvSpPr/>
          <p:nvPr/>
        </p:nvSpPr>
        <p:spPr>
          <a:xfrm>
            <a:off x="5098268" y="5445224"/>
            <a:ext cx="1872206" cy="504056"/>
          </a:xfrm>
          <a:prstGeom prst="bentUpArrow">
            <a:avLst>
              <a:gd name="adj1" fmla="val 22408"/>
              <a:gd name="adj2" fmla="val 25000"/>
              <a:gd name="adj3" fmla="val 25000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Fluxograma: Decisão 26"/>
          <p:cNvSpPr/>
          <p:nvPr/>
        </p:nvSpPr>
        <p:spPr>
          <a:xfrm>
            <a:off x="6364067" y="4617132"/>
            <a:ext cx="2779934" cy="1260140"/>
          </a:xfrm>
          <a:prstGeom prst="flowChartDecision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/>
              <a:t>Ministro</a:t>
            </a:r>
          </a:p>
          <a:p>
            <a:pPr algn="ctr"/>
            <a:r>
              <a:rPr lang="pt-BR" sz="1400" b="1" dirty="0" smtClean="0"/>
              <a:t>- Homologa Parecer do CNE.</a:t>
            </a:r>
          </a:p>
          <a:p>
            <a:pPr algn="ctr"/>
            <a:r>
              <a:rPr lang="pt-BR" sz="1400" b="1" dirty="0" smtClean="0"/>
              <a:t>- Emite Ato</a:t>
            </a:r>
            <a:endParaRPr lang="pt-BR" sz="1400" b="1" dirty="0"/>
          </a:p>
        </p:txBody>
      </p:sp>
      <p:sp>
        <p:nvSpPr>
          <p:cNvPr id="28" name="Fluxograma: Terminação 27"/>
          <p:cNvSpPr/>
          <p:nvPr/>
        </p:nvSpPr>
        <p:spPr>
          <a:xfrm>
            <a:off x="8021678" y="6021288"/>
            <a:ext cx="1080120" cy="648072"/>
          </a:xfrm>
          <a:prstGeom prst="flowChartTerminator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/>
              <a:t>Processo Finalizado.</a:t>
            </a:r>
            <a:endParaRPr lang="pt-BR" sz="1400" b="1" dirty="0"/>
          </a:p>
        </p:txBody>
      </p:sp>
      <p:cxnSp>
        <p:nvCxnSpPr>
          <p:cNvPr id="30" name="Conector angulado 29"/>
          <p:cNvCxnSpPr/>
          <p:nvPr/>
        </p:nvCxnSpPr>
        <p:spPr>
          <a:xfrm rot="16200000" flipH="1">
            <a:off x="7317277" y="5881325"/>
            <a:ext cx="739145" cy="469055"/>
          </a:xfrm>
          <a:prstGeom prst="bentConnector3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7751765" y="4344008"/>
            <a:ext cx="1140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5ª FASE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486198" y="1711600"/>
            <a:ext cx="1763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IES protocola pedido no sistema eletrônico </a:t>
            </a:r>
            <a:r>
              <a:rPr lang="pt-BR" sz="1600" b="1" dirty="0" err="1" smtClean="0">
                <a:solidFill>
                  <a:schemeClr val="bg1"/>
                </a:solidFill>
              </a:rPr>
              <a:t>e-MEC</a:t>
            </a:r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18" name="Conector angulado 17"/>
          <p:cNvCxnSpPr/>
          <p:nvPr/>
        </p:nvCxnSpPr>
        <p:spPr>
          <a:xfrm rot="16200000" flipH="1">
            <a:off x="6719014" y="1976034"/>
            <a:ext cx="194306" cy="527889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4995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apezoide 8"/>
          <p:cNvSpPr/>
          <p:nvPr/>
        </p:nvSpPr>
        <p:spPr>
          <a:xfrm>
            <a:off x="0" y="954040"/>
            <a:ext cx="1825028" cy="872098"/>
          </a:xfrm>
          <a:prstGeom prst="trapezoid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Mantenedora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(Constituição / Sustentabilidade Financeira)</a:t>
            </a:r>
            <a:endParaRPr lang="pt-BR" sz="1400" dirty="0">
              <a:solidFill>
                <a:schemeClr val="tx1"/>
              </a:solidFill>
            </a:endParaRPr>
          </a:p>
        </p:txBody>
      </p:sp>
      <p:grpSp>
        <p:nvGrpSpPr>
          <p:cNvPr id="40" name="Grupo 11"/>
          <p:cNvGrpSpPr/>
          <p:nvPr/>
        </p:nvGrpSpPr>
        <p:grpSpPr>
          <a:xfrm>
            <a:off x="0" y="-99392"/>
            <a:ext cx="9144000" cy="692695"/>
            <a:chOff x="0" y="1"/>
            <a:chExt cx="9144000" cy="1428735"/>
          </a:xfrm>
        </p:grpSpPr>
        <p:pic>
          <p:nvPicPr>
            <p:cNvPr id="41" name="Picture 9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0" y="714356"/>
              <a:ext cx="9144000" cy="7143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"/>
              <a:ext cx="9144000" cy="714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465" y="4509120"/>
            <a:ext cx="1528763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90" name="Elipse 7189"/>
          <p:cNvSpPr/>
          <p:nvPr/>
        </p:nvSpPr>
        <p:spPr>
          <a:xfrm>
            <a:off x="4652305" y="5157192"/>
            <a:ext cx="51065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313" y="4885538"/>
            <a:ext cx="1308590" cy="123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323527" y="2348880"/>
            <a:ext cx="2115937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Cursos x, x, x</a:t>
            </a:r>
            <a:endParaRPr lang="pt-BR" b="1" dirty="0"/>
          </a:p>
        </p:txBody>
      </p:sp>
      <p:sp>
        <p:nvSpPr>
          <p:cNvPr id="3" name="Triângulo isósceles 2"/>
          <p:cNvSpPr/>
          <p:nvPr/>
        </p:nvSpPr>
        <p:spPr>
          <a:xfrm>
            <a:off x="323528" y="1772816"/>
            <a:ext cx="2115937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IES</a:t>
            </a:r>
            <a:endParaRPr lang="pt-BR" b="1" dirty="0"/>
          </a:p>
        </p:txBody>
      </p:sp>
      <p:sp>
        <p:nvSpPr>
          <p:cNvPr id="4" name="Elipse 3"/>
          <p:cNvSpPr/>
          <p:nvPr/>
        </p:nvSpPr>
        <p:spPr>
          <a:xfrm>
            <a:off x="2555776" y="908720"/>
            <a:ext cx="1463717" cy="72008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Corpo Social</a:t>
            </a:r>
            <a:endParaRPr lang="pt-BR" sz="1600" b="1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4236182" y="908720"/>
            <a:ext cx="1211695" cy="658416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Infraestrutura</a:t>
            </a:r>
            <a:endParaRPr lang="pt-BR" sz="1200" b="1" dirty="0"/>
          </a:p>
        </p:txBody>
      </p:sp>
      <p:sp>
        <p:nvSpPr>
          <p:cNvPr id="6" name="Triângulo isósceles 5"/>
          <p:cNvSpPr/>
          <p:nvPr/>
        </p:nvSpPr>
        <p:spPr>
          <a:xfrm>
            <a:off x="7308304" y="692696"/>
            <a:ext cx="1440160" cy="756084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Gestão da EAD</a:t>
            </a:r>
            <a:endParaRPr lang="pt-BR" sz="1200" b="1" dirty="0"/>
          </a:p>
        </p:txBody>
      </p:sp>
      <p:cxnSp>
        <p:nvCxnSpPr>
          <p:cNvPr id="10" name="Conector em curva 9"/>
          <p:cNvCxnSpPr/>
          <p:nvPr/>
        </p:nvCxnSpPr>
        <p:spPr>
          <a:xfrm rot="5400000">
            <a:off x="6632947" y="2291962"/>
            <a:ext cx="1789253" cy="857606"/>
          </a:xfrm>
          <a:prstGeom prst="curvedConnector3">
            <a:avLst/>
          </a:prstGeom>
          <a:ln w="28575"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em curva 11"/>
          <p:cNvCxnSpPr/>
          <p:nvPr/>
        </p:nvCxnSpPr>
        <p:spPr>
          <a:xfrm rot="16200000" flipH="1">
            <a:off x="5147996" y="2190386"/>
            <a:ext cx="1692474" cy="1433401"/>
          </a:xfrm>
          <a:prstGeom prst="curvedConnector3">
            <a:avLst/>
          </a:prstGeom>
          <a:ln w="28575"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6372199" y="3635311"/>
            <a:ext cx="1302635" cy="8549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Polo de Apoio Presencial</a:t>
            </a:r>
            <a:endParaRPr lang="pt-BR" sz="1200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847" y="4509120"/>
            <a:ext cx="1816795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Estudantes</a:t>
            </a:r>
          </a:p>
          <a:p>
            <a:endParaRPr lang="pt-BR" sz="1400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043608" y="251356"/>
            <a:ext cx="7596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ESQUEMA BÁSICO PARA CREDENCIAMENTO / FUNCIONAMENTO  -  EAD/ES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79512" y="3274098"/>
            <a:ext cx="22322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/>
              <a:t>Planejamento Institucional</a:t>
            </a:r>
          </a:p>
          <a:p>
            <a:r>
              <a:rPr lang="pt-BR" sz="1200" b="1" dirty="0" smtClean="0"/>
              <a:t>  - PDI</a:t>
            </a:r>
          </a:p>
          <a:p>
            <a:r>
              <a:rPr lang="pt-BR" sz="1200" b="1" dirty="0" smtClean="0"/>
              <a:t>  - PPC</a:t>
            </a:r>
          </a:p>
          <a:p>
            <a:r>
              <a:rPr lang="pt-BR" sz="1200" b="1" dirty="0" smtClean="0"/>
              <a:t>  - Regimento/Estatuto</a:t>
            </a:r>
            <a:endParaRPr lang="pt-BR" sz="1200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107505" y="4620378"/>
            <a:ext cx="2304256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Avaliação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100" b="1" dirty="0" smtClean="0"/>
              <a:t>Corpo Social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100" b="1" dirty="0" smtClean="0"/>
              <a:t>Materiais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100" b="1" dirty="0" err="1" smtClean="0"/>
              <a:t>Infraestrura</a:t>
            </a:r>
            <a:endParaRPr lang="pt-BR" sz="11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1100" b="1" dirty="0" smtClean="0"/>
              <a:t>Organização para </a:t>
            </a:r>
            <a:r>
              <a:rPr lang="pt-BR" sz="1100" b="1" dirty="0" err="1" smtClean="0"/>
              <a:t>EaD</a:t>
            </a:r>
            <a:endParaRPr lang="pt-BR" sz="11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1100" b="1" dirty="0" smtClean="0"/>
              <a:t>Organização didático-pedagógica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100" b="1" dirty="0" smtClean="0"/>
              <a:t>Avaliação dos estudantes</a:t>
            </a:r>
            <a:endParaRPr lang="pt-BR" sz="1100" b="1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195550" y="3627021"/>
            <a:ext cx="193591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/>
              <a:t>Atendimento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100" b="1" dirty="0" smtClean="0"/>
              <a:t>Professores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100" b="1" dirty="0" smtClean="0"/>
              <a:t>Coordenadores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100" b="1" dirty="0" smtClean="0"/>
              <a:t>Tutores</a:t>
            </a:r>
            <a:endParaRPr lang="pt-BR" sz="1100" b="1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008" y="3665501"/>
            <a:ext cx="777191" cy="115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CaixaDeTexto 22"/>
          <p:cNvSpPr txBox="1"/>
          <p:nvPr/>
        </p:nvSpPr>
        <p:spPr>
          <a:xfrm>
            <a:off x="5292080" y="4638328"/>
            <a:ext cx="158417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1000" b="1" dirty="0" smtClean="0"/>
              <a:t>Tutor Presencial</a:t>
            </a:r>
            <a:endParaRPr lang="pt-BR" sz="1000" b="1" dirty="0"/>
          </a:p>
        </p:txBody>
      </p:sp>
      <p:pic>
        <p:nvPicPr>
          <p:cNvPr id="717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430" y="2778062"/>
            <a:ext cx="116205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82" name="Retângulo de cantos arredondados 7181"/>
          <p:cNvSpPr/>
          <p:nvPr/>
        </p:nvSpPr>
        <p:spPr>
          <a:xfrm>
            <a:off x="5652120" y="692696"/>
            <a:ext cx="1276083" cy="623208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 smtClean="0"/>
              <a:t>Materiais de Aprendizagem</a:t>
            </a:r>
            <a:endParaRPr lang="pt-BR" sz="1100" b="1" dirty="0"/>
          </a:p>
        </p:txBody>
      </p:sp>
      <p:cxnSp>
        <p:nvCxnSpPr>
          <p:cNvPr id="7184" name="Conector em curva 7183"/>
          <p:cNvCxnSpPr/>
          <p:nvPr/>
        </p:nvCxnSpPr>
        <p:spPr>
          <a:xfrm rot="16200000" flipH="1">
            <a:off x="5689103" y="2290040"/>
            <a:ext cx="1903345" cy="361663"/>
          </a:xfrm>
          <a:prstGeom prst="curvedConnector3">
            <a:avLst/>
          </a:prstGeom>
          <a:ln w="28575"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1" name="Retângulo 7190"/>
          <p:cNvSpPr/>
          <p:nvPr/>
        </p:nvSpPr>
        <p:spPr>
          <a:xfrm>
            <a:off x="4652305" y="5157192"/>
            <a:ext cx="479163" cy="4480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92" name="CaixaDeTexto 7191"/>
          <p:cNvSpPr txBox="1"/>
          <p:nvPr/>
        </p:nvSpPr>
        <p:spPr>
          <a:xfrm>
            <a:off x="7239540" y="1484784"/>
            <a:ext cx="15809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 </a:t>
            </a:r>
            <a:r>
              <a:rPr lang="pt-BR" sz="1400" b="1" dirty="0" smtClean="0"/>
              <a:t>I</a:t>
            </a:r>
            <a:r>
              <a:rPr lang="pt-BR" sz="1100" b="1" dirty="0" smtClean="0"/>
              <a:t>nstitucionalização/ Parcerias/ Convênios</a:t>
            </a:r>
            <a:endParaRPr lang="pt-BR" sz="1100" b="1" dirty="0"/>
          </a:p>
        </p:txBody>
      </p:sp>
      <p:sp>
        <p:nvSpPr>
          <p:cNvPr id="7193" name="CaixaDeTexto 7192"/>
          <p:cNvSpPr txBox="1"/>
          <p:nvPr/>
        </p:nvSpPr>
        <p:spPr>
          <a:xfrm>
            <a:off x="4067944" y="1628800"/>
            <a:ext cx="15481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/>
              <a:t>Plataforma </a:t>
            </a:r>
            <a:r>
              <a:rPr lang="pt-BR" sz="1000" b="1" dirty="0" smtClean="0"/>
              <a:t>AVA¹/ </a:t>
            </a:r>
            <a:r>
              <a:rPr lang="pt-BR" sz="1000" b="1" dirty="0" smtClean="0"/>
              <a:t>Bibliotecas/Laboratórios/</a:t>
            </a:r>
          </a:p>
          <a:p>
            <a:r>
              <a:rPr lang="pt-BR" sz="1000" b="1" dirty="0" smtClean="0"/>
              <a:t>Internet / Multimídias/ Espaços administrativos e de aprendizagem</a:t>
            </a:r>
            <a:endParaRPr lang="pt-BR" sz="1000" b="1" dirty="0"/>
          </a:p>
        </p:txBody>
      </p:sp>
      <p:sp>
        <p:nvSpPr>
          <p:cNvPr id="7194" name="CaixaDeTexto 7193"/>
          <p:cNvSpPr txBox="1"/>
          <p:nvPr/>
        </p:nvSpPr>
        <p:spPr>
          <a:xfrm>
            <a:off x="2123728" y="1660738"/>
            <a:ext cx="20162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/>
              <a:t>Professores / Coordenadores  (Polo, Curso) / Tutores</a:t>
            </a:r>
            <a:endParaRPr lang="pt-BR" sz="1050" b="1" dirty="0"/>
          </a:p>
        </p:txBody>
      </p:sp>
      <p:sp>
        <p:nvSpPr>
          <p:cNvPr id="7195" name="CaixaDeTexto 7194"/>
          <p:cNvSpPr txBox="1"/>
          <p:nvPr/>
        </p:nvSpPr>
        <p:spPr>
          <a:xfrm>
            <a:off x="5665471" y="1374884"/>
            <a:ext cx="15708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/>
              <a:t>Virtuais e impressos / Produtores / Política de produção e designer</a:t>
            </a:r>
            <a:endParaRPr lang="pt-BR" sz="1000" b="1" dirty="0"/>
          </a:p>
        </p:txBody>
      </p:sp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446" y="4090764"/>
            <a:ext cx="116205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8172401" y="3573016"/>
            <a:ext cx="108011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smtClean="0"/>
              <a:t>Professor Virtual</a:t>
            </a:r>
            <a:endParaRPr lang="pt-BR" sz="11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8216624" y="5205100"/>
            <a:ext cx="1107904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1100" b="1" dirty="0" smtClean="0"/>
              <a:t>Tutor Virtual</a:t>
            </a:r>
          </a:p>
          <a:p>
            <a:endParaRPr lang="pt-BR" sz="1100" b="1" dirty="0" smtClean="0"/>
          </a:p>
          <a:p>
            <a:endParaRPr lang="pt-BR" sz="1100" b="1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141" y="5233118"/>
            <a:ext cx="1219820" cy="1364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tângulo 10"/>
          <p:cNvSpPr/>
          <p:nvPr/>
        </p:nvSpPr>
        <p:spPr>
          <a:xfrm>
            <a:off x="4586865" y="5350329"/>
            <a:ext cx="606385" cy="5989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3275856" y="4834745"/>
            <a:ext cx="292181" cy="400981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4019493" y="4857110"/>
            <a:ext cx="479649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8" name="Conector em curva 27"/>
          <p:cNvCxnSpPr/>
          <p:nvPr/>
        </p:nvCxnSpPr>
        <p:spPr>
          <a:xfrm flipV="1">
            <a:off x="5207374" y="3992217"/>
            <a:ext cx="3487084" cy="1951600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em curva 45"/>
          <p:cNvCxnSpPr/>
          <p:nvPr/>
        </p:nvCxnSpPr>
        <p:spPr>
          <a:xfrm flipV="1">
            <a:off x="5283374" y="5088522"/>
            <a:ext cx="3147454" cy="1270357"/>
          </a:xfrm>
          <a:prstGeom prst="curvedConnector3">
            <a:avLst/>
          </a:prstGeom>
          <a:ln w="3810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5" name="Conector de seta reta 7184"/>
          <p:cNvCxnSpPr/>
          <p:nvPr/>
        </p:nvCxnSpPr>
        <p:spPr>
          <a:xfrm flipV="1">
            <a:off x="4442478" y="4209606"/>
            <a:ext cx="1929721" cy="1214579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7" name="Conector de seta reta 7186"/>
          <p:cNvCxnSpPr/>
          <p:nvPr/>
        </p:nvCxnSpPr>
        <p:spPr>
          <a:xfrm>
            <a:off x="8748464" y="3430030"/>
            <a:ext cx="108012" cy="1436238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em curva 13"/>
          <p:cNvCxnSpPr/>
          <p:nvPr/>
        </p:nvCxnSpPr>
        <p:spPr>
          <a:xfrm>
            <a:off x="3800339" y="1882715"/>
            <a:ext cx="2515263" cy="1805400"/>
          </a:xfrm>
          <a:prstGeom prst="curvedConnector3">
            <a:avLst>
              <a:gd name="adj1" fmla="val 29227"/>
            </a:avLst>
          </a:prstGeom>
          <a:ln w="28575"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179512" y="6358879"/>
            <a:ext cx="46625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¹ AVA – Ambiente Virtual de </a:t>
            </a:r>
            <a:r>
              <a:rPr lang="pt-BR" sz="1000" dirty="0" err="1" smtClean="0"/>
              <a:t>Aprendizegem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2216449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276</Words>
  <Application>Microsoft Office PowerPoint</Application>
  <PresentationFormat>Apresentação na tela (4:3)</PresentationFormat>
  <Paragraphs>65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Company>Servtech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Joana Darc de Castro Ribeiro</cp:lastModifiedBy>
  <cp:revision>2</cp:revision>
  <dcterms:created xsi:type="dcterms:W3CDTF">2013-09-07T17:40:00Z</dcterms:created>
  <dcterms:modified xsi:type="dcterms:W3CDTF">2013-09-09T12:11:01Z</dcterms:modified>
</cp:coreProperties>
</file>