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0"/>
  </p:notesMasterIdLst>
  <p:sldIdLst>
    <p:sldId id="270" r:id="rId2"/>
    <p:sldId id="521" r:id="rId3"/>
    <p:sldId id="522" r:id="rId4"/>
    <p:sldId id="520" r:id="rId5"/>
    <p:sldId id="476" r:id="rId6"/>
    <p:sldId id="465" r:id="rId7"/>
    <p:sldId id="471" r:id="rId8"/>
    <p:sldId id="496" r:id="rId9"/>
    <p:sldId id="499" r:id="rId10"/>
    <p:sldId id="472" r:id="rId11"/>
    <p:sldId id="422" r:id="rId12"/>
    <p:sldId id="306" r:id="rId13"/>
    <p:sldId id="442" r:id="rId14"/>
    <p:sldId id="443" r:id="rId15"/>
    <p:sldId id="446" r:id="rId16"/>
    <p:sldId id="447" r:id="rId17"/>
    <p:sldId id="326" r:id="rId18"/>
    <p:sldId id="448" r:id="rId19"/>
    <p:sldId id="449" r:id="rId20"/>
    <p:sldId id="450" r:id="rId21"/>
    <p:sldId id="451" r:id="rId22"/>
    <p:sldId id="330" r:id="rId23"/>
    <p:sldId id="331" r:id="rId24"/>
    <p:sldId id="492" r:id="rId25"/>
    <p:sldId id="354" r:id="rId26"/>
    <p:sldId id="452" r:id="rId27"/>
    <p:sldId id="453" r:id="rId28"/>
    <p:sldId id="454" r:id="rId29"/>
    <p:sldId id="455" r:id="rId30"/>
    <p:sldId id="456" r:id="rId31"/>
    <p:sldId id="357" r:id="rId32"/>
    <p:sldId id="441" r:id="rId33"/>
    <p:sldId id="490" r:id="rId34"/>
    <p:sldId id="457" r:id="rId35"/>
    <p:sldId id="458" r:id="rId36"/>
    <p:sldId id="459" r:id="rId37"/>
    <p:sldId id="500" r:id="rId38"/>
    <p:sldId id="501" r:id="rId39"/>
    <p:sldId id="502" r:id="rId40"/>
    <p:sldId id="503" r:id="rId41"/>
    <p:sldId id="504" r:id="rId42"/>
    <p:sldId id="505" r:id="rId43"/>
    <p:sldId id="506" r:id="rId44"/>
    <p:sldId id="507" r:id="rId45"/>
    <p:sldId id="508" r:id="rId46"/>
    <p:sldId id="509" r:id="rId47"/>
    <p:sldId id="510" r:id="rId48"/>
    <p:sldId id="511" r:id="rId49"/>
    <p:sldId id="512" r:id="rId50"/>
    <p:sldId id="513" r:id="rId51"/>
    <p:sldId id="514" r:id="rId52"/>
    <p:sldId id="515" r:id="rId53"/>
    <p:sldId id="516" r:id="rId54"/>
    <p:sldId id="517" r:id="rId55"/>
    <p:sldId id="518" r:id="rId56"/>
    <p:sldId id="519" r:id="rId57"/>
    <p:sldId id="494" r:id="rId58"/>
    <p:sldId id="495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0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09E32-C010-410A-9766-424495DDD502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48525486-3C2B-49C1-81BF-2C1BDA342BF5}">
      <dgm:prSet phldrT="[Texto]" custT="1"/>
      <dgm:spPr/>
      <dgm:t>
        <a:bodyPr/>
        <a:lstStyle/>
        <a:p>
          <a:r>
            <a:rPr lang="pt-BR" sz="2800" b="1" dirty="0" smtClean="0"/>
            <a:t>Afirme</a:t>
          </a:r>
          <a:endParaRPr lang="pt-BR" sz="2800" dirty="0"/>
        </a:p>
      </dgm:t>
    </dgm:pt>
    <dgm:pt modelId="{0F5236B1-5A6C-4774-A407-4229ED6FC931}" type="parTrans" cxnId="{0C720B14-A15B-4D00-BCD2-0F556DC49600}">
      <dgm:prSet/>
      <dgm:spPr/>
      <dgm:t>
        <a:bodyPr/>
        <a:lstStyle/>
        <a:p>
          <a:endParaRPr lang="pt-BR" sz="2800"/>
        </a:p>
      </dgm:t>
    </dgm:pt>
    <dgm:pt modelId="{3FD887DA-ABEB-4D9A-A5BF-859505889AC2}" type="sibTrans" cxnId="{0C720B14-A15B-4D00-BCD2-0F556DC49600}">
      <dgm:prSet custT="1"/>
      <dgm:spPr/>
      <dgm:t>
        <a:bodyPr/>
        <a:lstStyle/>
        <a:p>
          <a:endParaRPr lang="pt-BR" sz="2800"/>
        </a:p>
      </dgm:t>
    </dgm:pt>
    <dgm:pt modelId="{F4E0E55C-F218-466D-95EF-CFA7429A960F}" type="pres">
      <dgm:prSet presAssocID="{BC709E32-C010-410A-9766-424495DDD502}" presName="linearFlow" presStyleCnt="0">
        <dgm:presLayoutVars>
          <dgm:resizeHandles val="exact"/>
        </dgm:presLayoutVars>
      </dgm:prSet>
      <dgm:spPr/>
    </dgm:pt>
    <dgm:pt modelId="{5BE02CCE-F8A7-4BE1-B740-3716212ABBF6}" type="pres">
      <dgm:prSet presAssocID="{48525486-3C2B-49C1-81BF-2C1BDA342BF5}" presName="node" presStyleLbl="node1" presStyleIdx="0" presStyleCnt="1" custScaleX="351579" custLinFactNeighborX="-788" custLinFactNeighborY="-493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C720B14-A15B-4D00-BCD2-0F556DC49600}" srcId="{BC709E32-C010-410A-9766-424495DDD502}" destId="{48525486-3C2B-49C1-81BF-2C1BDA342BF5}" srcOrd="0" destOrd="0" parTransId="{0F5236B1-5A6C-4774-A407-4229ED6FC931}" sibTransId="{3FD887DA-ABEB-4D9A-A5BF-859505889AC2}"/>
    <dgm:cxn modelId="{CB7DEEC9-614B-4144-AC17-8952BFAA75D7}" type="presOf" srcId="{BC709E32-C010-410A-9766-424495DDD502}" destId="{F4E0E55C-F218-466D-95EF-CFA7429A960F}" srcOrd="0" destOrd="0" presId="urn:microsoft.com/office/officeart/2005/8/layout/process2"/>
    <dgm:cxn modelId="{B7EF8326-816A-4C8F-82BB-C68F43D0F43D}" type="presOf" srcId="{48525486-3C2B-49C1-81BF-2C1BDA342BF5}" destId="{5BE02CCE-F8A7-4BE1-B740-3716212ABBF6}" srcOrd="0" destOrd="0" presId="urn:microsoft.com/office/officeart/2005/8/layout/process2"/>
    <dgm:cxn modelId="{2D5311D6-5BE6-42E3-A3C1-FEE04991E807}" type="presParOf" srcId="{F4E0E55C-F218-466D-95EF-CFA7429A960F}" destId="{5BE02CCE-F8A7-4BE1-B740-3716212ABBF6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709E32-C010-410A-9766-424495DDD502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48525486-3C2B-49C1-81BF-2C1BDA342BF5}">
      <dgm:prSet phldrT="[Texto]" custT="1"/>
      <dgm:spPr/>
      <dgm:t>
        <a:bodyPr/>
        <a:lstStyle/>
        <a:p>
          <a:r>
            <a:rPr lang="pt-BR" sz="2800" b="1" dirty="0" smtClean="0"/>
            <a:t>Justifique</a:t>
          </a:r>
          <a:endParaRPr lang="pt-BR" sz="2800" dirty="0"/>
        </a:p>
      </dgm:t>
    </dgm:pt>
    <dgm:pt modelId="{0F5236B1-5A6C-4774-A407-4229ED6FC931}" type="parTrans" cxnId="{0C720B14-A15B-4D00-BCD2-0F556DC49600}">
      <dgm:prSet/>
      <dgm:spPr/>
      <dgm:t>
        <a:bodyPr/>
        <a:lstStyle/>
        <a:p>
          <a:endParaRPr lang="pt-BR" sz="2800"/>
        </a:p>
      </dgm:t>
    </dgm:pt>
    <dgm:pt modelId="{3FD887DA-ABEB-4D9A-A5BF-859505889AC2}" type="sibTrans" cxnId="{0C720B14-A15B-4D00-BCD2-0F556DC49600}">
      <dgm:prSet custT="1"/>
      <dgm:spPr/>
      <dgm:t>
        <a:bodyPr/>
        <a:lstStyle/>
        <a:p>
          <a:endParaRPr lang="pt-BR" sz="2800"/>
        </a:p>
      </dgm:t>
    </dgm:pt>
    <dgm:pt modelId="{F4E0E55C-F218-466D-95EF-CFA7429A960F}" type="pres">
      <dgm:prSet presAssocID="{BC709E32-C010-410A-9766-424495DDD502}" presName="linearFlow" presStyleCnt="0">
        <dgm:presLayoutVars>
          <dgm:resizeHandles val="exact"/>
        </dgm:presLayoutVars>
      </dgm:prSet>
      <dgm:spPr/>
    </dgm:pt>
    <dgm:pt modelId="{5BE02CCE-F8A7-4BE1-B740-3716212ABBF6}" type="pres">
      <dgm:prSet presAssocID="{48525486-3C2B-49C1-81BF-2C1BDA342BF5}" presName="node" presStyleLbl="node1" presStyleIdx="0" presStyleCnt="1" custScaleX="2832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9651A73-8323-4B14-9193-D490697E7CDF}" type="presOf" srcId="{48525486-3C2B-49C1-81BF-2C1BDA342BF5}" destId="{5BE02CCE-F8A7-4BE1-B740-3716212ABBF6}" srcOrd="0" destOrd="0" presId="urn:microsoft.com/office/officeart/2005/8/layout/process2"/>
    <dgm:cxn modelId="{0C720B14-A15B-4D00-BCD2-0F556DC49600}" srcId="{BC709E32-C010-410A-9766-424495DDD502}" destId="{48525486-3C2B-49C1-81BF-2C1BDA342BF5}" srcOrd="0" destOrd="0" parTransId="{0F5236B1-5A6C-4774-A407-4229ED6FC931}" sibTransId="{3FD887DA-ABEB-4D9A-A5BF-859505889AC2}"/>
    <dgm:cxn modelId="{77A1D06F-5DB1-4EAC-A86E-0A2AA9EC994B}" type="presOf" srcId="{BC709E32-C010-410A-9766-424495DDD502}" destId="{F4E0E55C-F218-466D-95EF-CFA7429A960F}" srcOrd="0" destOrd="0" presId="urn:microsoft.com/office/officeart/2005/8/layout/process2"/>
    <dgm:cxn modelId="{EA12ABBB-00A1-48AD-8201-A3EE25C068A3}" type="presParOf" srcId="{F4E0E55C-F218-466D-95EF-CFA7429A960F}" destId="{5BE02CCE-F8A7-4BE1-B740-3716212ABBF6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709E32-C010-410A-9766-424495DDD502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48525486-3C2B-49C1-81BF-2C1BDA342BF5}">
      <dgm:prSet phldrT="[Texto]" custT="1"/>
      <dgm:spPr/>
      <dgm:t>
        <a:bodyPr/>
        <a:lstStyle/>
        <a:p>
          <a:r>
            <a:rPr lang="pt-BR" sz="2800" b="1" dirty="0" smtClean="0"/>
            <a:t>Fundamente</a:t>
          </a:r>
          <a:endParaRPr lang="pt-BR" sz="2800" dirty="0"/>
        </a:p>
      </dgm:t>
    </dgm:pt>
    <dgm:pt modelId="{0F5236B1-5A6C-4774-A407-4229ED6FC931}" type="parTrans" cxnId="{0C720B14-A15B-4D00-BCD2-0F556DC49600}">
      <dgm:prSet/>
      <dgm:spPr/>
      <dgm:t>
        <a:bodyPr/>
        <a:lstStyle/>
        <a:p>
          <a:endParaRPr lang="pt-BR" sz="2800"/>
        </a:p>
      </dgm:t>
    </dgm:pt>
    <dgm:pt modelId="{3FD887DA-ABEB-4D9A-A5BF-859505889AC2}" type="sibTrans" cxnId="{0C720B14-A15B-4D00-BCD2-0F556DC49600}">
      <dgm:prSet custT="1"/>
      <dgm:spPr/>
      <dgm:t>
        <a:bodyPr/>
        <a:lstStyle/>
        <a:p>
          <a:endParaRPr lang="pt-BR" sz="2800"/>
        </a:p>
      </dgm:t>
    </dgm:pt>
    <dgm:pt modelId="{F4E0E55C-F218-466D-95EF-CFA7429A960F}" type="pres">
      <dgm:prSet presAssocID="{BC709E32-C010-410A-9766-424495DDD502}" presName="linearFlow" presStyleCnt="0">
        <dgm:presLayoutVars>
          <dgm:resizeHandles val="exact"/>
        </dgm:presLayoutVars>
      </dgm:prSet>
      <dgm:spPr/>
    </dgm:pt>
    <dgm:pt modelId="{5BE02CCE-F8A7-4BE1-B740-3716212ABBF6}" type="pres">
      <dgm:prSet presAssocID="{48525486-3C2B-49C1-81BF-2C1BDA342BF5}" presName="node" presStyleLbl="node1" presStyleIdx="0" presStyleCnt="1" custScaleX="2252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250B0C2-6DDF-43E6-88C0-4D124B36FC07}" type="presOf" srcId="{48525486-3C2B-49C1-81BF-2C1BDA342BF5}" destId="{5BE02CCE-F8A7-4BE1-B740-3716212ABBF6}" srcOrd="0" destOrd="0" presId="urn:microsoft.com/office/officeart/2005/8/layout/process2"/>
    <dgm:cxn modelId="{0C720B14-A15B-4D00-BCD2-0F556DC49600}" srcId="{BC709E32-C010-410A-9766-424495DDD502}" destId="{48525486-3C2B-49C1-81BF-2C1BDA342BF5}" srcOrd="0" destOrd="0" parTransId="{0F5236B1-5A6C-4774-A407-4229ED6FC931}" sibTransId="{3FD887DA-ABEB-4D9A-A5BF-859505889AC2}"/>
    <dgm:cxn modelId="{9FC9379A-7DC9-49EA-B574-AD0032E53FC7}" type="presOf" srcId="{BC709E32-C010-410A-9766-424495DDD502}" destId="{F4E0E55C-F218-466D-95EF-CFA7429A960F}" srcOrd="0" destOrd="0" presId="urn:microsoft.com/office/officeart/2005/8/layout/process2"/>
    <dgm:cxn modelId="{BB9E1754-4A29-4A3E-AB3C-35A947F52FFF}" type="presParOf" srcId="{F4E0E55C-F218-466D-95EF-CFA7429A960F}" destId="{5BE02CCE-F8A7-4BE1-B740-3716212ABBF6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709E32-C010-410A-9766-424495DDD502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48525486-3C2B-49C1-81BF-2C1BDA342BF5}">
      <dgm:prSet phldrT="[Texto]" custT="1"/>
      <dgm:spPr/>
      <dgm:t>
        <a:bodyPr/>
        <a:lstStyle/>
        <a:p>
          <a:r>
            <a:rPr lang="pt-BR" sz="2800" b="1" dirty="0" smtClean="0"/>
            <a:t>Delimite</a:t>
          </a:r>
          <a:endParaRPr lang="pt-BR" sz="2800" dirty="0"/>
        </a:p>
      </dgm:t>
    </dgm:pt>
    <dgm:pt modelId="{0F5236B1-5A6C-4774-A407-4229ED6FC931}" type="parTrans" cxnId="{0C720B14-A15B-4D00-BCD2-0F556DC49600}">
      <dgm:prSet/>
      <dgm:spPr/>
      <dgm:t>
        <a:bodyPr/>
        <a:lstStyle/>
        <a:p>
          <a:endParaRPr lang="pt-BR" sz="2800"/>
        </a:p>
      </dgm:t>
    </dgm:pt>
    <dgm:pt modelId="{3FD887DA-ABEB-4D9A-A5BF-859505889AC2}" type="sibTrans" cxnId="{0C720B14-A15B-4D00-BCD2-0F556DC49600}">
      <dgm:prSet custT="1"/>
      <dgm:spPr/>
      <dgm:t>
        <a:bodyPr/>
        <a:lstStyle/>
        <a:p>
          <a:endParaRPr lang="pt-BR" sz="2800"/>
        </a:p>
      </dgm:t>
    </dgm:pt>
    <dgm:pt modelId="{F4E0E55C-F218-466D-95EF-CFA7429A960F}" type="pres">
      <dgm:prSet presAssocID="{BC709E32-C010-410A-9766-424495DDD502}" presName="linearFlow" presStyleCnt="0">
        <dgm:presLayoutVars>
          <dgm:resizeHandles val="exact"/>
        </dgm:presLayoutVars>
      </dgm:prSet>
      <dgm:spPr/>
    </dgm:pt>
    <dgm:pt modelId="{5BE02CCE-F8A7-4BE1-B740-3716212ABBF6}" type="pres">
      <dgm:prSet presAssocID="{48525486-3C2B-49C1-81BF-2C1BDA342BF5}" presName="node" presStyleLbl="node1" presStyleIdx="0" presStyleCnt="1" custScaleX="294293" custLinFactNeighborY="-232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E2CD33E-3319-4FC1-860E-6A82164C35C4}" type="presOf" srcId="{BC709E32-C010-410A-9766-424495DDD502}" destId="{F4E0E55C-F218-466D-95EF-CFA7429A960F}" srcOrd="0" destOrd="0" presId="urn:microsoft.com/office/officeart/2005/8/layout/process2"/>
    <dgm:cxn modelId="{0C720B14-A15B-4D00-BCD2-0F556DC49600}" srcId="{BC709E32-C010-410A-9766-424495DDD502}" destId="{48525486-3C2B-49C1-81BF-2C1BDA342BF5}" srcOrd="0" destOrd="0" parTransId="{0F5236B1-5A6C-4774-A407-4229ED6FC931}" sibTransId="{3FD887DA-ABEB-4D9A-A5BF-859505889AC2}"/>
    <dgm:cxn modelId="{8CED1F3F-70A8-4C4C-8774-FAD09961B18F}" type="presOf" srcId="{48525486-3C2B-49C1-81BF-2C1BDA342BF5}" destId="{5BE02CCE-F8A7-4BE1-B740-3716212ABBF6}" srcOrd="0" destOrd="0" presId="urn:microsoft.com/office/officeart/2005/8/layout/process2"/>
    <dgm:cxn modelId="{1B0CB268-04E5-4084-BA62-CEEA00E8CAB4}" type="presParOf" srcId="{F4E0E55C-F218-466D-95EF-CFA7429A960F}" destId="{5BE02CCE-F8A7-4BE1-B740-3716212ABBF6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5CDD0E-DC61-4017-AF7F-84105DB8AA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155A1E9-D23F-4D4D-AF07-A673A93D39DF}">
      <dgm:prSet phldrT="[Texto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 dirty="0"/>
        </a:p>
      </dgm:t>
    </dgm:pt>
    <dgm:pt modelId="{A2D8D066-B7B4-4B2F-8344-AB0D7524B089}" type="parTrans" cxnId="{6134BA83-2A74-48B5-929A-DF787AA046CE}">
      <dgm:prSet/>
      <dgm:spPr/>
      <dgm:t>
        <a:bodyPr/>
        <a:lstStyle/>
        <a:p>
          <a:endParaRPr lang="pt-BR"/>
        </a:p>
      </dgm:t>
    </dgm:pt>
    <dgm:pt modelId="{9AF824FD-1814-4455-A0F6-36AB650D5728}" type="sibTrans" cxnId="{6134BA83-2A74-48B5-929A-DF787AA046CE}">
      <dgm:prSet/>
      <dgm:spPr/>
      <dgm:t>
        <a:bodyPr/>
        <a:lstStyle/>
        <a:p>
          <a:endParaRPr lang="pt-BR"/>
        </a:p>
      </dgm:t>
    </dgm:pt>
    <dgm:pt modelId="{F365143E-C502-498A-8044-7431C14F7691}" type="pres">
      <dgm:prSet presAssocID="{255CDD0E-DC61-4017-AF7F-84105DB8AA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1AF681B-5C02-40CA-85D7-5A4E9B1C9979}" type="pres">
      <dgm:prSet presAssocID="{9155A1E9-D23F-4D4D-AF07-A673A93D39DF}" presName="hierRoot1" presStyleCnt="0">
        <dgm:presLayoutVars>
          <dgm:hierBranch val="init"/>
        </dgm:presLayoutVars>
      </dgm:prSet>
      <dgm:spPr/>
    </dgm:pt>
    <dgm:pt modelId="{9E674DAD-1718-4700-8BC8-A10ABE90681E}" type="pres">
      <dgm:prSet presAssocID="{9155A1E9-D23F-4D4D-AF07-A673A93D39DF}" presName="rootComposite1" presStyleCnt="0"/>
      <dgm:spPr/>
    </dgm:pt>
    <dgm:pt modelId="{F4442B06-8245-4638-B2C6-48F7802B334B}" type="pres">
      <dgm:prSet presAssocID="{9155A1E9-D23F-4D4D-AF07-A673A93D39D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66FD18B-3E96-4BF0-8818-7F7EB032F267}" type="pres">
      <dgm:prSet presAssocID="{9155A1E9-D23F-4D4D-AF07-A673A93D39D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D9180E53-BAF8-43FD-ACCE-669BDB43BA15}" type="pres">
      <dgm:prSet presAssocID="{9155A1E9-D23F-4D4D-AF07-A673A93D39DF}" presName="hierChild2" presStyleCnt="0"/>
      <dgm:spPr/>
    </dgm:pt>
    <dgm:pt modelId="{250D83E6-D3BA-434F-B312-F329F5AD76A7}" type="pres">
      <dgm:prSet presAssocID="{9155A1E9-D23F-4D4D-AF07-A673A93D39DF}" presName="hierChild3" presStyleCnt="0"/>
      <dgm:spPr/>
    </dgm:pt>
  </dgm:ptLst>
  <dgm:cxnLst>
    <dgm:cxn modelId="{6134BA83-2A74-48B5-929A-DF787AA046CE}" srcId="{255CDD0E-DC61-4017-AF7F-84105DB8AA7D}" destId="{9155A1E9-D23F-4D4D-AF07-A673A93D39DF}" srcOrd="0" destOrd="0" parTransId="{A2D8D066-B7B4-4B2F-8344-AB0D7524B089}" sibTransId="{9AF824FD-1814-4455-A0F6-36AB650D5728}"/>
    <dgm:cxn modelId="{D0E35881-7B0D-4BF7-9D2A-818AF0AF2E03}" type="presOf" srcId="{9155A1E9-D23F-4D4D-AF07-A673A93D39DF}" destId="{666FD18B-3E96-4BF0-8818-7F7EB032F267}" srcOrd="1" destOrd="0" presId="urn:microsoft.com/office/officeart/2005/8/layout/orgChart1"/>
    <dgm:cxn modelId="{B57E525A-187F-44C5-8026-1819155E14B9}" type="presOf" srcId="{9155A1E9-D23F-4D4D-AF07-A673A93D39DF}" destId="{F4442B06-8245-4638-B2C6-48F7802B334B}" srcOrd="0" destOrd="0" presId="urn:microsoft.com/office/officeart/2005/8/layout/orgChart1"/>
    <dgm:cxn modelId="{3D23A988-7706-4A15-B360-E33632E0563F}" type="presOf" srcId="{255CDD0E-DC61-4017-AF7F-84105DB8AA7D}" destId="{F365143E-C502-498A-8044-7431C14F7691}" srcOrd="0" destOrd="0" presId="urn:microsoft.com/office/officeart/2005/8/layout/orgChart1"/>
    <dgm:cxn modelId="{E2CD3884-A887-4D8B-8146-64CB286FFCF0}" type="presParOf" srcId="{F365143E-C502-498A-8044-7431C14F7691}" destId="{71AF681B-5C02-40CA-85D7-5A4E9B1C9979}" srcOrd="0" destOrd="0" presId="urn:microsoft.com/office/officeart/2005/8/layout/orgChart1"/>
    <dgm:cxn modelId="{C3E7E997-541F-4551-93F9-83EBE912730B}" type="presParOf" srcId="{71AF681B-5C02-40CA-85D7-5A4E9B1C9979}" destId="{9E674DAD-1718-4700-8BC8-A10ABE90681E}" srcOrd="0" destOrd="0" presId="urn:microsoft.com/office/officeart/2005/8/layout/orgChart1"/>
    <dgm:cxn modelId="{5220A571-CA6B-4E3A-AF8D-23C68F5F06A1}" type="presParOf" srcId="{9E674DAD-1718-4700-8BC8-A10ABE90681E}" destId="{F4442B06-8245-4638-B2C6-48F7802B334B}" srcOrd="0" destOrd="0" presId="urn:microsoft.com/office/officeart/2005/8/layout/orgChart1"/>
    <dgm:cxn modelId="{DA832049-BD66-44BF-9AAC-0FAAD0B8A62B}" type="presParOf" srcId="{9E674DAD-1718-4700-8BC8-A10ABE90681E}" destId="{666FD18B-3E96-4BF0-8818-7F7EB032F267}" srcOrd="1" destOrd="0" presId="urn:microsoft.com/office/officeart/2005/8/layout/orgChart1"/>
    <dgm:cxn modelId="{44B1C4F5-2A76-4AE1-82FA-671E2595E48F}" type="presParOf" srcId="{71AF681B-5C02-40CA-85D7-5A4E9B1C9979}" destId="{D9180E53-BAF8-43FD-ACCE-669BDB43BA15}" srcOrd="1" destOrd="0" presId="urn:microsoft.com/office/officeart/2005/8/layout/orgChart1"/>
    <dgm:cxn modelId="{89B52F9D-6449-4C37-818C-EF0F5762E988}" type="presParOf" srcId="{71AF681B-5C02-40CA-85D7-5A4E9B1C9979}" destId="{250D83E6-D3BA-434F-B312-F329F5AD76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CC737C-FA91-4C12-B4EE-5B0722A9E887}" type="doc">
      <dgm:prSet loTypeId="urn:microsoft.com/office/officeart/2005/8/layout/pyramid3" loCatId="pyramid" qsTypeId="urn:microsoft.com/office/officeart/2005/8/quickstyle/simple3" qsCatId="simple" csTypeId="urn:microsoft.com/office/officeart/2005/8/colors/accent1_2" csCatId="accent1" phldr="1"/>
      <dgm:spPr/>
    </dgm:pt>
    <dgm:pt modelId="{81604421-38FA-430C-802F-894B4D2FB22B}">
      <dgm:prSet phldrT="[Texto]" custT="1"/>
      <dgm:spPr/>
      <dgm:t>
        <a:bodyPr/>
        <a:lstStyle/>
        <a:p>
          <a:r>
            <a:rPr lang="pt-BR" sz="3600" b="1" dirty="0" smtClean="0"/>
            <a:t>Interação</a:t>
          </a:r>
          <a:endParaRPr lang="pt-BR" sz="3600" b="1" dirty="0"/>
        </a:p>
      </dgm:t>
    </dgm:pt>
    <dgm:pt modelId="{597C68A0-E492-4137-8051-3AB2E84E55BA}" type="parTrans" cxnId="{0409EAAB-6038-416F-A85C-E6F6D6BF6590}">
      <dgm:prSet/>
      <dgm:spPr/>
      <dgm:t>
        <a:bodyPr/>
        <a:lstStyle/>
        <a:p>
          <a:endParaRPr lang="pt-BR"/>
        </a:p>
      </dgm:t>
    </dgm:pt>
    <dgm:pt modelId="{146C725F-7394-40A0-9F32-013055A63CA7}" type="sibTrans" cxnId="{0409EAAB-6038-416F-A85C-E6F6D6BF6590}">
      <dgm:prSet/>
      <dgm:spPr/>
      <dgm:t>
        <a:bodyPr/>
        <a:lstStyle/>
        <a:p>
          <a:endParaRPr lang="pt-BR"/>
        </a:p>
      </dgm:t>
    </dgm:pt>
    <dgm:pt modelId="{FF76D388-B636-4AB1-818A-8BCCA292F35B}">
      <dgm:prSet phldrT="[Texto]" custT="1"/>
      <dgm:spPr/>
      <dgm:t>
        <a:bodyPr/>
        <a:lstStyle/>
        <a:p>
          <a:r>
            <a:rPr lang="pt-BR" sz="3600" b="1" dirty="0" smtClean="0"/>
            <a:t>Debate</a:t>
          </a:r>
          <a:endParaRPr lang="pt-BR" sz="3600" b="1" dirty="0"/>
        </a:p>
      </dgm:t>
    </dgm:pt>
    <dgm:pt modelId="{BFE37539-18E0-4716-AC39-2C4346DB5962}" type="parTrans" cxnId="{53BD6451-99A3-4504-9234-71298D5E7516}">
      <dgm:prSet/>
      <dgm:spPr/>
      <dgm:t>
        <a:bodyPr/>
        <a:lstStyle/>
        <a:p>
          <a:endParaRPr lang="pt-BR"/>
        </a:p>
      </dgm:t>
    </dgm:pt>
    <dgm:pt modelId="{861E99AF-144A-45E9-8B71-1B117AD7FEFF}" type="sibTrans" cxnId="{53BD6451-99A3-4504-9234-71298D5E7516}">
      <dgm:prSet/>
      <dgm:spPr/>
      <dgm:t>
        <a:bodyPr/>
        <a:lstStyle/>
        <a:p>
          <a:endParaRPr lang="pt-BR"/>
        </a:p>
      </dgm:t>
    </dgm:pt>
    <dgm:pt modelId="{27F2FD5C-621D-4EC0-B3B7-3BFEDA734376}">
      <dgm:prSet phldrT="[Texto]" custT="1"/>
      <dgm:spPr/>
      <dgm:t>
        <a:bodyPr/>
        <a:lstStyle/>
        <a:p>
          <a:r>
            <a:rPr lang="pt-BR" sz="3600" b="1" dirty="0" err="1" smtClean="0"/>
            <a:t>EaD</a:t>
          </a:r>
          <a:endParaRPr lang="pt-BR" sz="3600" b="1" dirty="0"/>
        </a:p>
      </dgm:t>
    </dgm:pt>
    <dgm:pt modelId="{22504501-F765-4DAF-A8BD-7B3E9D8501B1}" type="parTrans" cxnId="{F1C88F9F-19F2-4B93-8AB5-35325D7C4F21}">
      <dgm:prSet/>
      <dgm:spPr/>
      <dgm:t>
        <a:bodyPr/>
        <a:lstStyle/>
        <a:p>
          <a:endParaRPr lang="pt-BR"/>
        </a:p>
      </dgm:t>
    </dgm:pt>
    <dgm:pt modelId="{ED7AF512-B320-4E1B-AF28-9E03F0C95F92}" type="sibTrans" cxnId="{F1C88F9F-19F2-4B93-8AB5-35325D7C4F21}">
      <dgm:prSet/>
      <dgm:spPr/>
      <dgm:t>
        <a:bodyPr/>
        <a:lstStyle/>
        <a:p>
          <a:endParaRPr lang="pt-BR"/>
        </a:p>
      </dgm:t>
    </dgm:pt>
    <dgm:pt modelId="{CB1A5B52-7D6C-4BD5-AD3C-66D54C44F9E1}">
      <dgm:prSet phldrT="[Texto]" custT="1"/>
      <dgm:spPr/>
      <dgm:t>
        <a:bodyPr/>
        <a:lstStyle/>
        <a:p>
          <a:r>
            <a:rPr lang="pt-BR" sz="3600" b="1" dirty="0" smtClean="0"/>
            <a:t>Fóruns</a:t>
          </a:r>
          <a:endParaRPr lang="pt-BR" sz="3600" b="1" dirty="0"/>
        </a:p>
      </dgm:t>
    </dgm:pt>
    <dgm:pt modelId="{802F14DA-F7FA-4D36-B0F7-5BEA28D75D18}" type="parTrans" cxnId="{D8B56015-B339-4706-BB4B-FD828F05CFB4}">
      <dgm:prSet/>
      <dgm:spPr/>
      <dgm:t>
        <a:bodyPr/>
        <a:lstStyle/>
        <a:p>
          <a:endParaRPr lang="pt-BR"/>
        </a:p>
      </dgm:t>
    </dgm:pt>
    <dgm:pt modelId="{7EE347C1-884F-426C-ABB9-488CA77BA7DA}" type="sibTrans" cxnId="{D8B56015-B339-4706-BB4B-FD828F05CFB4}">
      <dgm:prSet/>
      <dgm:spPr/>
      <dgm:t>
        <a:bodyPr/>
        <a:lstStyle/>
        <a:p>
          <a:endParaRPr lang="pt-BR"/>
        </a:p>
      </dgm:t>
    </dgm:pt>
    <dgm:pt modelId="{354F37D9-A248-43B3-88D3-66089D0007E1}" type="pres">
      <dgm:prSet presAssocID="{7ACC737C-FA91-4C12-B4EE-5B0722A9E887}" presName="Name0" presStyleCnt="0">
        <dgm:presLayoutVars>
          <dgm:dir/>
          <dgm:animLvl val="lvl"/>
          <dgm:resizeHandles val="exact"/>
        </dgm:presLayoutVars>
      </dgm:prSet>
      <dgm:spPr/>
    </dgm:pt>
    <dgm:pt modelId="{DC9D6D01-C456-457E-97B9-F8A337097FA6}" type="pres">
      <dgm:prSet presAssocID="{81604421-38FA-430C-802F-894B4D2FB22B}" presName="Name8" presStyleCnt="0"/>
      <dgm:spPr/>
    </dgm:pt>
    <dgm:pt modelId="{879B60CE-C61B-4793-9D7A-BA9D732EB564}" type="pres">
      <dgm:prSet presAssocID="{81604421-38FA-430C-802F-894B4D2FB22B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D0763A-FF02-4340-B7B8-FAADBC3A326C}" type="pres">
      <dgm:prSet presAssocID="{81604421-38FA-430C-802F-894B4D2FB22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659C46-5D13-4E99-A450-A4DC21E13986}" type="pres">
      <dgm:prSet presAssocID="{FF76D388-B636-4AB1-818A-8BCCA292F35B}" presName="Name8" presStyleCnt="0"/>
      <dgm:spPr/>
    </dgm:pt>
    <dgm:pt modelId="{56B5664D-5B99-4D02-A6AD-29DD2F698692}" type="pres">
      <dgm:prSet presAssocID="{FF76D388-B636-4AB1-818A-8BCCA292F35B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652783-0684-44FA-B41C-4BB085AE4EA5}" type="pres">
      <dgm:prSet presAssocID="{FF76D388-B636-4AB1-818A-8BCCA292F35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58AA386-4D1E-4106-8BCD-831B97D5E0A0}" type="pres">
      <dgm:prSet presAssocID="{27F2FD5C-621D-4EC0-B3B7-3BFEDA734376}" presName="Name8" presStyleCnt="0"/>
      <dgm:spPr/>
    </dgm:pt>
    <dgm:pt modelId="{C2BCAF7B-2C0D-4369-8833-5AE3E19F6232}" type="pres">
      <dgm:prSet presAssocID="{27F2FD5C-621D-4EC0-B3B7-3BFEDA734376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E2E7686-8E7E-4A4D-BC77-25591595A9A6}" type="pres">
      <dgm:prSet presAssocID="{27F2FD5C-621D-4EC0-B3B7-3BFEDA7343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1B6359-6D86-4E54-979C-582408449E54}" type="pres">
      <dgm:prSet presAssocID="{CB1A5B52-7D6C-4BD5-AD3C-66D54C44F9E1}" presName="Name8" presStyleCnt="0"/>
      <dgm:spPr/>
    </dgm:pt>
    <dgm:pt modelId="{4D883DC2-C2F3-456D-85B0-5C5357BBE723}" type="pres">
      <dgm:prSet presAssocID="{CB1A5B52-7D6C-4BD5-AD3C-66D54C44F9E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2AB38D-4B99-45FB-BA81-062EAA1BA00F}" type="pres">
      <dgm:prSet presAssocID="{CB1A5B52-7D6C-4BD5-AD3C-66D54C44F9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5FF88ED-BD04-433B-BBB2-115E86715CEE}" type="presOf" srcId="{CB1A5B52-7D6C-4BD5-AD3C-66D54C44F9E1}" destId="{4D883DC2-C2F3-456D-85B0-5C5357BBE723}" srcOrd="0" destOrd="0" presId="urn:microsoft.com/office/officeart/2005/8/layout/pyramid3"/>
    <dgm:cxn modelId="{960AAD06-4C23-42B6-8042-ACDBAF3286E1}" type="presOf" srcId="{81604421-38FA-430C-802F-894B4D2FB22B}" destId="{21D0763A-FF02-4340-B7B8-FAADBC3A326C}" srcOrd="1" destOrd="0" presId="urn:microsoft.com/office/officeart/2005/8/layout/pyramid3"/>
    <dgm:cxn modelId="{2BFFDC1B-77A3-4342-A92B-B5A109C411FE}" type="presOf" srcId="{FF76D388-B636-4AB1-818A-8BCCA292F35B}" destId="{56B5664D-5B99-4D02-A6AD-29DD2F698692}" srcOrd="0" destOrd="0" presId="urn:microsoft.com/office/officeart/2005/8/layout/pyramid3"/>
    <dgm:cxn modelId="{0409EAAB-6038-416F-A85C-E6F6D6BF6590}" srcId="{7ACC737C-FA91-4C12-B4EE-5B0722A9E887}" destId="{81604421-38FA-430C-802F-894B4D2FB22B}" srcOrd="0" destOrd="0" parTransId="{597C68A0-E492-4137-8051-3AB2E84E55BA}" sibTransId="{146C725F-7394-40A0-9F32-013055A63CA7}"/>
    <dgm:cxn modelId="{D1ED7B4F-AB48-4BD4-A5E3-B9ED349D361C}" type="presOf" srcId="{27F2FD5C-621D-4EC0-B3B7-3BFEDA734376}" destId="{5E2E7686-8E7E-4A4D-BC77-25591595A9A6}" srcOrd="1" destOrd="0" presId="urn:microsoft.com/office/officeart/2005/8/layout/pyramid3"/>
    <dgm:cxn modelId="{8433EEDF-0CEC-4247-BF54-2A519233D747}" type="presOf" srcId="{FF76D388-B636-4AB1-818A-8BCCA292F35B}" destId="{90652783-0684-44FA-B41C-4BB085AE4EA5}" srcOrd="1" destOrd="0" presId="urn:microsoft.com/office/officeart/2005/8/layout/pyramid3"/>
    <dgm:cxn modelId="{6A11222E-111B-4680-BBAC-DD9041A0BA87}" type="presOf" srcId="{7ACC737C-FA91-4C12-B4EE-5B0722A9E887}" destId="{354F37D9-A248-43B3-88D3-66089D0007E1}" srcOrd="0" destOrd="0" presId="urn:microsoft.com/office/officeart/2005/8/layout/pyramid3"/>
    <dgm:cxn modelId="{53BD6451-99A3-4504-9234-71298D5E7516}" srcId="{7ACC737C-FA91-4C12-B4EE-5B0722A9E887}" destId="{FF76D388-B636-4AB1-818A-8BCCA292F35B}" srcOrd="1" destOrd="0" parTransId="{BFE37539-18E0-4716-AC39-2C4346DB5962}" sibTransId="{861E99AF-144A-45E9-8B71-1B117AD7FEFF}"/>
    <dgm:cxn modelId="{D8B56015-B339-4706-BB4B-FD828F05CFB4}" srcId="{7ACC737C-FA91-4C12-B4EE-5B0722A9E887}" destId="{CB1A5B52-7D6C-4BD5-AD3C-66D54C44F9E1}" srcOrd="3" destOrd="0" parTransId="{802F14DA-F7FA-4D36-B0F7-5BEA28D75D18}" sibTransId="{7EE347C1-884F-426C-ABB9-488CA77BA7DA}"/>
    <dgm:cxn modelId="{25957A94-D36C-4DD9-8B62-FB8148B114D7}" type="presOf" srcId="{81604421-38FA-430C-802F-894B4D2FB22B}" destId="{879B60CE-C61B-4793-9D7A-BA9D732EB564}" srcOrd="0" destOrd="0" presId="urn:microsoft.com/office/officeart/2005/8/layout/pyramid3"/>
    <dgm:cxn modelId="{F1C88F9F-19F2-4B93-8AB5-35325D7C4F21}" srcId="{7ACC737C-FA91-4C12-B4EE-5B0722A9E887}" destId="{27F2FD5C-621D-4EC0-B3B7-3BFEDA734376}" srcOrd="2" destOrd="0" parTransId="{22504501-F765-4DAF-A8BD-7B3E9D8501B1}" sibTransId="{ED7AF512-B320-4E1B-AF28-9E03F0C95F92}"/>
    <dgm:cxn modelId="{F8AA03E5-23A1-4C79-9031-7563E21A1978}" type="presOf" srcId="{CB1A5B52-7D6C-4BD5-AD3C-66D54C44F9E1}" destId="{F22AB38D-4B99-45FB-BA81-062EAA1BA00F}" srcOrd="1" destOrd="0" presId="urn:microsoft.com/office/officeart/2005/8/layout/pyramid3"/>
    <dgm:cxn modelId="{C259E2B5-FB73-4B23-9E68-A3C6D61D9BCE}" type="presOf" srcId="{27F2FD5C-621D-4EC0-B3B7-3BFEDA734376}" destId="{C2BCAF7B-2C0D-4369-8833-5AE3E19F6232}" srcOrd="0" destOrd="0" presId="urn:microsoft.com/office/officeart/2005/8/layout/pyramid3"/>
    <dgm:cxn modelId="{E881E456-DBA2-4F8E-B439-E259FF5AE717}" type="presParOf" srcId="{354F37D9-A248-43B3-88D3-66089D0007E1}" destId="{DC9D6D01-C456-457E-97B9-F8A337097FA6}" srcOrd="0" destOrd="0" presId="urn:microsoft.com/office/officeart/2005/8/layout/pyramid3"/>
    <dgm:cxn modelId="{1F6E9A9A-74E7-423C-BE9D-FE0DEA5DB9BC}" type="presParOf" srcId="{DC9D6D01-C456-457E-97B9-F8A337097FA6}" destId="{879B60CE-C61B-4793-9D7A-BA9D732EB564}" srcOrd="0" destOrd="0" presId="urn:microsoft.com/office/officeart/2005/8/layout/pyramid3"/>
    <dgm:cxn modelId="{4CD59333-0F4E-4278-A745-D7B1E63AD2DC}" type="presParOf" srcId="{DC9D6D01-C456-457E-97B9-F8A337097FA6}" destId="{21D0763A-FF02-4340-B7B8-FAADBC3A326C}" srcOrd="1" destOrd="0" presId="urn:microsoft.com/office/officeart/2005/8/layout/pyramid3"/>
    <dgm:cxn modelId="{62B313F9-5169-46E8-B786-B91156EA7B3F}" type="presParOf" srcId="{354F37D9-A248-43B3-88D3-66089D0007E1}" destId="{12659C46-5D13-4E99-A450-A4DC21E13986}" srcOrd="1" destOrd="0" presId="urn:microsoft.com/office/officeart/2005/8/layout/pyramid3"/>
    <dgm:cxn modelId="{26ABFD74-6B71-48E9-B69E-17038D74EABD}" type="presParOf" srcId="{12659C46-5D13-4E99-A450-A4DC21E13986}" destId="{56B5664D-5B99-4D02-A6AD-29DD2F698692}" srcOrd="0" destOrd="0" presId="urn:microsoft.com/office/officeart/2005/8/layout/pyramid3"/>
    <dgm:cxn modelId="{E4B68E42-8EBD-40A9-A230-6EF2AFEA241F}" type="presParOf" srcId="{12659C46-5D13-4E99-A450-A4DC21E13986}" destId="{90652783-0684-44FA-B41C-4BB085AE4EA5}" srcOrd="1" destOrd="0" presId="urn:microsoft.com/office/officeart/2005/8/layout/pyramid3"/>
    <dgm:cxn modelId="{2049F19A-1A82-4128-BFA9-92D4C377B0DF}" type="presParOf" srcId="{354F37D9-A248-43B3-88D3-66089D0007E1}" destId="{358AA386-4D1E-4106-8BCD-831B97D5E0A0}" srcOrd="2" destOrd="0" presId="urn:microsoft.com/office/officeart/2005/8/layout/pyramid3"/>
    <dgm:cxn modelId="{96418849-5E90-4ED5-9050-6482E67051DA}" type="presParOf" srcId="{358AA386-4D1E-4106-8BCD-831B97D5E0A0}" destId="{C2BCAF7B-2C0D-4369-8833-5AE3E19F6232}" srcOrd="0" destOrd="0" presId="urn:microsoft.com/office/officeart/2005/8/layout/pyramid3"/>
    <dgm:cxn modelId="{6D839F7E-F6EE-4EB9-95A8-CD3FA46F949C}" type="presParOf" srcId="{358AA386-4D1E-4106-8BCD-831B97D5E0A0}" destId="{5E2E7686-8E7E-4A4D-BC77-25591595A9A6}" srcOrd="1" destOrd="0" presId="urn:microsoft.com/office/officeart/2005/8/layout/pyramid3"/>
    <dgm:cxn modelId="{F42899C2-607D-4A52-8EA6-BD59A36D9246}" type="presParOf" srcId="{354F37D9-A248-43B3-88D3-66089D0007E1}" destId="{4F1B6359-6D86-4E54-979C-582408449E54}" srcOrd="3" destOrd="0" presId="urn:microsoft.com/office/officeart/2005/8/layout/pyramid3"/>
    <dgm:cxn modelId="{9C067BE9-AA15-4099-9682-2F557D389EAE}" type="presParOf" srcId="{4F1B6359-6D86-4E54-979C-582408449E54}" destId="{4D883DC2-C2F3-456D-85B0-5C5357BBE723}" srcOrd="0" destOrd="0" presId="urn:microsoft.com/office/officeart/2005/8/layout/pyramid3"/>
    <dgm:cxn modelId="{824C7A00-FDAF-483B-BDC9-0619DFAE163D}" type="presParOf" srcId="{4F1B6359-6D86-4E54-979C-582408449E54}" destId="{F22AB38D-4B99-45FB-BA81-062EAA1BA00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2CCE-F8A7-4BE1-B740-3716212ABBF6}">
      <dsp:nvSpPr>
        <dsp:cNvPr id="0" name=""/>
        <dsp:cNvSpPr/>
      </dsp:nvSpPr>
      <dsp:spPr>
        <a:xfrm>
          <a:off x="1623122" y="0"/>
          <a:ext cx="4961115" cy="7839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Afirme</a:t>
          </a:r>
          <a:endParaRPr lang="pt-BR" sz="2800" kern="1200" dirty="0"/>
        </a:p>
      </dsp:txBody>
      <dsp:txXfrm>
        <a:off x="1646083" y="22961"/>
        <a:ext cx="4915193" cy="738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2CCE-F8A7-4BE1-B740-3716212ABBF6}">
      <dsp:nvSpPr>
        <dsp:cNvPr id="0" name=""/>
        <dsp:cNvSpPr/>
      </dsp:nvSpPr>
      <dsp:spPr>
        <a:xfrm>
          <a:off x="1657301" y="0"/>
          <a:ext cx="4914996" cy="9286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Justifique</a:t>
          </a:r>
          <a:endParaRPr lang="pt-BR" sz="2800" kern="1200" dirty="0"/>
        </a:p>
      </dsp:txBody>
      <dsp:txXfrm>
        <a:off x="1684502" y="27201"/>
        <a:ext cx="4860594" cy="874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2CCE-F8A7-4BE1-B740-3716212ABBF6}">
      <dsp:nvSpPr>
        <dsp:cNvPr id="0" name=""/>
        <dsp:cNvSpPr/>
      </dsp:nvSpPr>
      <dsp:spPr>
        <a:xfrm>
          <a:off x="1657306" y="0"/>
          <a:ext cx="4914987" cy="9286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Fundamente</a:t>
          </a:r>
          <a:endParaRPr lang="pt-BR" sz="2800" kern="1200" dirty="0"/>
        </a:p>
      </dsp:txBody>
      <dsp:txXfrm>
        <a:off x="1684507" y="27201"/>
        <a:ext cx="4860585" cy="874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02CCE-F8A7-4BE1-B740-3716212ABBF6}">
      <dsp:nvSpPr>
        <dsp:cNvPr id="0" name=""/>
        <dsp:cNvSpPr/>
      </dsp:nvSpPr>
      <dsp:spPr>
        <a:xfrm>
          <a:off x="1655026" y="0"/>
          <a:ext cx="4919546" cy="9286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Delimite</a:t>
          </a:r>
          <a:endParaRPr lang="pt-BR" sz="2800" kern="1200" dirty="0"/>
        </a:p>
      </dsp:txBody>
      <dsp:txXfrm>
        <a:off x="1682227" y="27201"/>
        <a:ext cx="4865144" cy="874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42B06-8245-4638-B2C6-48F7802B334B}">
      <dsp:nvSpPr>
        <dsp:cNvPr id="0" name=""/>
        <dsp:cNvSpPr/>
      </dsp:nvSpPr>
      <dsp:spPr>
        <a:xfrm>
          <a:off x="1004" y="318795"/>
          <a:ext cx="8227590" cy="411379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500" kern="1200" dirty="0"/>
        </a:p>
      </dsp:txBody>
      <dsp:txXfrm>
        <a:off x="1004" y="318795"/>
        <a:ext cx="8227590" cy="41137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B60CE-C61B-4793-9D7A-BA9D732EB564}">
      <dsp:nvSpPr>
        <dsp:cNvPr id="0" name=""/>
        <dsp:cNvSpPr/>
      </dsp:nvSpPr>
      <dsp:spPr>
        <a:xfrm rot="10800000">
          <a:off x="0" y="0"/>
          <a:ext cx="8229600" cy="1187846"/>
        </a:xfrm>
        <a:prstGeom prst="trapezoid">
          <a:avLst>
            <a:gd name="adj" fmla="val 8660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smtClean="0"/>
            <a:t>Interação</a:t>
          </a:r>
          <a:endParaRPr lang="pt-BR" sz="3600" b="1" kern="1200" dirty="0"/>
        </a:p>
      </dsp:txBody>
      <dsp:txXfrm rot="-10800000">
        <a:off x="1440179" y="0"/>
        <a:ext cx="5349240" cy="1187846"/>
      </dsp:txXfrm>
    </dsp:sp>
    <dsp:sp modelId="{56B5664D-5B99-4D02-A6AD-29DD2F698692}">
      <dsp:nvSpPr>
        <dsp:cNvPr id="0" name=""/>
        <dsp:cNvSpPr/>
      </dsp:nvSpPr>
      <dsp:spPr>
        <a:xfrm rot="10800000">
          <a:off x="1028699" y="1187846"/>
          <a:ext cx="6172200" cy="1187846"/>
        </a:xfrm>
        <a:prstGeom prst="trapezoid">
          <a:avLst>
            <a:gd name="adj" fmla="val 8660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smtClean="0"/>
            <a:t>Debate</a:t>
          </a:r>
          <a:endParaRPr lang="pt-BR" sz="3600" b="1" kern="1200" dirty="0"/>
        </a:p>
      </dsp:txBody>
      <dsp:txXfrm rot="-10800000">
        <a:off x="2108834" y="1187846"/>
        <a:ext cx="4011930" cy="1187846"/>
      </dsp:txXfrm>
    </dsp:sp>
    <dsp:sp modelId="{C2BCAF7B-2C0D-4369-8833-5AE3E19F6232}">
      <dsp:nvSpPr>
        <dsp:cNvPr id="0" name=""/>
        <dsp:cNvSpPr/>
      </dsp:nvSpPr>
      <dsp:spPr>
        <a:xfrm rot="10800000">
          <a:off x="2057400" y="2375693"/>
          <a:ext cx="4114800" cy="1187846"/>
        </a:xfrm>
        <a:prstGeom prst="trapezoid">
          <a:avLst>
            <a:gd name="adj" fmla="val 8660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err="1" smtClean="0"/>
            <a:t>EaD</a:t>
          </a:r>
          <a:endParaRPr lang="pt-BR" sz="3600" b="1" kern="1200" dirty="0"/>
        </a:p>
      </dsp:txBody>
      <dsp:txXfrm rot="-10800000">
        <a:off x="2777489" y="2375693"/>
        <a:ext cx="2674620" cy="1187846"/>
      </dsp:txXfrm>
    </dsp:sp>
    <dsp:sp modelId="{4D883DC2-C2F3-456D-85B0-5C5357BBE723}">
      <dsp:nvSpPr>
        <dsp:cNvPr id="0" name=""/>
        <dsp:cNvSpPr/>
      </dsp:nvSpPr>
      <dsp:spPr>
        <a:xfrm rot="10800000">
          <a:off x="3086099" y="3563540"/>
          <a:ext cx="2057400" cy="1187846"/>
        </a:xfrm>
        <a:prstGeom prst="trapezoid">
          <a:avLst>
            <a:gd name="adj" fmla="val 8660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smtClean="0"/>
            <a:t>Fóruns</a:t>
          </a:r>
          <a:endParaRPr lang="pt-BR" sz="3600" b="1" kern="1200" dirty="0"/>
        </a:p>
      </dsp:txBody>
      <dsp:txXfrm rot="-10800000">
        <a:off x="3086099" y="3563540"/>
        <a:ext cx="2057400" cy="1187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C6261-731E-49A2-93BB-0832F7B871E4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E284B-2CB5-4F9D-8B72-926358864E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80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D9B64A-CC50-4EDE-B711-701B517D0A6D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8F329-0C8C-4A00-B42A-0423AC0CDDD4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8F329-0C8C-4A00-B42A-0423AC0CDDD4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49</a:t>
            </a:fld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50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51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52</a:t>
            </a:fld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53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54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55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22E-A1D3-4614-9657-B637D0F35746}" type="slidenum">
              <a:rPr lang="pt-BR" smtClean="0"/>
              <a:pPr/>
              <a:t>56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05BED-0D45-44D7-8595-93D41F01671D}" type="slidenum">
              <a:rPr lang="pt-BR" smtClean="0"/>
              <a:pPr/>
              <a:t>58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EB7A-2719-4D4D-8D4D-CE930E07DFBD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E284B-2CB5-4F9D-8B72-926358864ED3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drão Lo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endParaRPr lang="pt-BR" dirty="0" smtClean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322958" y="63813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Laênio</a:t>
            </a:r>
            <a:r>
              <a:rPr lang="pt-BR" dirty="0" smtClean="0"/>
              <a:t> </a:t>
            </a:r>
            <a:r>
              <a:rPr lang="pt-BR" dirty="0" err="1" smtClean="0"/>
              <a:t>Loche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drão Hop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57312"/>
          </a:xfrm>
        </p:spPr>
        <p:txBody>
          <a:bodyPr>
            <a:normAutofit/>
          </a:bodyPr>
          <a:lstStyle>
            <a:lvl1pPr>
              <a:defRPr sz="3200" b="1" cap="small" baseline="0">
                <a:solidFill>
                  <a:srgbClr val="0000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3023828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Laênio</a:t>
            </a:r>
            <a:r>
              <a:rPr lang="pt-BR" baseline="0" dirty="0" smtClean="0"/>
              <a:t> </a:t>
            </a:r>
            <a:r>
              <a:rPr lang="pt-BR" baseline="0" dirty="0" err="1" smtClean="0"/>
              <a:t>Loche</a:t>
            </a:r>
            <a:endParaRPr lang="pt-BR" dirty="0"/>
          </a:p>
        </p:txBody>
      </p:sp>
      <p:pic>
        <p:nvPicPr>
          <p:cNvPr id="6" name="Imagem 7" descr="HOPER_GRO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274"/>
          <a:stretch>
            <a:fillRect/>
          </a:stretch>
        </p:blipFill>
        <p:spPr bwMode="auto">
          <a:xfrm>
            <a:off x="467547" y="334968"/>
            <a:ext cx="1529615" cy="329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4752528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457200" y="599842"/>
            <a:ext cx="8229600" cy="787368"/>
          </a:xfrm>
        </p:spPr>
        <p:txBody>
          <a:bodyPr>
            <a:normAutofit/>
          </a:bodyPr>
          <a:lstStyle>
            <a:lvl1pPr>
              <a:defRPr sz="3200" b="1" cap="small" baseline="0">
                <a:solidFill>
                  <a:srgbClr val="0000FF"/>
                </a:solidFill>
                <a:latin typeface="+mj-lt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20" name="CaixaDeTexto 19"/>
          <p:cNvSpPr txBox="1"/>
          <p:nvPr userDrawn="1"/>
        </p:nvSpPr>
        <p:spPr>
          <a:xfrm>
            <a:off x="2879812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prstClr val="black"/>
                </a:solidFill>
              </a:rPr>
              <a:t>Laênio  Loche</a:t>
            </a:r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8" name="Imagem 7" descr="C:\Users\Loche\Desktop\Pensamento Crítico\Livre-pensamento\redesign_logo_final.jpg"/>
          <p:cNvPicPr>
            <a:picLocks noChangeAspect="1"/>
          </p:cNvPicPr>
          <p:nvPr userDrawn="1"/>
        </p:nvPicPr>
        <p:blipFill>
          <a:blip r:embed="rId2" cstate="print"/>
          <a:srcRect l="5191" t="13989" r="4918" b="13187"/>
          <a:stretch>
            <a:fillRect/>
          </a:stretch>
        </p:blipFill>
        <p:spPr bwMode="auto">
          <a:xfrm>
            <a:off x="395536" y="69142"/>
            <a:ext cx="1058091" cy="56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7" descr="HOPER_GROUP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274"/>
          <a:stretch>
            <a:fillRect/>
          </a:stretch>
        </p:blipFill>
        <p:spPr bwMode="auto">
          <a:xfrm>
            <a:off x="7524328" y="134965"/>
            <a:ext cx="1376654" cy="29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 userDrawn="1"/>
        </p:nvSpPr>
        <p:spPr>
          <a:xfrm>
            <a:off x="32672" y="-11189"/>
            <a:ext cx="1706827" cy="729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drão Livre Pens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cap="small" baseline="0">
                <a:solidFill>
                  <a:srgbClr val="0070C0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20" name="CaixaDeTexto 19"/>
          <p:cNvSpPr txBox="1"/>
          <p:nvPr userDrawn="1"/>
        </p:nvSpPr>
        <p:spPr>
          <a:xfrm>
            <a:off x="5580112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www.livrepensamento.com.br</a:t>
            </a:r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467544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Laênio  Loche</a:t>
            </a:r>
            <a:endParaRPr lang="pt-BR" dirty="0"/>
          </a:p>
        </p:txBody>
      </p:sp>
      <p:pic>
        <p:nvPicPr>
          <p:cNvPr id="7" name="Imagem 6" descr="C:\Users\Loche\Desktop\Pensamento Crítico\Livre-pensamento\redesign_logo_final.jpg"/>
          <p:cNvPicPr/>
          <p:nvPr userDrawn="1"/>
        </p:nvPicPr>
        <p:blipFill>
          <a:blip r:embed="rId2" cstate="print"/>
          <a:srcRect l="5191" t="13989" r="4918" b="13187"/>
          <a:stretch>
            <a:fillRect/>
          </a:stretch>
        </p:blipFill>
        <p:spPr bwMode="auto">
          <a:xfrm>
            <a:off x="467544" y="260648"/>
            <a:ext cx="1322070" cy="71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vre Pensamento - só rodap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0" name="CaixaDeTexto 19"/>
          <p:cNvSpPr txBox="1"/>
          <p:nvPr userDrawn="1"/>
        </p:nvSpPr>
        <p:spPr>
          <a:xfrm>
            <a:off x="5580112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www.livrepensamento.com.br</a:t>
            </a:r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467544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Laênio  Loche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ertura Logo L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3023828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www.livrepensamento.com.br</a:t>
            </a:r>
            <a:endParaRPr lang="pt-BR" dirty="0"/>
          </a:p>
        </p:txBody>
      </p:sp>
      <p:pic>
        <p:nvPicPr>
          <p:cNvPr id="6" name="Imagem 5" descr="C:\Users\Loche\Desktop\Pensamento Crítico\Livre-pensamento\redesign_logo_final.jpg"/>
          <p:cNvPicPr/>
          <p:nvPr userDrawn="1"/>
        </p:nvPicPr>
        <p:blipFill>
          <a:blip r:embed="rId2" cstate="print"/>
          <a:srcRect l="5191" t="13989" r="4918" b="13187"/>
          <a:stretch>
            <a:fillRect/>
          </a:stretch>
        </p:blipFill>
        <p:spPr bwMode="auto">
          <a:xfrm>
            <a:off x="467544" y="260648"/>
            <a:ext cx="1322070" cy="71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387C-82D0-47C2-BCF5-FDA3475C1997}" type="datetimeFigureOut">
              <a:rPr lang="pt-BR" smtClean="0"/>
              <a:pPr/>
              <a:t>11/09/2013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32798-374E-4B37-84A3-84FBA9D6CF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55" r:id="rId3"/>
    <p:sldLayoutId id="2147483853" r:id="rId4"/>
    <p:sldLayoutId id="214748385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7" r:id="rId15"/>
    <p:sldLayoutId id="2147483858" r:id="rId16"/>
    <p:sldLayoutId id="2147483859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2.docx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3.docx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4.doc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presenta__o_do_Microsoft_PowerPoint_97-20031111111111111111111111.ppt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per.com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7.xml"/><Relationship Id="rId6" Type="http://schemas.openxmlformats.org/officeDocument/2006/relationships/hyperlink" Target="mailto:loche@livrepensamento.com.br" TargetMode="External"/><Relationship Id="rId5" Type="http://schemas.openxmlformats.org/officeDocument/2006/relationships/hyperlink" Target="mailto:loche@hoper.com.br" TargetMode="External"/><Relationship Id="rId4" Type="http://schemas.openxmlformats.org/officeDocument/2006/relationships/hyperlink" Target="http://www.livrepensamento.com.b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/>
          </a:bodyPr>
          <a:lstStyle/>
          <a:p>
            <a:pPr algn="ctr"/>
            <a:endParaRPr lang="pt-BR" sz="4800" b="1" cap="small" dirty="0" smtClean="0">
              <a:solidFill>
                <a:srgbClr val="0000CC"/>
              </a:solidFill>
            </a:endParaRP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pt-BR" sz="4000" b="1" cap="small" dirty="0" smtClean="0">
                <a:solidFill>
                  <a:srgbClr val="0000CC"/>
                </a:solidFill>
              </a:rPr>
              <a:t>O  Desenvolvimento  do  Pensamento  Crítico  em  Educação  a  Distância </a:t>
            </a: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pt-BR" dirty="0" smtClean="0">
                <a:solidFill>
                  <a:srgbClr val="0000CC"/>
                </a:solidFill>
              </a:rPr>
              <a:t>Argumentação, Fatores Subjetivos e Interativos</a:t>
            </a:r>
            <a:r>
              <a:rPr lang="pt-BR" cap="small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pt-BR" cap="small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</a:br>
            <a:r>
              <a:rPr lang="pt-BR" sz="6000" b="1" cap="small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pt-BR" sz="6000" b="1" cap="small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</a:b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Laênio Loche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Psicólogo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pt-BR" b="1" dirty="0" smtClean="0">
                <a:cs typeface="Times New Roman" pitchFamily="18" charset="0"/>
              </a:rPr>
              <a:t>Competências Cognitivas Avançadas:</a:t>
            </a:r>
          </a:p>
          <a:p>
            <a:pPr>
              <a:spcBef>
                <a:spcPct val="0"/>
              </a:spcBef>
              <a:buNone/>
            </a:pPr>
            <a:endParaRPr lang="pt-BR" b="1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pt-BR" dirty="0">
                <a:cs typeface="Times New Roman" pitchFamily="18" charset="0"/>
              </a:rPr>
              <a:t>Argumentar. </a:t>
            </a:r>
            <a:endParaRPr lang="pt-BR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pt-BR" dirty="0">
                <a:cs typeface="Times New Roman" pitchFamily="18" charset="0"/>
              </a:rPr>
              <a:t>Análise Argumentativa</a:t>
            </a:r>
            <a:r>
              <a:rPr lang="pt-BR" dirty="0" smtClean="0"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endParaRPr lang="pt-BR" dirty="0"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pt-BR" dirty="0">
                <a:cs typeface="Times New Roman" pitchFamily="18" charset="0"/>
              </a:rPr>
              <a:t>Avaliação Argumentativa.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t-BR" dirty="0"/>
              <a:t>Aprender </a:t>
            </a:r>
            <a:r>
              <a:rPr lang="pt-BR" dirty="0" smtClean="0"/>
              <a:t> </a:t>
            </a:r>
            <a:r>
              <a:rPr lang="pt-BR" i="1" u="sng" dirty="0" smtClean="0"/>
              <a:t>a</a:t>
            </a:r>
            <a:r>
              <a:rPr lang="pt-BR" dirty="0" smtClean="0"/>
              <a:t>  argumentar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78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pt-BR" sz="3600" b="1" cap="small" dirty="0" smtClean="0">
                <a:solidFill>
                  <a:srgbClr val="0070C0"/>
                </a:solidFill>
              </a:rPr>
              <a:t>Argumentar</a:t>
            </a:r>
            <a:endParaRPr lang="pt-BR" sz="3600" b="1" cap="small" dirty="0">
              <a:solidFill>
                <a:srgbClr val="0070C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3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800" b="1" dirty="0"/>
              <a:t>	</a:t>
            </a:r>
            <a:endParaRPr lang="pt-BR" sz="2800" b="1" dirty="0" smtClean="0"/>
          </a:p>
          <a:p>
            <a:pPr>
              <a:buNone/>
            </a:pPr>
            <a:r>
              <a:rPr lang="pt-BR" sz="2800" i="1" dirty="0" smtClean="0"/>
              <a:t>     Argumentar</a:t>
            </a:r>
            <a:r>
              <a:rPr lang="pt-BR" sz="2800" dirty="0" smtClean="0"/>
              <a:t> </a:t>
            </a:r>
            <a:r>
              <a:rPr lang="pt-BR" sz="2800" dirty="0"/>
              <a:t>é a habilidade cognitiva de defender </a:t>
            </a:r>
            <a:r>
              <a:rPr lang="pt-BR" sz="2800" dirty="0" err="1"/>
              <a:t>ideias</a:t>
            </a:r>
            <a:r>
              <a:rPr lang="pt-BR" sz="2800" dirty="0"/>
              <a:t>, opiniões ou </a:t>
            </a:r>
            <a:r>
              <a:rPr lang="pt-BR" sz="2800" dirty="0" smtClean="0"/>
              <a:t>posicionamentos</a:t>
            </a:r>
            <a:r>
              <a:rPr lang="pt-BR" sz="2800" dirty="0"/>
              <a:t>, a partir da apresentação de conjunto de fatos, </a:t>
            </a:r>
            <a:r>
              <a:rPr lang="pt-BR" sz="2800" dirty="0" err="1"/>
              <a:t>ideias</a:t>
            </a:r>
            <a:r>
              <a:rPr lang="pt-BR" sz="2800" dirty="0"/>
              <a:t>, princípios e/ou razões lógicas.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200" b="1" cap="all" dirty="0" smtClean="0">
                <a:solidFill>
                  <a:srgbClr val="0070C0"/>
                </a:solidFill>
              </a:rPr>
              <a:t>ARGUMENTAR  –  DEFINIÇÃO</a:t>
            </a:r>
            <a:endParaRPr lang="pt-BR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/>
              <a:t>Critério Inferencial</a:t>
            </a:r>
          </a:p>
          <a:p>
            <a:pPr marL="0" indent="0">
              <a:buNone/>
            </a:pPr>
            <a:endParaRPr lang="pt-BR" b="1" dirty="0" smtClean="0"/>
          </a:p>
          <a:p>
            <a:r>
              <a:rPr lang="pt-BR" dirty="0" smtClean="0"/>
              <a:t>Argumento dedutivo.</a:t>
            </a:r>
            <a:endParaRPr lang="pt-BR" sz="2800" dirty="0" smtClean="0"/>
          </a:p>
          <a:p>
            <a:r>
              <a:rPr lang="pt-BR" dirty="0" smtClean="0"/>
              <a:t>Argumento indutivo. </a:t>
            </a:r>
          </a:p>
          <a:p>
            <a:r>
              <a:rPr lang="pt-BR" dirty="0" smtClean="0"/>
              <a:t>Argumento </a:t>
            </a:r>
            <a:r>
              <a:rPr lang="pt-BR" dirty="0" err="1" smtClean="0"/>
              <a:t>abdutivo</a:t>
            </a:r>
            <a:r>
              <a:rPr lang="pt-BR" dirty="0" smtClean="0"/>
              <a:t>. </a:t>
            </a:r>
          </a:p>
          <a:p>
            <a:pPr marL="0" indent="0">
              <a:buNone/>
            </a:pPr>
            <a:r>
              <a:rPr lang="pt-BR" sz="2800" dirty="0"/>
              <a:t>	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Taxologia</a:t>
            </a:r>
            <a:r>
              <a:rPr lang="en-US" dirty="0"/>
              <a:t>  </a:t>
            </a:r>
            <a:r>
              <a:rPr lang="en-US" dirty="0" err="1"/>
              <a:t>Argumentativa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72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smtClean="0"/>
              <a:t>Critério Inferencial: </a:t>
            </a:r>
            <a:r>
              <a:rPr lang="pt-BR" b="1" i="1" dirty="0" smtClean="0"/>
              <a:t> Argumento Dedutivo.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Todo nordestino é brasileiro. </a:t>
            </a:r>
          </a:p>
          <a:p>
            <a:pPr marL="0" indent="0" algn="ctr">
              <a:buNone/>
            </a:pPr>
            <a:r>
              <a:rPr lang="pt-BR" dirty="0" smtClean="0"/>
              <a:t>Anderson é nordestino. </a:t>
            </a:r>
          </a:p>
          <a:p>
            <a:pPr marL="0" indent="0" algn="ctr">
              <a:buNone/>
            </a:pPr>
            <a:r>
              <a:rPr lang="pt-BR" i="1" dirty="0" smtClean="0"/>
              <a:t>Qual a nacionalidade de Anderson?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sz="3000" i="1" dirty="0" smtClean="0"/>
              <a:t>Relação necessária </a:t>
            </a:r>
            <a:r>
              <a:rPr lang="pt-BR" sz="3000" dirty="0" smtClean="0"/>
              <a:t>entre premissas e conclusão.</a:t>
            </a:r>
          </a:p>
          <a:p>
            <a:pPr marL="0" indent="0">
              <a:buNone/>
            </a:pPr>
            <a:r>
              <a:rPr lang="pt-BR" sz="2800" dirty="0" smtClean="0"/>
              <a:t>  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Taxologia</a:t>
            </a:r>
            <a:r>
              <a:rPr lang="en-US" dirty="0"/>
              <a:t>  </a:t>
            </a:r>
            <a:r>
              <a:rPr lang="en-US" dirty="0" err="1"/>
              <a:t>Argumentativa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15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b="1" dirty="0" smtClean="0"/>
              <a:t>Critério Inferencial: </a:t>
            </a:r>
            <a:r>
              <a:rPr lang="pt-BR" sz="3000" b="1" i="1" dirty="0" smtClean="0"/>
              <a:t> Argumento Indutivo.</a:t>
            </a:r>
          </a:p>
          <a:p>
            <a:pPr marL="0" indent="0">
              <a:buNone/>
            </a:pPr>
            <a:endParaRPr lang="pt-BR" sz="1700" b="1" i="1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000" dirty="0" smtClean="0"/>
              <a:t>O </a:t>
            </a:r>
            <a:r>
              <a:rPr lang="pt-BR" sz="3000" dirty="0"/>
              <a:t>ferro conduz </a:t>
            </a:r>
            <a:r>
              <a:rPr lang="pt-BR" sz="3000" dirty="0" smtClean="0"/>
              <a:t>eletricidade. O </a:t>
            </a:r>
            <a:r>
              <a:rPr lang="pt-BR" sz="3000" dirty="0"/>
              <a:t>ferro é </a:t>
            </a:r>
            <a:r>
              <a:rPr lang="pt-BR" sz="3000" i="1" dirty="0" smtClean="0"/>
              <a:t>metal. </a:t>
            </a:r>
            <a:endParaRPr lang="pt-BR" sz="30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000" dirty="0" smtClean="0"/>
              <a:t>O </a:t>
            </a:r>
            <a:r>
              <a:rPr lang="pt-BR" sz="3000" dirty="0"/>
              <a:t>ouro conduz </a:t>
            </a:r>
            <a:r>
              <a:rPr lang="pt-BR" sz="3000" dirty="0" smtClean="0"/>
              <a:t>eletricidade. O </a:t>
            </a:r>
            <a:r>
              <a:rPr lang="pt-BR" sz="3000" dirty="0"/>
              <a:t>ouro é </a:t>
            </a:r>
            <a:r>
              <a:rPr lang="pt-BR" sz="3000" i="1" dirty="0" smtClean="0"/>
              <a:t>metal. </a:t>
            </a:r>
            <a:endParaRPr lang="pt-BR" sz="30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000" dirty="0" smtClean="0"/>
              <a:t>O </a:t>
            </a:r>
            <a:r>
              <a:rPr lang="pt-BR" sz="3000" dirty="0"/>
              <a:t>cobre conduz </a:t>
            </a:r>
            <a:r>
              <a:rPr lang="pt-BR" sz="3000" dirty="0" err="1" smtClean="0"/>
              <a:t>eletricidade.O</a:t>
            </a:r>
            <a:r>
              <a:rPr lang="pt-BR" sz="3000" dirty="0" smtClean="0"/>
              <a:t> </a:t>
            </a:r>
            <a:r>
              <a:rPr lang="pt-BR" sz="3000" dirty="0"/>
              <a:t>cobre é </a:t>
            </a:r>
            <a:r>
              <a:rPr lang="pt-BR" sz="3000" i="1" dirty="0" smtClean="0"/>
              <a:t>metal. </a:t>
            </a:r>
            <a:endParaRPr lang="pt-BR" sz="30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000" i="1" dirty="0" smtClean="0"/>
              <a:t>Os </a:t>
            </a:r>
            <a:r>
              <a:rPr lang="pt-BR" sz="3000" i="1" dirty="0"/>
              <a:t>metais conduzem </a:t>
            </a:r>
            <a:r>
              <a:rPr lang="pt-BR" sz="3000" i="1" dirty="0" smtClean="0"/>
              <a:t>eletricidade</a:t>
            </a:r>
            <a:r>
              <a:rPr lang="pt-BR" sz="3000" i="1" dirty="0"/>
              <a:t>?</a:t>
            </a:r>
            <a:endParaRPr lang="pt-BR" sz="3000" i="1" dirty="0" smtClean="0"/>
          </a:p>
          <a:p>
            <a:pPr marL="0" indent="0" algn="ctr">
              <a:buNone/>
            </a:pPr>
            <a:endParaRPr lang="pt-BR" sz="19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3000" i="1" dirty="0" smtClean="0">
                <a:latin typeface="Times New Roman" pitchFamily="18" charset="0"/>
                <a:cs typeface="Times New Roman" pitchFamily="18" charset="0"/>
              </a:rPr>
              <a:t>Relação </a:t>
            </a:r>
            <a:r>
              <a:rPr lang="pt-BR" sz="3000" i="1" dirty="0">
                <a:latin typeface="Times New Roman" pitchFamily="18" charset="0"/>
                <a:cs typeface="Times New Roman" pitchFamily="18" charset="0"/>
              </a:rPr>
              <a:t>provável 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entre premissas e conclusão.</a:t>
            </a:r>
          </a:p>
          <a:p>
            <a:r>
              <a:rPr lang="pt-BR" sz="3000" dirty="0" smtClean="0">
                <a:latin typeface="Times New Roman" pitchFamily="18" charset="0"/>
                <a:cs typeface="Times New Roman" pitchFamily="18" charset="0"/>
              </a:rPr>
              <a:t>Há </a:t>
            </a:r>
            <a:r>
              <a:rPr lang="pt-BR" sz="3000" i="1" dirty="0">
                <a:latin typeface="Times New Roman" pitchFamily="18" charset="0"/>
                <a:cs typeface="Times New Roman" pitchFamily="18" charset="0"/>
              </a:rPr>
              <a:t>generalização 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de dados particulares para conceitos ou princípios gerais ou para outros casos particulares.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Taxologia</a:t>
            </a:r>
            <a:r>
              <a:rPr lang="en-US" dirty="0"/>
              <a:t>  </a:t>
            </a:r>
            <a:r>
              <a:rPr lang="en-US" dirty="0" err="1"/>
              <a:t>Argumentativa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09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800" b="1" dirty="0" smtClean="0"/>
              <a:t>Critério Inferencial: </a:t>
            </a:r>
            <a:r>
              <a:rPr lang="pt-BR" sz="2800" b="1" i="1" dirty="0" smtClean="0"/>
              <a:t> Argumento </a:t>
            </a:r>
            <a:r>
              <a:rPr lang="pt-BR" sz="2800" b="1" i="1" dirty="0" err="1" smtClean="0"/>
              <a:t>Abdutivo</a:t>
            </a:r>
            <a:r>
              <a:rPr lang="pt-BR" sz="2800" b="1" i="1" dirty="0" smtClean="0"/>
              <a:t>.</a:t>
            </a:r>
          </a:p>
          <a:p>
            <a:pPr marL="0" indent="0">
              <a:buNone/>
            </a:pPr>
            <a:endParaRPr lang="pt-BR" sz="1300" dirty="0" smtClean="0"/>
          </a:p>
          <a:p>
            <a:pPr marL="0" indent="0" algn="ctr"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Ao visitar o Rio Grande do Sul você encontra pegadas de um equino. Você conclui que as pegadas pertencem </a:t>
            </a:r>
            <a:r>
              <a:rPr lang="pt-BR" sz="3000" dirty="0" smtClean="0"/>
              <a:t>a: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ou  </a:t>
            </a:r>
          </a:p>
          <a:p>
            <a:pPr marL="0" indent="0" algn="ctr">
              <a:buNone/>
            </a:pPr>
            <a:endParaRPr lang="pt-BR" dirty="0"/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 abdução é uma inferência a favor da melhor explicação. 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Taxologia</a:t>
            </a:r>
            <a:r>
              <a:rPr lang="en-US" dirty="0"/>
              <a:t>  </a:t>
            </a:r>
            <a:r>
              <a:rPr lang="en-US" dirty="0" err="1"/>
              <a:t>Argumentativa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366894"/>
            <a:ext cx="2657322" cy="192253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29000"/>
            <a:ext cx="163068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5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917932"/>
              </p:ext>
            </p:extLst>
          </p:nvPr>
        </p:nvGraphicFramePr>
        <p:xfrm>
          <a:off x="428596" y="1052736"/>
          <a:ext cx="8229600" cy="783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-756592" y="1568"/>
            <a:ext cx="8229600" cy="787368"/>
          </a:xfrm>
        </p:spPr>
        <p:txBody>
          <a:bodyPr>
            <a:normAutofit/>
          </a:bodyPr>
          <a:lstStyle/>
          <a:p>
            <a:pPr algn="r"/>
            <a:r>
              <a:rPr lang="pt-BR" sz="3200" b="1" cap="all" dirty="0" smtClean="0">
                <a:solidFill>
                  <a:srgbClr val="0070C0"/>
                </a:solidFill>
              </a:rPr>
              <a:t>argumentar  –  Procedimento</a:t>
            </a:r>
            <a:endParaRPr lang="pt-BR" sz="3200" b="1" cap="all" dirty="0">
              <a:solidFill>
                <a:srgbClr val="0070C0"/>
              </a:solidFill>
            </a:endParaRPr>
          </a:p>
        </p:txBody>
      </p:sp>
      <p:grpSp>
        <p:nvGrpSpPr>
          <p:cNvPr id="2" name="Grupo 7"/>
          <p:cNvGrpSpPr/>
          <p:nvPr/>
        </p:nvGrpSpPr>
        <p:grpSpPr>
          <a:xfrm>
            <a:off x="4329082" y="2000240"/>
            <a:ext cx="428628" cy="357190"/>
            <a:chOff x="1651969" y="545181"/>
            <a:chExt cx="230568" cy="192140"/>
          </a:xfrm>
        </p:grpSpPr>
        <p:sp>
          <p:nvSpPr>
            <p:cNvPr id="9" name="Seta para a direita 8"/>
            <p:cNvSpPr/>
            <p:nvPr/>
          </p:nvSpPr>
          <p:spPr>
            <a:xfrm rot="5400000">
              <a:off x="1671183" y="525967"/>
              <a:ext cx="192140" cy="23056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Seta para a direita 4"/>
            <p:cNvSpPr/>
            <p:nvPr/>
          </p:nvSpPr>
          <p:spPr>
            <a:xfrm>
              <a:off x="1698083" y="545181"/>
              <a:ext cx="138340" cy="1344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900" kern="1200"/>
            </a:p>
          </p:txBody>
        </p:sp>
      </p:grpSp>
      <p:graphicFrame>
        <p:nvGraphicFramePr>
          <p:cNvPr id="12" name="Espaço Reservado para Conteúdo 5"/>
          <p:cNvGraphicFramePr>
            <a:graphicFrameLocks/>
          </p:cNvGraphicFramePr>
          <p:nvPr/>
        </p:nvGraphicFramePr>
        <p:xfrm>
          <a:off x="428596" y="2428868"/>
          <a:ext cx="8229600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5" name="Espaço Reservado para Conteúdo 5"/>
          <p:cNvGraphicFramePr>
            <a:graphicFrameLocks/>
          </p:cNvGraphicFramePr>
          <p:nvPr/>
        </p:nvGraphicFramePr>
        <p:xfrm>
          <a:off x="428596" y="3857628"/>
          <a:ext cx="8229600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6" name="Espaço Reservado para Conteúdo 5"/>
          <p:cNvGraphicFramePr>
            <a:graphicFrameLocks/>
          </p:cNvGraphicFramePr>
          <p:nvPr/>
        </p:nvGraphicFramePr>
        <p:xfrm>
          <a:off x="428596" y="5286388"/>
          <a:ext cx="8229600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pSp>
        <p:nvGrpSpPr>
          <p:cNvPr id="3" name="Grupo 7"/>
          <p:cNvGrpSpPr/>
          <p:nvPr/>
        </p:nvGrpSpPr>
        <p:grpSpPr>
          <a:xfrm>
            <a:off x="4329082" y="3429000"/>
            <a:ext cx="428628" cy="357190"/>
            <a:chOff x="1651969" y="545181"/>
            <a:chExt cx="230568" cy="192140"/>
          </a:xfrm>
        </p:grpSpPr>
        <p:sp>
          <p:nvSpPr>
            <p:cNvPr id="19" name="Seta para a direita 18"/>
            <p:cNvSpPr/>
            <p:nvPr/>
          </p:nvSpPr>
          <p:spPr>
            <a:xfrm rot="5400000">
              <a:off x="1671183" y="525967"/>
              <a:ext cx="192140" cy="23056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Seta para a direita 4"/>
            <p:cNvSpPr/>
            <p:nvPr/>
          </p:nvSpPr>
          <p:spPr>
            <a:xfrm>
              <a:off x="1698083" y="545181"/>
              <a:ext cx="138340" cy="1344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900" kern="1200"/>
            </a:p>
          </p:txBody>
        </p:sp>
      </p:grpSp>
      <p:grpSp>
        <p:nvGrpSpPr>
          <p:cNvPr id="5" name="Grupo 7"/>
          <p:cNvGrpSpPr/>
          <p:nvPr/>
        </p:nvGrpSpPr>
        <p:grpSpPr>
          <a:xfrm>
            <a:off x="4329082" y="4857760"/>
            <a:ext cx="428628" cy="357190"/>
            <a:chOff x="1651969" y="545181"/>
            <a:chExt cx="230568" cy="192140"/>
          </a:xfrm>
        </p:grpSpPr>
        <p:sp>
          <p:nvSpPr>
            <p:cNvPr id="22" name="Seta para a direita 21"/>
            <p:cNvSpPr/>
            <p:nvPr/>
          </p:nvSpPr>
          <p:spPr>
            <a:xfrm rot="5400000">
              <a:off x="1671183" y="525967"/>
              <a:ext cx="192140" cy="23056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Seta para a direita 4"/>
            <p:cNvSpPr/>
            <p:nvPr/>
          </p:nvSpPr>
          <p:spPr>
            <a:xfrm>
              <a:off x="1698083" y="545181"/>
              <a:ext cx="138340" cy="1344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900" kern="12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12" grpId="0">
        <p:bldAsOne/>
      </p:bldGraphic>
      <p:bldGraphic spid="15" grpId="0">
        <p:bldAsOne/>
      </p:bldGraphic>
      <p:bldGraphic spid="1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562949"/>
              </p:ext>
            </p:extLst>
          </p:nvPr>
        </p:nvGraphicFramePr>
        <p:xfrm>
          <a:off x="395536" y="764704"/>
          <a:ext cx="8320767" cy="565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o" r:id="rId4" imgW="6744977" imgH="4584213" progId="Word.Document.12">
                  <p:embed/>
                </p:oleObj>
              </mc:Choice>
              <mc:Fallback>
                <p:oleObj name="Documento" r:id="rId4" imgW="6744977" imgH="458421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764704"/>
                        <a:ext cx="8320767" cy="5655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87368"/>
          </a:xfrm>
        </p:spPr>
        <p:txBody>
          <a:bodyPr/>
          <a:lstStyle/>
          <a:p>
            <a:r>
              <a:rPr lang="pt-BR" dirty="0" smtClean="0"/>
              <a:t>Exemplo  de  Exercício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b="1" cap="small" dirty="0" smtClean="0"/>
              <a:t>ENADE  2010  –  Nutrição  –  Questão  40 (</a:t>
            </a:r>
            <a:r>
              <a:rPr lang="pt-BR" b="1" dirty="0" smtClean="0"/>
              <a:t>discursiva)</a:t>
            </a:r>
            <a:endParaRPr lang="pt-BR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dirty="0" smtClean="0"/>
              <a:t> Uma cidade de porte médio, com 200 mil habitantes, implantou um restaurante popular (RP) no maior bairro do município, onde vivem 50 mil pessoas das classes D e </a:t>
            </a:r>
            <a:r>
              <a:rPr lang="pt-BR" dirty="0" err="1" smtClean="0"/>
              <a:t>E</a:t>
            </a:r>
            <a:r>
              <a:rPr lang="pt-BR" dirty="0" smtClean="0"/>
              <a:t>. Os usuários do RP são trabalhadores da agroindústria, da construção civil e do comércio das imediações. Considerando que os </a:t>
            </a:r>
            <a:r>
              <a:rPr lang="pt-BR" dirty="0" err="1" smtClean="0"/>
              <a:t>RPs</a:t>
            </a:r>
            <a:r>
              <a:rPr lang="pt-BR" dirty="0" smtClean="0"/>
              <a:t> são equipamentos públicos de promoção da segurança alimentar e nutricional (SAN), é dever do nutricionista responsável pelo restaurante aplicar a abordagem da SAN em suas várias dimensões, com vistas à promoção da saúde de usuários e funcionários do serviço, na perspectiva da integralidade da assistência, envolvendo os diferentes níveis de complexidade do sistema de saúde.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dirty="0" smtClean="0"/>
              <a:t>Considerando essa situação, faça o que se pede nos itens a seguir.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O </a:t>
            </a:r>
            <a:r>
              <a:rPr lang="pt-BR" sz="2800" i="1" dirty="0" smtClean="0"/>
              <a:t>pensamento crítico </a:t>
            </a:r>
            <a:r>
              <a:rPr lang="pt-BR" sz="2800" dirty="0" smtClean="0"/>
              <a:t>é a competência cognitiva de decidir racionalmente sobre quais ideias, informações ou argumentos devam ser total </a:t>
            </a:r>
            <a:r>
              <a:rPr lang="pt-BR" sz="2800" smtClean="0"/>
              <a:t>ou parcialmente admitidos</a:t>
            </a:r>
            <a:r>
              <a:rPr lang="pt-BR" sz="2800" dirty="0" smtClean="0"/>
              <a:t>, rejeitados ou não julgáveis.</a:t>
            </a:r>
          </a:p>
          <a:p>
            <a:pPr eaLnBrk="1" hangingPunct="1">
              <a:buNone/>
            </a:pPr>
            <a:endParaRPr lang="pt-BR" sz="2800" dirty="0"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pt-BR" sz="2800" dirty="0" smtClean="0">
                <a:cs typeface="Times New Roman" pitchFamily="18" charset="0"/>
              </a:rPr>
              <a:t>O </a:t>
            </a:r>
            <a:r>
              <a:rPr lang="pt-BR" sz="2800" i="1" dirty="0" smtClean="0">
                <a:cs typeface="Times New Roman" pitchFamily="18" charset="0"/>
              </a:rPr>
              <a:t>pensamento crítico, </a:t>
            </a:r>
            <a:r>
              <a:rPr lang="pt-BR" sz="2800" dirty="0" smtClean="0">
                <a:cs typeface="Times New Roman" pitchFamily="18" charset="0"/>
              </a:rPr>
              <a:t>ao visar a veracidade das informações,</a:t>
            </a:r>
            <a:r>
              <a:rPr lang="pt-BR" sz="2800" i="1" dirty="0" smtClean="0">
                <a:cs typeface="Times New Roman" pitchFamily="18" charset="0"/>
              </a:rPr>
              <a:t> </a:t>
            </a:r>
            <a:r>
              <a:rPr lang="pt-BR" sz="2800" dirty="0" smtClean="0">
                <a:cs typeface="Times New Roman" pitchFamily="18" charset="0"/>
              </a:rPr>
              <a:t>permite à pessoa </a:t>
            </a:r>
            <a:r>
              <a:rPr lang="pt-BR" sz="2800" i="1" dirty="0" smtClean="0">
                <a:cs typeface="Times New Roman" pitchFamily="18" charset="0"/>
              </a:rPr>
              <a:t>pensar por si mesma. </a:t>
            </a:r>
            <a:endParaRPr lang="pt-BR" sz="2800" b="1" i="1" dirty="0" smtClean="0">
              <a:cs typeface="Times New Roman" pitchFamily="18" charset="0"/>
            </a:endParaRPr>
          </a:p>
          <a:p>
            <a:pPr eaLnBrk="1" hangingPunct="1">
              <a:buNone/>
            </a:pPr>
            <a:endParaRPr lang="pt-BR" sz="2800" dirty="0" smtClean="0"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pt-BR" sz="2800" dirty="0" smtClean="0">
                <a:cs typeface="Times New Roman" pitchFamily="18" charset="0"/>
              </a:rPr>
              <a:t>	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3600" b="1" cap="small" dirty="0" smtClean="0"/>
              <a:t>Definição</a:t>
            </a:r>
            <a:endParaRPr lang="pt-BR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dirty="0" smtClean="0"/>
              <a:t>a) Identifique duas ações, uma de vigilância alimentar e nutricional e outra de educação alimentar e nutricional, a serem desenvolvidas de forma articulada pelo nutricionista. Descreva as ações, a articulação entre elas e o público envolvido. Justifique a importância dessas ações; (valor: 5,0 pontos)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dirty="0" smtClean="0"/>
              <a:t> 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dirty="0" smtClean="0"/>
              <a:t>b) Identifique duas ações de promoção da SAN a serem desenvolvidas pelo nutricionista, ressaltando sua articulação com o Sistema Único de Saúde (SUS) e o público envolvido. Justifique a importância dessas ações. (valor: 5,0 pontos)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6166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b="1" cap="small" dirty="0" smtClean="0"/>
              <a:t>ENADE  2009  –  Comunicação Social / </a:t>
            </a:r>
            <a:r>
              <a:rPr lang="pt-BR" b="1" cap="small" dirty="0" err="1" smtClean="0"/>
              <a:t>Radialismo</a:t>
            </a:r>
            <a:r>
              <a:rPr lang="pt-BR" b="1" cap="small" dirty="0" smtClean="0"/>
              <a:t>  –  Questão  38 (</a:t>
            </a:r>
            <a:r>
              <a:rPr lang="pt-BR" b="1" dirty="0" smtClean="0"/>
              <a:t>discursiva)</a:t>
            </a:r>
            <a:endParaRPr lang="pt-BR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3300" dirty="0" smtClean="0"/>
              <a:t> A associação comunitária de um bairro industrial obteve uma freqüência comunitária. Convocou, então, os moradores, que, na programação, previram a transmissão de jogos de futebol do bairro e entrevistas com artistas que nele se apresentassem. Com o tempo, a rádio agregou potência que ultrapassou o raio de sua abrangência e também passou a veicular propaganda comercial de uma empresa estrangeira de grande porte. O Dentel agiu contra a rádio.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3300" dirty="0" smtClean="0"/>
              <a:t> 1. Apresente dois argumentos que fundamentam a ação do Dentel. (valor 5 pontos)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3300" dirty="0" smtClean="0"/>
              <a:t> 2. Apresente duas atividades que essa rádio pode, legalmente, realizar em sua programação. (valor 5 pontos)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pt-BR" sz="3600" b="1" cap="small" dirty="0" smtClean="0">
                <a:solidFill>
                  <a:srgbClr val="0070C0"/>
                </a:solidFill>
              </a:rPr>
              <a:t>Análise  Argumentativa</a:t>
            </a:r>
            <a:endParaRPr lang="pt-BR" sz="3600" b="1" cap="small" dirty="0">
              <a:solidFill>
                <a:srgbClr val="0070C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800" b="1" dirty="0"/>
              <a:t>	</a:t>
            </a:r>
            <a:endParaRPr lang="pt-BR" sz="2800" b="1" dirty="0" smtClean="0"/>
          </a:p>
          <a:p>
            <a:pPr>
              <a:buNone/>
            </a:pPr>
            <a:r>
              <a:rPr lang="pt-BR" sz="2800" i="1" dirty="0" smtClean="0"/>
              <a:t>     Análise Argumentativa</a:t>
            </a:r>
            <a:r>
              <a:rPr lang="pt-BR" sz="2800" dirty="0" smtClean="0"/>
              <a:t> é a habilidade cognitiva de, em processos comunicativos (debates, discursos, textos), extrair os argumentos explícitos e implícitos, e decompô-los em elementos básicos (conclusão e premissas).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cap="all" dirty="0" smtClean="0">
                <a:solidFill>
                  <a:srgbClr val="0070C0"/>
                </a:solidFill>
              </a:rPr>
              <a:t>Análise  argumentativa  –  DEFINIÇÃO</a:t>
            </a:r>
            <a:endParaRPr lang="pt-BR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“Esse restaurante é muito bom, </a:t>
            </a:r>
            <a:r>
              <a:rPr lang="pt-BR" sz="2800" b="1" i="1" dirty="0" smtClean="0"/>
              <a:t>mas </a:t>
            </a:r>
            <a:r>
              <a:rPr lang="pt-BR" sz="2800" b="1" dirty="0" smtClean="0"/>
              <a:t>é caro.”</a:t>
            </a:r>
          </a:p>
          <a:p>
            <a:endParaRPr lang="pt-BR" sz="2800" i="1" dirty="0" smtClean="0"/>
          </a:p>
          <a:p>
            <a:r>
              <a:rPr lang="pt-BR" sz="2800" i="1" dirty="0" smtClean="0"/>
              <a:t>Quem fala é a favor ou contra jantar neste restaurante?</a:t>
            </a:r>
          </a:p>
          <a:p>
            <a:endParaRPr lang="pt-BR" sz="2800" i="1" dirty="0" smtClean="0"/>
          </a:p>
          <a:p>
            <a:endParaRPr lang="pt-BR" sz="2800" i="1" dirty="0"/>
          </a:p>
          <a:p>
            <a:r>
              <a:rPr lang="pt-BR" sz="2800" b="1" dirty="0"/>
              <a:t>“Esse restaurante </a:t>
            </a:r>
            <a:r>
              <a:rPr lang="pt-BR" sz="2800" b="1" dirty="0" smtClean="0"/>
              <a:t>é caro, </a:t>
            </a:r>
            <a:r>
              <a:rPr lang="pt-BR" sz="2800" b="1" i="1" dirty="0"/>
              <a:t>mas </a:t>
            </a:r>
            <a:r>
              <a:rPr lang="pt-BR" sz="2800" b="1" dirty="0"/>
              <a:t>é </a:t>
            </a:r>
            <a:r>
              <a:rPr lang="pt-BR" sz="2800" b="1" dirty="0" smtClean="0"/>
              <a:t>muito bom.”</a:t>
            </a:r>
            <a:endParaRPr lang="pt-BR" sz="2800" b="1" dirty="0"/>
          </a:p>
          <a:p>
            <a:endParaRPr lang="pt-BR" sz="2800" i="1" dirty="0"/>
          </a:p>
          <a:p>
            <a:r>
              <a:rPr lang="pt-BR" sz="2800" i="1" dirty="0"/>
              <a:t>Quem fala é a favor ou contra jantar neste restaurante</a:t>
            </a:r>
            <a:r>
              <a:rPr lang="pt-BR" sz="2800" i="1" dirty="0" smtClean="0"/>
              <a:t>?</a:t>
            </a:r>
            <a:endParaRPr lang="pt-BR" sz="2800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Identifique  os  elementos  implícitos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98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296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cap="all" dirty="0" err="1" smtClean="0">
                <a:solidFill>
                  <a:srgbClr val="0070C0"/>
                </a:solidFill>
              </a:rPr>
              <a:t>proc</a:t>
            </a:r>
            <a:r>
              <a:rPr lang="pt-BR" sz="3200" b="1" cap="all" dirty="0" smtClean="0">
                <a:solidFill>
                  <a:srgbClr val="0070C0"/>
                </a:solidFill>
              </a:rPr>
              <a:t>:  mapa  argumentativo.</a:t>
            </a:r>
            <a:endParaRPr lang="pt-BR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02273"/>
              </p:ext>
            </p:extLst>
          </p:nvPr>
        </p:nvGraphicFramePr>
        <p:xfrm>
          <a:off x="179512" y="548680"/>
          <a:ext cx="8712968" cy="5760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Documento" r:id="rId4" imgW="7867407" imgH="5015811" progId="Word.Document.12">
                  <p:embed/>
                </p:oleObj>
              </mc:Choice>
              <mc:Fallback>
                <p:oleObj name="Documento" r:id="rId4" imgW="7867407" imgH="501581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48680"/>
                        <a:ext cx="8712968" cy="5760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b="1" cap="small" dirty="0" smtClean="0"/>
              <a:t>ENADE  2006  –  Formação Geral  –  Questão  09 (</a:t>
            </a:r>
            <a:r>
              <a:rPr lang="pt-BR" sz="2800" b="1" dirty="0" smtClean="0"/>
              <a:t>discursiva)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pPr>
              <a:buNone/>
            </a:pPr>
            <a:r>
              <a:rPr lang="pt-BR" sz="2800" dirty="0" smtClean="0"/>
              <a:t>Sobre a implantação de “políticas afirmativas” relacionadas à adoção de “sistemas de cotas” por meio de Projetos de Lei em tramitação no Congresso Nacional, leia os dois textos a seguir.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b="1" dirty="0" smtClean="0"/>
              <a:t>Texto I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“Representantes do Movimento Negro Socialista entregaram ontem no Congresso um manifesto contra a votação dos projetos que propõem o estabelecimento de cotas para negros em Universidades Federais e a criação do Estatuto de Igualdade Racial.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As duas propostas estão prontas para serem votadas na Câmara, mas o movimento quer que os projetos sejam retirados da pauta. (...) Entre os integrantes do movimento estava a professora titular de Antropologia da Universidade Federal do Rio de Janeiro, Yvonne Maggie. ‘É preciso fazer o debate. Por isso ter vindo aqui já foi um avanço’, disse.”</a:t>
            </a:r>
          </a:p>
          <a:p>
            <a:pPr algn="r">
              <a:buNone/>
            </a:pPr>
            <a:r>
              <a:rPr lang="pt-BR" sz="2600" dirty="0" smtClean="0"/>
              <a:t>(</a:t>
            </a:r>
            <a:r>
              <a:rPr lang="pt-BR" sz="2600" b="1" dirty="0" smtClean="0"/>
              <a:t>Folha de </a:t>
            </a:r>
            <a:r>
              <a:rPr lang="pt-BR" sz="2600" b="1" dirty="0" err="1" smtClean="0"/>
              <a:t>S.</a:t>
            </a:r>
            <a:r>
              <a:rPr lang="pt-BR" sz="2600" b="1" dirty="0" smtClean="0"/>
              <a:t>Paulo </a:t>
            </a:r>
            <a:r>
              <a:rPr lang="pt-BR" sz="2600" dirty="0" smtClean="0"/>
              <a:t>– Cotidiano, 30 jun. 2006 com adaptação.)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500" b="1" dirty="0" smtClean="0"/>
              <a:t>Texto II</a:t>
            </a:r>
            <a:endParaRPr lang="pt-BR" sz="2500" dirty="0" smtClean="0"/>
          </a:p>
          <a:p>
            <a:pPr>
              <a:buNone/>
            </a:pPr>
            <a:r>
              <a:rPr lang="pt-BR" sz="2500" dirty="0" smtClean="0"/>
              <a:t>“Desde a última quinta-feira, quando um grupo de intelectuais entregou ao Congresso Nacional um manifesto contrário à adoção de cotas raciais no Brasil, a polêmica foi </a:t>
            </a:r>
            <a:r>
              <a:rPr lang="pt-BR" sz="2500" dirty="0" err="1" smtClean="0"/>
              <a:t>reacesa</a:t>
            </a:r>
            <a:r>
              <a:rPr lang="pt-BR" sz="2500" dirty="0" smtClean="0"/>
              <a:t>. (...) O diretor executivo da Educação e Cidadania de </a:t>
            </a:r>
            <a:r>
              <a:rPr lang="pt-BR" sz="2500" dirty="0" err="1" smtClean="0"/>
              <a:t>Afrodescendentes</a:t>
            </a:r>
            <a:r>
              <a:rPr lang="pt-BR" sz="2500" dirty="0" smtClean="0"/>
              <a:t> e Carentes (</a:t>
            </a:r>
            <a:r>
              <a:rPr lang="pt-BR" sz="2500" dirty="0" err="1" smtClean="0"/>
              <a:t>Educafro</a:t>
            </a:r>
            <a:r>
              <a:rPr lang="pt-BR" sz="2500" dirty="0" smtClean="0"/>
              <a:t>), frei David Raimundo dos Santos, acredita que hoje o quadro do país é injusto com os negros e defende a adoção do sistema de cotas.”</a:t>
            </a:r>
          </a:p>
          <a:p>
            <a:pPr algn="r">
              <a:buNone/>
            </a:pPr>
            <a:r>
              <a:rPr lang="pt-BR" sz="2500" dirty="0" smtClean="0"/>
              <a:t>(</a:t>
            </a:r>
            <a:r>
              <a:rPr lang="pt-BR" sz="2500" b="1" dirty="0" smtClean="0"/>
              <a:t>Agência </a:t>
            </a:r>
            <a:r>
              <a:rPr lang="pt-BR" sz="2500" b="1" dirty="0" err="1" smtClean="0"/>
              <a:t>Estado-Brasil</a:t>
            </a:r>
            <a:r>
              <a:rPr lang="pt-BR" sz="2500" dirty="0" smtClean="0"/>
              <a:t>, 03 jul. 2006.)</a:t>
            </a:r>
            <a:endParaRPr lang="pt-BR" sz="25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pt-BR" dirty="0" smtClean="0"/>
          </a:p>
          <a:p>
            <a:pPr algn="r"/>
            <a:endParaRPr lang="pt-BR" sz="4400" b="1" dirty="0" smtClean="0"/>
          </a:p>
          <a:p>
            <a:pPr algn="r"/>
            <a:r>
              <a:rPr lang="pt-BR" sz="5400" b="1" dirty="0" smtClean="0">
                <a:solidFill>
                  <a:srgbClr val="0070C0"/>
                </a:solidFill>
              </a:rPr>
              <a:t>SELBSTDENKEN</a:t>
            </a:r>
            <a:endParaRPr lang="pt-BR" sz="5400" b="1" dirty="0">
              <a:solidFill>
                <a:srgbClr val="0070C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3096344" cy="393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39552" y="544522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Hannah Arendt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73231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Ampliando ainda mais o debate sobre todas essas políticas afirmativas, há também os que adotam a posição de que o critério para cotas nas Universidades Públicas não deva ser restritivo, mas que considere também a condição social dos candidatos ao ingresso.</a:t>
            </a:r>
          </a:p>
          <a:p>
            <a:pPr>
              <a:buNone/>
            </a:pPr>
            <a:r>
              <a:rPr lang="pt-BR" dirty="0" smtClean="0"/>
              <a:t>Analisando a polêmica sobre o sistema de cotas “raciais”, identifique, no atual debate social,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>
              <a:buNone/>
            </a:pPr>
            <a:r>
              <a:rPr lang="pt-BR" b="1" dirty="0" smtClean="0"/>
              <a:t>a) um argumento coerente utilizado por aqueles que o criticam</a:t>
            </a:r>
            <a:r>
              <a:rPr lang="pt-BR" dirty="0" smtClean="0"/>
              <a:t>; (valor: 5,0 pontos)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>
              <a:buNone/>
            </a:pPr>
            <a:r>
              <a:rPr lang="pt-BR" b="1" dirty="0" smtClean="0"/>
              <a:t>b) um argumento coerente utilizado por aqueles que o defendem.</a:t>
            </a:r>
            <a:r>
              <a:rPr lang="pt-BR" dirty="0" smtClean="0"/>
              <a:t> (valor: 5,0 pontos)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pt-BR" sz="3600" b="1" cap="small" dirty="0" smtClean="0">
                <a:solidFill>
                  <a:srgbClr val="0070C0"/>
                </a:solidFill>
              </a:rPr>
              <a:t>Avaliação  Argumentativa</a:t>
            </a:r>
            <a:endParaRPr lang="pt-BR" sz="3600" b="1" cap="small" dirty="0">
              <a:solidFill>
                <a:srgbClr val="0070C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i="1" dirty="0" smtClean="0"/>
              <a:t>    O que </a:t>
            </a:r>
            <a:r>
              <a:rPr lang="pt-BR" sz="2800" i="1" dirty="0"/>
              <a:t>faz com que o argumento seja aceito? </a:t>
            </a:r>
            <a:endParaRPr lang="pt-BR" sz="2800" i="1" dirty="0" smtClean="0"/>
          </a:p>
          <a:p>
            <a:pPr>
              <a:buNone/>
            </a:pPr>
            <a:endParaRPr lang="pt-BR" sz="2800" i="1" dirty="0">
              <a:sym typeface="Wingdings"/>
            </a:endParaRPr>
          </a:p>
          <a:p>
            <a:pPr>
              <a:buNone/>
            </a:pPr>
            <a:r>
              <a:rPr lang="pt-BR" sz="2800" dirty="0" smtClean="0"/>
              <a:t>Todo homem é mortal. </a:t>
            </a:r>
          </a:p>
          <a:p>
            <a:pPr>
              <a:buNone/>
            </a:pPr>
            <a:r>
              <a:rPr lang="pt-BR" sz="2800" dirty="0" smtClean="0"/>
              <a:t>Sérgio Vieira de Melo é homem. </a:t>
            </a:r>
          </a:p>
          <a:p>
            <a:pPr>
              <a:buNone/>
            </a:pPr>
            <a:r>
              <a:rPr lang="pt-BR" sz="2800" dirty="0" smtClean="0"/>
              <a:t>Logo, Sérgio Vieira de Melo é brasileiro.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/>
              <a:t>1. </a:t>
            </a:r>
            <a:r>
              <a:rPr lang="pt-BR" sz="2800" b="1" dirty="0" err="1" smtClean="0"/>
              <a:t>Consequencialidade</a:t>
            </a:r>
            <a:r>
              <a:rPr lang="pt-BR" sz="2800" b="1" dirty="0" smtClean="0"/>
              <a:t>. </a:t>
            </a:r>
            <a:r>
              <a:rPr lang="pt-BR" sz="2800" dirty="0"/>
              <a:t>A </a:t>
            </a:r>
            <a:r>
              <a:rPr lang="pt-BR" sz="2800" i="1" dirty="0" err="1" smtClean="0"/>
              <a:t>consequencialidade</a:t>
            </a:r>
            <a:r>
              <a:rPr lang="pt-BR" sz="2800" i="1" dirty="0" smtClean="0"/>
              <a:t> </a:t>
            </a:r>
            <a:r>
              <a:rPr lang="pt-BR" sz="2800" dirty="0" smtClean="0"/>
              <a:t>refere-se </a:t>
            </a:r>
            <a:r>
              <a:rPr lang="pt-BR" sz="2800" dirty="0"/>
              <a:t>à relação entre a conclusão e as premissas, na qual a conclusão é derivada das premissas</a:t>
            </a:r>
            <a:r>
              <a:rPr lang="pt-BR" sz="2400" dirty="0"/>
              <a:t>. </a:t>
            </a:r>
            <a:endParaRPr lang="pt-BR" sz="2800" dirty="0"/>
          </a:p>
          <a:p>
            <a:pPr>
              <a:buNone/>
            </a:pPr>
            <a:endParaRPr lang="pt-BR" sz="2800" dirty="0"/>
          </a:p>
          <a:p>
            <a:pPr>
              <a:buNone/>
            </a:pPr>
            <a:endParaRPr lang="pt-BR" sz="2800" dirty="0" smtClean="0">
              <a:sym typeface="Wingding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cap="all" dirty="0" smtClean="0">
                <a:solidFill>
                  <a:srgbClr val="0070C0"/>
                </a:solidFill>
              </a:rPr>
              <a:t>Aceitação  do  argumento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5865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i="1" dirty="0" smtClean="0"/>
              <a:t>    O que </a:t>
            </a:r>
            <a:r>
              <a:rPr lang="pt-BR" sz="2800" i="1" dirty="0"/>
              <a:t>faz com que o argumento seja aceito? </a:t>
            </a:r>
            <a:endParaRPr lang="pt-BR" sz="2800" i="1" dirty="0" smtClean="0"/>
          </a:p>
          <a:p>
            <a:pPr>
              <a:buNone/>
            </a:pPr>
            <a:endParaRPr lang="pt-BR" sz="2800" i="1" dirty="0" smtClean="0">
              <a:sym typeface="Wingdings"/>
            </a:endParaRPr>
          </a:p>
          <a:p>
            <a:pPr>
              <a:buNone/>
            </a:pPr>
            <a:r>
              <a:rPr lang="pt-BR" sz="2800" dirty="0" smtClean="0">
                <a:sym typeface="Wingdings"/>
              </a:rPr>
              <a:t>Todo cachorro tem asas. </a:t>
            </a:r>
          </a:p>
          <a:p>
            <a:pPr>
              <a:buNone/>
            </a:pPr>
            <a:r>
              <a:rPr lang="pt-BR" sz="2800" dirty="0" smtClean="0">
                <a:sym typeface="Wingdings"/>
              </a:rPr>
              <a:t>Bob é um cachorro. </a:t>
            </a:r>
          </a:p>
          <a:p>
            <a:pPr>
              <a:buNone/>
            </a:pPr>
            <a:r>
              <a:rPr lang="pt-BR" sz="2800" dirty="0" smtClean="0">
                <a:sym typeface="Wingdings"/>
              </a:rPr>
              <a:t>Logo, Bob tem asas. </a:t>
            </a:r>
            <a:endParaRPr lang="pt-BR" sz="2800" dirty="0">
              <a:sym typeface="Wingdings"/>
            </a:endParaRPr>
          </a:p>
          <a:p>
            <a:pPr>
              <a:buNone/>
            </a:pPr>
            <a:endParaRPr lang="pt-BR" sz="2800" dirty="0"/>
          </a:p>
          <a:p>
            <a:pPr>
              <a:buNone/>
            </a:pPr>
            <a:r>
              <a:rPr lang="pt-BR" sz="2800" dirty="0" smtClean="0"/>
              <a:t>2. </a:t>
            </a:r>
            <a:r>
              <a:rPr lang="pt-BR" sz="2800" b="1" dirty="0"/>
              <a:t>Veracidade. </a:t>
            </a:r>
            <a:r>
              <a:rPr lang="pt-BR" sz="2800" dirty="0"/>
              <a:t>A </a:t>
            </a:r>
            <a:r>
              <a:rPr lang="pt-BR" sz="2800" i="1" dirty="0"/>
              <a:t>veracidade</a:t>
            </a:r>
            <a:r>
              <a:rPr lang="pt-BR" sz="2800" dirty="0"/>
              <a:t> refere-se à qualidade da correspondência entre as afirmações (premissas) e a realidade. </a:t>
            </a:r>
            <a:endParaRPr lang="pt-BR" sz="28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cap="all" dirty="0" smtClean="0">
                <a:solidFill>
                  <a:srgbClr val="0070C0"/>
                </a:solidFill>
              </a:rPr>
              <a:t>Aceitação  do  argumento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82518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22344"/>
              </p:ext>
            </p:extLst>
          </p:nvPr>
        </p:nvGraphicFramePr>
        <p:xfrm>
          <a:off x="251520" y="548680"/>
          <a:ext cx="8876256" cy="576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o" r:id="rId4" imgW="8783354" imgH="5557276" progId="Word.Document.12">
                  <p:embed/>
                </p:oleObj>
              </mc:Choice>
              <mc:Fallback>
                <p:oleObj name="Documento" r:id="rId4" imgW="8783354" imgH="555727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48680"/>
                        <a:ext cx="8876256" cy="57606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830411"/>
              </p:ext>
            </p:extLst>
          </p:nvPr>
        </p:nvGraphicFramePr>
        <p:xfrm>
          <a:off x="179512" y="476672"/>
          <a:ext cx="8784976" cy="6048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Documento" r:id="rId4" imgW="8156536" imgH="5239329" progId="Word.Document.12">
                  <p:embed/>
                </p:oleObj>
              </mc:Choice>
              <mc:Fallback>
                <p:oleObj name="Documento" r:id="rId4" imgW="8156536" imgH="523932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76672"/>
                        <a:ext cx="8784976" cy="60486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63434"/>
              </p:ext>
            </p:extLst>
          </p:nvPr>
        </p:nvGraphicFramePr>
        <p:xfrm>
          <a:off x="546642" y="548680"/>
          <a:ext cx="8273830" cy="619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Apresentação" r:id="rId3" imgW="937222" imgH="700950" progId="PowerPoint.Show.8">
                  <p:embed/>
                </p:oleObj>
              </mc:Choice>
              <mc:Fallback>
                <p:oleObj name="Apresentação" r:id="rId3" imgW="937222" imgH="700950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642" y="548680"/>
                        <a:ext cx="8273830" cy="619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246440" y="60530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 </a:t>
            </a:r>
            <a:r>
              <a:rPr lang="en-US" dirty="0" err="1" smtClean="0"/>
              <a:t>Resposta</a:t>
            </a:r>
            <a:r>
              <a:rPr lang="en-US" dirty="0"/>
              <a:t>: 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88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ctr"/>
            <a:r>
              <a:rPr lang="pt-BR" sz="4800" b="1" cap="small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Estudo  de  Caso</a:t>
            </a:r>
            <a:endParaRPr lang="pt-BR" sz="4800" b="1" cap="small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29600" cy="475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Delimitação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i="1" dirty="0" smtClean="0"/>
          </a:p>
          <a:p>
            <a:pPr>
              <a:buNone/>
            </a:pPr>
            <a:r>
              <a:rPr lang="pt-BR" i="1" dirty="0" smtClean="0"/>
              <a:t>Quais fatores de ordem subjetiva e interativa, presentes nas práticas interativas estabelecidas a distância, influenciam o desenvolvimento do pensamento crítico em fóruns de discussão?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pPr>
              <a:spcBef>
                <a:spcPct val="0"/>
              </a:spcBef>
              <a:buNone/>
            </a:pPr>
            <a:r>
              <a:rPr lang="pt-BR" b="1" dirty="0" smtClean="0">
                <a:cs typeface="Times New Roman" pitchFamily="18" charset="0"/>
              </a:rPr>
              <a:t>Habilidades Cognitivas Básicas: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Analisar,  Comparar, 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Classificar,  Avaliar, 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Descrever,  Sintetizar, 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Definir,  Exemplificar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Explicar  e  Interpretar. </a:t>
            </a:r>
          </a:p>
          <a:p>
            <a:pPr>
              <a:spcBef>
                <a:spcPct val="0"/>
              </a:spcBef>
              <a:buNone/>
            </a:pPr>
            <a:endParaRPr lang="pt-BR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b="1" dirty="0" smtClean="0">
                <a:cs typeface="Times New Roman" pitchFamily="18" charset="0"/>
              </a:rPr>
              <a:t>Competências Cognitivas Avançadas: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Argumentar. 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Análise Argumentativa.</a:t>
            </a:r>
          </a:p>
          <a:p>
            <a:pPr>
              <a:spcBef>
                <a:spcPct val="0"/>
              </a:spcBef>
            </a:pPr>
            <a:r>
              <a:rPr lang="pt-BR" dirty="0" smtClean="0">
                <a:cs typeface="Times New Roman" pitchFamily="18" charset="0"/>
              </a:rPr>
              <a:t>Avaliação Argumentativa.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Componentes  do Pensamento Crítico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23528" y="4365104"/>
            <a:ext cx="8424936" cy="19442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13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800" dirty="0" smtClean="0"/>
              <a:t>	Os sujeitos selecionados foram alunos de uma turma do curso </a:t>
            </a:r>
            <a:r>
              <a:rPr lang="pt-BR" sz="2800" i="1" dirty="0" smtClean="0"/>
              <a:t>Didática do Pensamento Crítico 2 – Habilidades Específicas, </a:t>
            </a:r>
            <a:r>
              <a:rPr lang="pt-BR" sz="2800" dirty="0" smtClean="0"/>
              <a:t>ocorrida no primeiro semestre de 2011, cujo perfil era de professores universitários (mestres, doutores), treinadores organizacionais, pedagogos, psicólogos e outros profissionais envolvidos com a educação de maneira geral, perfazendo um total de 19 participantes.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Para analisar as práticas interativas, foram utilizados os pressupostos da </a:t>
            </a:r>
            <a:r>
              <a:rPr lang="pt-BR" b="1" i="1" dirty="0" smtClean="0"/>
              <a:t>análise de conteúdo</a:t>
            </a:r>
            <a:r>
              <a:rPr lang="pt-BR" dirty="0" smtClean="0"/>
              <a:t> aplicada às mensagens postadas nos fóruns de discussão.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 smtClean="0"/>
              <a:t>I. Fenômenos cognitivos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II. Fenômenos afetivos</a:t>
            </a:r>
          </a:p>
          <a:p>
            <a:pPr>
              <a:buNone/>
            </a:pPr>
            <a:r>
              <a:rPr lang="pt-BR" b="1" dirty="0" smtClean="0"/>
              <a:t>III. Fenômenos grupais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800" b="1" dirty="0" smtClean="0"/>
              <a:t>I. Fenômenos cognitivos: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1. </a:t>
            </a:r>
            <a:r>
              <a:rPr lang="pt-BR" sz="2800" b="1" dirty="0" smtClean="0"/>
              <a:t>Preconceitos.</a:t>
            </a:r>
            <a:r>
              <a:rPr lang="pt-BR" sz="2800" dirty="0" smtClean="0"/>
              <a:t> </a:t>
            </a:r>
          </a:p>
          <a:p>
            <a:pPr>
              <a:buNone/>
            </a:pPr>
            <a:r>
              <a:rPr lang="pt-BR" sz="2800" dirty="0" smtClean="0"/>
              <a:t>2. </a:t>
            </a:r>
            <a:r>
              <a:rPr lang="pt-BR" sz="2800" b="1" dirty="0" smtClean="0"/>
              <a:t>Distorções cognitivas.</a:t>
            </a:r>
            <a:r>
              <a:rPr lang="pt-BR" sz="2800" dirty="0" smtClean="0"/>
              <a:t> </a:t>
            </a:r>
          </a:p>
          <a:p>
            <a:pPr>
              <a:buNone/>
            </a:pPr>
            <a:r>
              <a:rPr lang="pt-BR" sz="2800" dirty="0" smtClean="0"/>
              <a:t>3. </a:t>
            </a:r>
            <a:r>
              <a:rPr lang="pt-BR" sz="2800" b="1" dirty="0" smtClean="0"/>
              <a:t>Resistência.</a:t>
            </a:r>
            <a:r>
              <a:rPr lang="pt-BR" sz="2800" dirty="0" smtClean="0"/>
              <a:t> </a:t>
            </a:r>
          </a:p>
          <a:p>
            <a:pPr>
              <a:buNone/>
            </a:pPr>
            <a:r>
              <a:rPr lang="pt-BR" sz="2800" dirty="0" smtClean="0"/>
              <a:t>4. </a:t>
            </a:r>
            <a:r>
              <a:rPr lang="pt-BR" sz="2800" b="1" dirty="0" smtClean="0"/>
              <a:t>Procedimentos.</a:t>
            </a:r>
            <a:r>
              <a:rPr lang="pt-BR" sz="2800" i="1" dirty="0" smtClean="0"/>
              <a:t> </a:t>
            </a:r>
            <a:endParaRPr lang="pt-BR" sz="2800" dirty="0" smtClean="0"/>
          </a:p>
          <a:p>
            <a:pPr>
              <a:spcAft>
                <a:spcPts val="600"/>
              </a:spcAft>
              <a:buNone/>
            </a:pPr>
            <a:endParaRPr lang="pt-BR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sz="2800" b="1" dirty="0" smtClean="0"/>
              <a:t>I. Fenômenos cognitivos:</a:t>
            </a:r>
            <a:endParaRPr lang="pt-BR" sz="2800" dirty="0" smtClean="0"/>
          </a:p>
          <a:p>
            <a:pPr marL="514350" indent="-514350">
              <a:buAutoNum type="arabicPeriod"/>
            </a:pPr>
            <a:r>
              <a:rPr lang="pt-BR" sz="2800" b="1" dirty="0" smtClean="0"/>
              <a:t>Preconceitos.</a:t>
            </a:r>
            <a:r>
              <a:rPr lang="pt-BR" sz="2800" dirty="0" smtClean="0"/>
              <a:t> A manifestação de preconceitos a partir da assunção de suposições arbitrárias, sem fundamentos. </a:t>
            </a:r>
          </a:p>
          <a:p>
            <a:pPr marL="514350" indent="-514350">
              <a:buNone/>
            </a:pPr>
            <a:r>
              <a:rPr lang="pt-BR" sz="2800" i="1" dirty="0" smtClean="0"/>
              <a:t>MN. O argumento de que a tortura do terrorista (e aqui está se falando do </a:t>
            </a:r>
            <a:r>
              <a:rPr lang="pt-BR" sz="2800" b="1" i="1" dirty="0" smtClean="0">
                <a:solidFill>
                  <a:srgbClr val="0070C0"/>
                </a:solidFill>
              </a:rPr>
              <a:t>fundamentalista religioso</a:t>
            </a:r>
            <a:r>
              <a:rPr lang="pt-BR" sz="2800" i="1" dirty="0" smtClean="0"/>
              <a:t>) pode evitar a morte de muitos é questionável.  1.O terrorista fundamentalista religioso se baseia na existência de uma guerra santa, onde a figura do inimigo perverso é explorada pelos líderes religiosos para fomentar e formar mais seguidores santos, para nós, "terroristas".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endParaRPr lang="pt-BR" sz="2800" i="1" dirty="0" smtClean="0"/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err="1" smtClean="0"/>
              <a:t>S.F.</a:t>
            </a:r>
            <a:r>
              <a:rPr lang="pt-BR" sz="2800" dirty="0" smtClean="0"/>
              <a:t>  </a:t>
            </a:r>
            <a:r>
              <a:rPr lang="pt-BR" sz="2800" i="1" dirty="0" smtClean="0"/>
              <a:t>MN, concordo com você sobre o que você falou sobre o </a:t>
            </a:r>
            <a:r>
              <a:rPr lang="pt-BR" sz="2800" b="1" i="1" dirty="0" smtClean="0">
                <a:solidFill>
                  <a:srgbClr val="0070C0"/>
                </a:solidFill>
              </a:rPr>
              <a:t>fundamentalismo religioso</a:t>
            </a:r>
            <a:r>
              <a:rPr lang="pt-BR" sz="2800" i="1" dirty="0" smtClean="0"/>
              <a:t>, torturá-lo não iria adiantar. 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 marL="514350" indent="-514350">
              <a:buNone/>
            </a:pPr>
            <a:r>
              <a:rPr lang="pt-BR" sz="2800" dirty="0" err="1" smtClean="0"/>
              <a:t>J.A.</a:t>
            </a:r>
            <a:r>
              <a:rPr lang="pt-BR" sz="2800" dirty="0" smtClean="0"/>
              <a:t>  </a:t>
            </a:r>
            <a:r>
              <a:rPr lang="pt-BR" sz="2800" i="1" dirty="0" smtClean="0"/>
              <a:t>falando em guerra santa, a Jihad é algo que também afronta de forma ostensiva outro valor ocidental: a liberdade religiosa. Quando o ocidente se submeter às regras impostas pelos </a:t>
            </a:r>
            <a:r>
              <a:rPr lang="pt-BR" sz="2800" b="1" i="1" dirty="0" smtClean="0">
                <a:solidFill>
                  <a:srgbClr val="0070C0"/>
                </a:solidFill>
              </a:rPr>
              <a:t>extremistas islâmicos, </a:t>
            </a:r>
            <a:r>
              <a:rPr lang="pt-BR" sz="2800" i="1" dirty="0" smtClean="0"/>
              <a:t>estará abrindo mão da própria liberdade que é um de seus valores essenciais.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pt-BR" sz="2800" b="1" dirty="0" smtClean="0"/>
              <a:t>Fenômenos cognitivos: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2. </a:t>
            </a:r>
            <a:r>
              <a:rPr lang="pt-BR" sz="2800" b="1" dirty="0" smtClean="0"/>
              <a:t>Distorções cognitivas.</a:t>
            </a:r>
            <a:r>
              <a:rPr lang="pt-BR" sz="2800" dirty="0" smtClean="0"/>
              <a:t> Erros sobre os posicionamentos alheios, afirmando que a posição do colega era uma quando ele disse o contrário; erros de interpretação.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UC. </a:t>
            </a:r>
            <a:r>
              <a:rPr lang="pt-BR" sz="2800" i="1" dirty="0" smtClean="0"/>
              <a:t>Por uma simples questão de contagem esmagadora (</a:t>
            </a:r>
            <a:r>
              <a:rPr lang="pt-BR" sz="2800" b="1" i="1" dirty="0" smtClean="0">
                <a:solidFill>
                  <a:srgbClr val="0000CC"/>
                </a:solidFill>
              </a:rPr>
              <a:t>MILHÃO</a:t>
            </a:r>
            <a:r>
              <a:rPr lang="pt-BR" sz="2800" i="1" dirty="0" smtClean="0"/>
              <a:t> contra UM), sou a favor da tortura nesse caso...</a:t>
            </a:r>
          </a:p>
          <a:p>
            <a:pPr>
              <a:buNone/>
            </a:pPr>
            <a:endParaRPr lang="pt-BR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800" dirty="0" err="1" smtClean="0"/>
              <a:t>V.A.</a:t>
            </a:r>
            <a:r>
              <a:rPr lang="pt-BR" sz="2800" dirty="0" smtClean="0"/>
              <a:t> </a:t>
            </a:r>
            <a:r>
              <a:rPr lang="pt-BR" sz="2800" i="1" dirty="0" smtClean="0"/>
              <a:t>Parece que </a:t>
            </a:r>
            <a:r>
              <a:rPr lang="pt-BR" sz="2800" i="1" dirty="0" err="1" smtClean="0"/>
              <a:t>M.A.</a:t>
            </a:r>
            <a:r>
              <a:rPr lang="pt-BR" sz="2800" i="1" dirty="0" smtClean="0"/>
              <a:t> já concordou com o uso da tortura (restou apenas a dúvida sobre o método). </a:t>
            </a:r>
            <a:r>
              <a:rPr lang="pt-BR" sz="2800" i="1" dirty="0" err="1" smtClean="0"/>
              <a:t>S.F.</a:t>
            </a:r>
            <a:r>
              <a:rPr lang="pt-BR" sz="2800" i="1" dirty="0" smtClean="0"/>
              <a:t> já se convenceu de torturar o sujeito.</a:t>
            </a:r>
          </a:p>
          <a:p>
            <a:pPr>
              <a:buNone/>
            </a:pPr>
            <a:r>
              <a:rPr lang="pt-BR" sz="2800" dirty="0" err="1" smtClean="0"/>
              <a:t>M.A.</a:t>
            </a:r>
            <a:r>
              <a:rPr lang="pt-BR" sz="2800" dirty="0" smtClean="0"/>
              <a:t> </a:t>
            </a:r>
            <a:r>
              <a:rPr lang="pt-BR" sz="2800" i="1" dirty="0" smtClean="0"/>
              <a:t>Não concordei com a tortura não.</a:t>
            </a:r>
          </a:p>
          <a:p>
            <a:pPr>
              <a:buNone/>
            </a:pPr>
            <a:endParaRPr lang="pt-BR" sz="2800" i="1" dirty="0" smtClean="0"/>
          </a:p>
          <a:p>
            <a:pPr>
              <a:buNone/>
            </a:pPr>
            <a:r>
              <a:rPr lang="pt-BR" sz="2800" dirty="0" err="1" smtClean="0"/>
              <a:t>L.S.</a:t>
            </a:r>
            <a:r>
              <a:rPr lang="pt-BR" sz="2800" dirty="0" smtClean="0"/>
              <a:t> </a:t>
            </a:r>
            <a:r>
              <a:rPr lang="pt-BR" sz="2800" i="1" dirty="0" smtClean="0"/>
              <a:t>Surge-me uma nova indagação: O Setor de Inteligência dos EUA</a:t>
            </a:r>
            <a:r>
              <a:rPr lang="pt-BR" sz="2800" i="1" dirty="0" smtClean="0">
                <a:solidFill>
                  <a:srgbClr val="0000CC"/>
                </a:solidFill>
              </a:rPr>
              <a:t> (</a:t>
            </a:r>
            <a:r>
              <a:rPr lang="pt-BR" sz="2800" b="1" i="1" dirty="0" smtClean="0">
                <a:solidFill>
                  <a:srgbClr val="0000CC"/>
                </a:solidFill>
              </a:rPr>
              <a:t>CIA</a:t>
            </a:r>
            <a:r>
              <a:rPr lang="pt-BR" sz="2800" i="1" dirty="0" smtClean="0">
                <a:solidFill>
                  <a:srgbClr val="0000CC"/>
                </a:solidFill>
              </a:rPr>
              <a:t>) </a:t>
            </a:r>
            <a:r>
              <a:rPr lang="pt-BR" sz="2800" i="1" dirty="0" smtClean="0"/>
              <a:t>é bem complexo e com possibilidades inúmeras de atuar em diferentes frentes. Penso também, será que uma questão torturante como a nossa já não está prescrita em como ser resolvida pela </a:t>
            </a:r>
            <a:r>
              <a:rPr lang="pt-BR" sz="2800" b="1" i="1" dirty="0" smtClean="0">
                <a:solidFill>
                  <a:srgbClr val="0000CC"/>
                </a:solidFill>
              </a:rPr>
              <a:t>CIA</a:t>
            </a:r>
            <a:r>
              <a:rPr lang="pt-BR" sz="2800" i="1" dirty="0" smtClean="0"/>
              <a:t>?</a:t>
            </a:r>
          </a:p>
          <a:p>
            <a:pPr>
              <a:buNone/>
            </a:pPr>
            <a:endParaRPr lang="pt-BR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pt-BR" sz="2800" b="1" dirty="0" smtClean="0"/>
              <a:t>Fenômenos cognitivos:</a:t>
            </a:r>
            <a:endParaRPr lang="pt-BR" sz="2800" dirty="0" smtClean="0"/>
          </a:p>
          <a:p>
            <a:pPr marL="571500" indent="-571500">
              <a:buNone/>
            </a:pPr>
            <a:r>
              <a:rPr lang="pt-BR" sz="2800" dirty="0" smtClean="0"/>
              <a:t>3. </a:t>
            </a:r>
            <a:r>
              <a:rPr lang="pt-BR" sz="2800" b="1" dirty="0" smtClean="0"/>
              <a:t>Resistência.</a:t>
            </a:r>
            <a:r>
              <a:rPr lang="pt-BR" sz="2800" dirty="0" smtClean="0"/>
              <a:t> Recusa declarada de analisar argumentos por serem contrários às próprias opiniões. </a:t>
            </a:r>
          </a:p>
          <a:p>
            <a:pPr marL="571500" indent="-571500"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4. </a:t>
            </a:r>
            <a:r>
              <a:rPr lang="pt-BR" sz="2800" b="1" dirty="0" smtClean="0"/>
              <a:t>Procedimentos.</a:t>
            </a:r>
            <a:r>
              <a:rPr lang="pt-BR" sz="2800" dirty="0" smtClean="0"/>
              <a:t> Falhas procedimentais no exercício das 3 habilidades de </a:t>
            </a:r>
            <a:r>
              <a:rPr lang="pt-BR" sz="2800" i="1" dirty="0" smtClean="0"/>
              <a:t>argumentar, análise argumentativa </a:t>
            </a:r>
            <a:r>
              <a:rPr lang="pt-BR" sz="2800" dirty="0" smtClean="0"/>
              <a:t>e </a:t>
            </a:r>
            <a:r>
              <a:rPr lang="pt-BR" sz="2800" i="1" dirty="0" smtClean="0"/>
              <a:t>avaliação argumentativa. </a:t>
            </a:r>
            <a:endParaRPr lang="pt-BR" sz="2800" dirty="0" smtClean="0"/>
          </a:p>
          <a:p>
            <a:pPr>
              <a:spcAft>
                <a:spcPts val="600"/>
              </a:spcAft>
              <a:buNone/>
            </a:pPr>
            <a:endParaRPr lang="pt-BR" sz="2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II. Fenômenos afetivos: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1. </a:t>
            </a:r>
            <a:r>
              <a:rPr lang="pt-BR" b="1" dirty="0" smtClean="0"/>
              <a:t>Surpresa.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2. </a:t>
            </a:r>
            <a:r>
              <a:rPr lang="pt-BR" b="1" dirty="0" smtClean="0"/>
              <a:t>Titubeio (insegurança).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3. </a:t>
            </a:r>
            <a:r>
              <a:rPr lang="pt-BR" b="1" dirty="0" smtClean="0"/>
              <a:t>Entusiasmo. </a:t>
            </a:r>
          </a:p>
          <a:p>
            <a:pPr>
              <a:buNone/>
            </a:pPr>
            <a:r>
              <a:rPr lang="pt-BR" dirty="0" smtClean="0"/>
              <a:t>4. </a:t>
            </a:r>
            <a:r>
              <a:rPr lang="pt-BR" b="1" dirty="0" smtClean="0"/>
              <a:t>Frustração. </a:t>
            </a:r>
          </a:p>
          <a:p>
            <a:pPr>
              <a:buNone/>
            </a:pPr>
            <a:r>
              <a:rPr lang="pt-BR" dirty="0" smtClean="0"/>
              <a:t>5. </a:t>
            </a:r>
            <a:r>
              <a:rPr lang="pt-BR" b="1" dirty="0" smtClean="0"/>
              <a:t>Reanimação.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6. </a:t>
            </a:r>
            <a:r>
              <a:rPr lang="pt-BR" b="1" dirty="0" smtClean="0"/>
              <a:t>Exacerbação.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Por que </a:t>
            </a:r>
            <a:r>
              <a:rPr lang="pt-BR" sz="2800" i="1" dirty="0" smtClean="0"/>
              <a:t>argumentar</a:t>
            </a:r>
            <a:r>
              <a:rPr lang="pt-BR" sz="2800" dirty="0" smtClean="0"/>
              <a:t> é importante para a vida?</a:t>
            </a:r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 smtClean="0"/>
              <a:t>1. Porque a vida em sociedade exige constantemente:</a:t>
            </a:r>
          </a:p>
          <a:p>
            <a:pPr marL="0" indent="0">
              <a:buNone/>
            </a:pPr>
            <a:r>
              <a:rPr lang="pt-BR" sz="2800" dirty="0" smtClean="0">
                <a:sym typeface="Wingdings"/>
              </a:rPr>
              <a:t> </a:t>
            </a:r>
            <a:r>
              <a:rPr lang="pt-BR" sz="2800" dirty="0" smtClean="0"/>
              <a:t>a defesa de </a:t>
            </a:r>
            <a:r>
              <a:rPr lang="pt-BR" sz="2800" i="1" dirty="0" smtClean="0"/>
              <a:t>pontos de vista pessoais </a:t>
            </a:r>
            <a:r>
              <a:rPr lang="pt-BR" sz="2800" dirty="0" smtClean="0"/>
              <a:t>e </a:t>
            </a:r>
          </a:p>
          <a:p>
            <a:pPr marL="0" indent="0">
              <a:buNone/>
            </a:pPr>
            <a:r>
              <a:rPr lang="pt-BR" sz="2800" dirty="0">
                <a:sym typeface="Wingdings"/>
              </a:rPr>
              <a:t> </a:t>
            </a:r>
            <a:r>
              <a:rPr lang="pt-BR" sz="2800" dirty="0" smtClean="0"/>
              <a:t>a </a:t>
            </a:r>
            <a:r>
              <a:rPr lang="pt-BR" sz="2800" dirty="0"/>
              <a:t>apreciação de </a:t>
            </a:r>
            <a:r>
              <a:rPr lang="pt-BR" sz="2800" i="1" dirty="0"/>
              <a:t>pontos de vista alheios</a:t>
            </a:r>
            <a:r>
              <a:rPr lang="pt-BR" sz="2800" dirty="0"/>
              <a:t>. </a:t>
            </a: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 smtClean="0"/>
              <a:t>2. Resolução não violenta de conflitos. </a:t>
            </a:r>
            <a:endParaRPr lang="pt-BR" sz="2800" dirty="0"/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Argumentação  na  educação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203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II. Fenômenos afetivos: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1. </a:t>
            </a:r>
            <a:r>
              <a:rPr lang="pt-BR" b="1" dirty="0" smtClean="0"/>
              <a:t>Surpresa.</a:t>
            </a:r>
            <a:r>
              <a:rPr lang="pt-BR" dirty="0" smtClean="0"/>
              <a:t> Algumas pessoas manifestaram certa surpresa diante de uma questão inusitada para a maioria, pois fugia dos problemas comuns do cotidiano. </a:t>
            </a:r>
          </a:p>
          <a:p>
            <a:pPr>
              <a:buNone/>
            </a:pPr>
            <a:r>
              <a:rPr lang="pt-BR" dirty="0" smtClean="0"/>
              <a:t>2. </a:t>
            </a:r>
            <a:r>
              <a:rPr lang="pt-BR" b="1" dirty="0" smtClean="0"/>
              <a:t>Titubeio.</a:t>
            </a:r>
            <a:r>
              <a:rPr lang="pt-BR" dirty="0" smtClean="0"/>
              <a:t> Dado o caráter incomum de determinado problema discutido e por ele envolver valores, de início algumas participantes ficaram hesitantes em definir uma posição, algo natural, inferido a partir de respostas um pouco ambíguas. 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sz="3000" dirty="0" smtClean="0"/>
              <a:t>LS. </a:t>
            </a:r>
            <a:r>
              <a:rPr lang="pt-BR" sz="3000" i="1" dirty="0" smtClean="0"/>
              <a:t>Continuo pensando....o mais importante é o impedimento da tragédia.</a:t>
            </a:r>
          </a:p>
          <a:p>
            <a:pPr>
              <a:buNone/>
            </a:pPr>
            <a:endParaRPr lang="pt-BR" sz="3000" dirty="0" smtClean="0"/>
          </a:p>
          <a:p>
            <a:pPr>
              <a:buNone/>
            </a:pPr>
            <a:r>
              <a:rPr lang="pt-BR" sz="3000" dirty="0" err="1" smtClean="0"/>
              <a:t>C.B.</a:t>
            </a:r>
            <a:r>
              <a:rPr lang="pt-BR" sz="3000" dirty="0" smtClean="0"/>
              <a:t> </a:t>
            </a:r>
            <a:r>
              <a:rPr lang="pt-BR" sz="3000" i="1" dirty="0" smtClean="0"/>
              <a:t>Olá turma. Acabo de ler toda a informação disponibilizada para esta semana. A minha primeiríssima impressão é que para falar sobre o dilema do terrorismo, as minhas emoções mexem e para responder aqueles exemplos de avaliação, no caso: Direito - questão 39, é muito fácil, é saber o que diz a lei e explanar. Vou aprofundar.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/>
              <a:t>II. Fenômenos afetivos: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3. </a:t>
            </a:r>
            <a:r>
              <a:rPr lang="pt-BR" b="1" dirty="0" smtClean="0"/>
              <a:t>Entusiasmo. </a:t>
            </a:r>
            <a:r>
              <a:rPr lang="pt-BR" dirty="0" smtClean="0"/>
              <a:t>Momentos de entusiasmo inferidos a partir da frequência, tempo de resposta, de manifestações espontâneas e argumentos fundamentados a partir de pesquisas em referências externas.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L.S.</a:t>
            </a:r>
            <a:r>
              <a:rPr lang="pt-BR" dirty="0" smtClean="0"/>
              <a:t> </a:t>
            </a:r>
            <a:r>
              <a:rPr lang="pt-BR" i="1" dirty="0" smtClean="0"/>
              <a:t>A polêmica do debate foi intensa. Tão intensa que me dei conta que pensava na situação quando dirigia, no momento de relax frente a TV...ou seja, participei online e </a:t>
            </a:r>
            <a:r>
              <a:rPr lang="pt-BR" dirty="0" err="1" smtClean="0"/>
              <a:t>offline</a:t>
            </a:r>
            <a:r>
              <a:rPr lang="pt-BR" i="1" dirty="0" smtClean="0"/>
              <a:t>!!! E foi muito bom!!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/>
              <a:t>II. Fenômenos afetivos: </a:t>
            </a:r>
          </a:p>
          <a:p>
            <a:pPr>
              <a:buNone/>
            </a:pPr>
            <a:endParaRPr lang="pt-BR" sz="1900" dirty="0" smtClean="0"/>
          </a:p>
          <a:p>
            <a:pPr>
              <a:buNone/>
            </a:pPr>
            <a:r>
              <a:rPr lang="pt-BR" dirty="0" smtClean="0"/>
              <a:t>4. </a:t>
            </a:r>
            <a:r>
              <a:rPr lang="pt-BR" b="1" dirty="0" smtClean="0"/>
              <a:t>Frustração. </a:t>
            </a:r>
            <a:r>
              <a:rPr lang="pt-BR" dirty="0" smtClean="0"/>
              <a:t>Chegou o ponto em que os argumentos começaram a se esgotar, fato identificável quando começaram a se repetir em diversas mensagens, além da manifestação da dúvida de se chegar a um consenso.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5. </a:t>
            </a:r>
            <a:r>
              <a:rPr lang="pt-BR" b="1" dirty="0" smtClean="0"/>
              <a:t>Reanimação. </a:t>
            </a:r>
            <a:r>
              <a:rPr lang="pt-BR" dirty="0" smtClean="0"/>
              <a:t>Diante de uma queda no ritmo da discussão, alguns tomaram a iniciativa e convocaram o grupo para focar em um posicionamento.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II. Fenômenos afetivos: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6. </a:t>
            </a:r>
            <a:r>
              <a:rPr lang="pt-BR" sz="2800" b="1" dirty="0" smtClean="0"/>
              <a:t>Exacerbação. </a:t>
            </a:r>
            <a:r>
              <a:rPr lang="pt-BR" sz="2800" dirty="0" smtClean="0"/>
              <a:t>Ao longo de certo debate a exacerbação de emoções identificadas na progressão da posição moderada para a extremada. 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err="1" smtClean="0"/>
              <a:t>U.C.</a:t>
            </a:r>
            <a:r>
              <a:rPr lang="pt-BR" sz="2800" dirty="0" smtClean="0"/>
              <a:t> </a:t>
            </a:r>
            <a:r>
              <a:rPr lang="pt-BR" sz="2800" i="1" dirty="0" smtClean="0"/>
              <a:t>...Mas mesmo assim, uma brincadeira tão estúpida dessa, se fosse mesmo brincadeira ou maluquice, merecia um puxãozinho de orelha mesmo. Tortura sim! </a:t>
            </a:r>
            <a:endParaRPr lang="pt-BR" sz="2800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III. Fenômenos Grupais: </a:t>
            </a:r>
            <a:endParaRPr lang="pt-BR" sz="2800" dirty="0" smtClean="0"/>
          </a:p>
          <a:p>
            <a:pPr marL="514350" indent="-514350">
              <a:buAutoNum type="arabicPeriod"/>
            </a:pPr>
            <a:r>
              <a:rPr lang="pt-BR" sz="2800" b="1" dirty="0" smtClean="0"/>
              <a:t>Papéis. </a:t>
            </a:r>
            <a:r>
              <a:rPr lang="pt-BR" sz="2800" dirty="0" smtClean="0"/>
              <a:t>A assunção de papéis dentro do grupo. Houve quem assumisse o papel de </a:t>
            </a:r>
            <a:r>
              <a:rPr lang="pt-BR" sz="2800" i="1" dirty="0" smtClean="0"/>
              <a:t>motivador, </a:t>
            </a:r>
            <a:r>
              <a:rPr lang="pt-BR" sz="2800" dirty="0" smtClean="0"/>
              <a:t>estimulando o colega, e também o de líder propondo formas de trabalhar ao grupo. </a:t>
            </a:r>
          </a:p>
          <a:p>
            <a:pPr marL="514350" indent="-514350"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2. </a:t>
            </a:r>
            <a:r>
              <a:rPr lang="pt-BR" sz="2800" b="1" dirty="0" smtClean="0"/>
              <a:t>Conflitos. </a:t>
            </a:r>
            <a:r>
              <a:rPr lang="pt-BR" sz="2800" dirty="0" smtClean="0"/>
              <a:t>Alguns participantes sentiram-se levemente desrespeitados a partir da forma de refutação e cobrança efetivadas pelos colegas.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A partir dos achados, hipóteses podem ser elaboradas servindo de norteadoras de futuros estudos sobre </a:t>
            </a:r>
            <a:r>
              <a:rPr lang="pt-BR" i="1" dirty="0" smtClean="0"/>
              <a:t>quais são os fatores etiológicos destes fenômenos, quais métodos didáticos melhor desenvolvem o pensamento crítico, </a:t>
            </a:r>
            <a:r>
              <a:rPr lang="pt-BR" dirty="0" smtClean="0"/>
              <a:t>dentre outros.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Conforme os resultados obtidos, a pesquisa demonstrou que os fóruns de discussão oferecem oportunidades profícuas para o exercício e, </a:t>
            </a:r>
            <a:r>
              <a:rPr lang="pt-BR" dirty="0" err="1" smtClean="0"/>
              <a:t>consequentemente</a:t>
            </a:r>
            <a:r>
              <a:rPr lang="pt-BR" dirty="0" smtClean="0"/>
              <a:t>, desenvolvimento do pensamento crítico.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 Finais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pt-BR" sz="2800" i="1" dirty="0" smtClean="0"/>
          </a:p>
          <a:p>
            <a:pPr algn="r"/>
            <a:endParaRPr lang="pt-BR" sz="2800" i="1" dirty="0"/>
          </a:p>
          <a:p>
            <a:pPr algn="r"/>
            <a:endParaRPr lang="pt-BR" sz="2800" i="1" dirty="0" smtClean="0"/>
          </a:p>
          <a:p>
            <a:pPr algn="r"/>
            <a:endParaRPr lang="pt-BR" sz="2800" i="1" dirty="0"/>
          </a:p>
          <a:p>
            <a:pPr algn="r"/>
            <a:r>
              <a:rPr lang="pt-BR" sz="2800" i="1" dirty="0" smtClean="0"/>
              <a:t>“</a:t>
            </a:r>
            <a:r>
              <a:rPr lang="pt-BR" sz="2800" i="1" dirty="0"/>
              <a:t>Se ensinares, ensina ao mesmo tempo </a:t>
            </a:r>
            <a:endParaRPr lang="pt-BR" sz="2800" i="1" dirty="0" smtClean="0"/>
          </a:p>
          <a:p>
            <a:pPr algn="r"/>
            <a:r>
              <a:rPr lang="pt-BR" sz="2800" i="1" dirty="0" smtClean="0"/>
              <a:t>a </a:t>
            </a:r>
            <a:r>
              <a:rPr lang="pt-BR" sz="2800" i="1" dirty="0"/>
              <a:t>duvidar daquilo que estás a ensinar.”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:\Users\loche\Desktop\Ortega Y Gass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2376264" cy="34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1520" y="558924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Ortega y </a:t>
            </a:r>
            <a:r>
              <a:rPr lang="pt-BR" sz="2800" b="1" dirty="0" err="1" smtClean="0"/>
              <a:t>Gasset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7607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pPr algn="ctr">
              <a:buNone/>
            </a:pPr>
            <a:r>
              <a:rPr lang="pt-BR" sz="2800" dirty="0" smtClean="0">
                <a:hlinkClick r:id="rId3"/>
              </a:rPr>
              <a:t>www.hoper.com</a:t>
            </a:r>
            <a:endParaRPr lang="pt-BR" sz="2800" dirty="0" smtClean="0"/>
          </a:p>
          <a:p>
            <a:pPr algn="ctr">
              <a:buNone/>
            </a:pPr>
            <a:r>
              <a:rPr lang="pt-BR" sz="2800" dirty="0" smtClean="0">
                <a:hlinkClick r:id="rId4"/>
              </a:rPr>
              <a:t>www.livrepensamento.com.br</a:t>
            </a:r>
            <a:endParaRPr lang="pt-BR" sz="2800" dirty="0" smtClean="0"/>
          </a:p>
          <a:p>
            <a:pPr algn="ctr">
              <a:buNone/>
            </a:pPr>
            <a:endParaRPr lang="pt-BR" sz="2800" dirty="0" smtClean="0"/>
          </a:p>
          <a:p>
            <a:pPr algn="ctr"/>
            <a:r>
              <a:rPr lang="pt-BR" sz="2800" dirty="0" smtClean="0">
                <a:hlinkClick r:id="rId5"/>
              </a:rPr>
              <a:t>loche@hoper.com.br</a:t>
            </a:r>
            <a:endParaRPr lang="pt-BR" sz="2800" dirty="0" smtClean="0"/>
          </a:p>
          <a:p>
            <a:pPr algn="ctr">
              <a:buNone/>
            </a:pPr>
            <a:r>
              <a:rPr lang="pt-BR" sz="2800" dirty="0" smtClean="0">
                <a:hlinkClick r:id="rId6"/>
              </a:rPr>
              <a:t>loche@livrepensamento.com.br</a:t>
            </a:r>
            <a:endParaRPr lang="pt-BR" sz="2800" dirty="0" smtClean="0"/>
          </a:p>
          <a:p>
            <a:pPr algn="ctr">
              <a:buNone/>
            </a:pPr>
            <a:endParaRPr lang="pt-BR" sz="2800" dirty="0"/>
          </a:p>
          <a:p>
            <a:pPr algn="ctr">
              <a:buNone/>
            </a:pPr>
            <a:r>
              <a:rPr lang="pt-BR" sz="2800" dirty="0" err="1" smtClean="0"/>
              <a:t>Facebook</a:t>
            </a:r>
            <a:r>
              <a:rPr lang="pt-BR" sz="2800" dirty="0" smtClean="0"/>
              <a:t>: Laênio Loche</a:t>
            </a:r>
          </a:p>
          <a:p>
            <a:pPr algn="ctr"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/>
          </a:p>
          <a:p>
            <a:pPr>
              <a:buNone/>
            </a:pPr>
            <a:endParaRPr lang="pt-BR" sz="2800" dirty="0" smtClean="0"/>
          </a:p>
        </p:txBody>
      </p:sp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cap="all" dirty="0" smtClean="0"/>
          </a:p>
        </p:txBody>
      </p:sp>
    </p:spTree>
    <p:extLst>
      <p:ext uri="{BB962C8B-B14F-4D97-AF65-F5344CB8AC3E}">
        <p14:creationId xmlns:p14="http://schemas.microsoft.com/office/powerpoint/2010/main" val="203339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Qual o papel da argumentação na Educação?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Como sintetiza Selma Leitão: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 smtClean="0"/>
              <a:t>1. </a:t>
            </a:r>
            <a:r>
              <a:rPr lang="pt-BR" b="1" dirty="0" smtClean="0"/>
              <a:t>Aprender </a:t>
            </a:r>
            <a:r>
              <a:rPr lang="pt-BR" b="1" i="1" u="sng" dirty="0" smtClean="0"/>
              <a:t>a</a:t>
            </a:r>
            <a:r>
              <a:rPr lang="pt-BR" b="1" dirty="0" smtClean="0"/>
              <a:t> argumentar. 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dirty="0" smtClean="0"/>
              <a:t>2. </a:t>
            </a:r>
            <a:r>
              <a:rPr lang="pt-BR" b="1" dirty="0"/>
              <a:t>Aprender </a:t>
            </a:r>
            <a:r>
              <a:rPr lang="pt-BR" b="1" i="1" u="sng" dirty="0" smtClean="0"/>
              <a:t>ao</a:t>
            </a:r>
            <a:r>
              <a:rPr lang="pt-BR" b="1" dirty="0" smtClean="0"/>
              <a:t> </a:t>
            </a:r>
            <a:r>
              <a:rPr lang="pt-BR" b="1" dirty="0"/>
              <a:t>argumentar.</a:t>
            </a:r>
            <a:endParaRPr lang="pt-BR" b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Argumentação  na  Educação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66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47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A aprendizagem através da argumentação ocorre através da revisão de pontos de vista sobre um objeto ou realidade, </a:t>
            </a:r>
            <a:r>
              <a:rPr lang="pt-BR" sz="2800" dirty="0" smtClean="0"/>
              <a:t>devido </a:t>
            </a:r>
          </a:p>
          <a:p>
            <a:pPr marL="0" indent="0">
              <a:buNone/>
            </a:pPr>
            <a:endParaRPr lang="pt-BR" sz="1500" dirty="0" smtClean="0"/>
          </a:p>
          <a:p>
            <a:pPr marL="0" indent="0">
              <a:buNone/>
            </a:pPr>
            <a:r>
              <a:rPr lang="pt-BR" sz="2800" b="1" dirty="0" smtClean="0"/>
              <a:t>Confronto: </a:t>
            </a:r>
            <a:r>
              <a:rPr lang="pt-BR" sz="2800" dirty="0" smtClean="0"/>
              <a:t>ao </a:t>
            </a:r>
            <a:r>
              <a:rPr lang="pt-BR" sz="2800" dirty="0" smtClean="0"/>
              <a:t>confronto entre </a:t>
            </a:r>
            <a:r>
              <a:rPr lang="pt-BR" sz="2800" dirty="0" smtClean="0"/>
              <a:t>o </a:t>
            </a:r>
            <a:r>
              <a:rPr lang="pt-BR" sz="2800" dirty="0" smtClean="0"/>
              <a:t>argumento  defendido e o contra-argumento  apresentado (questionamentos, críticas, objeções, refutações)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e </a:t>
            </a:r>
          </a:p>
          <a:p>
            <a:pPr marL="0" indent="0">
              <a:buNone/>
            </a:pPr>
            <a:r>
              <a:rPr lang="pt-BR" sz="2800" b="1" dirty="0" smtClean="0"/>
              <a:t>Resposta: </a:t>
            </a:r>
            <a:r>
              <a:rPr lang="pt-BR" sz="2800" dirty="0" smtClean="0"/>
              <a:t>a </a:t>
            </a:r>
            <a:r>
              <a:rPr lang="pt-BR" sz="2800" dirty="0" smtClean="0"/>
              <a:t>exigência de resposta à objeção, levando o indivíduo a pensar, além das </a:t>
            </a:r>
            <a:r>
              <a:rPr lang="pt-BR" sz="2800" i="1" dirty="0" smtClean="0"/>
              <a:t>justificativas</a:t>
            </a:r>
            <a:r>
              <a:rPr lang="pt-BR" sz="2800" dirty="0" smtClean="0"/>
              <a:t>, sobre os </a:t>
            </a:r>
            <a:r>
              <a:rPr lang="pt-BR" sz="2800" i="1" dirty="0" smtClean="0"/>
              <a:t>limites</a:t>
            </a:r>
            <a:r>
              <a:rPr lang="pt-BR" sz="2800" dirty="0" smtClean="0"/>
              <a:t> e </a:t>
            </a:r>
            <a:r>
              <a:rPr lang="pt-BR" sz="2800" i="1" dirty="0" smtClean="0"/>
              <a:t>sustentabilidade</a:t>
            </a:r>
            <a:r>
              <a:rPr lang="pt-BR" sz="2800" dirty="0" smtClean="0"/>
              <a:t> das afirmações/conhecimentos que possui. 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26328"/>
            <a:ext cx="8229600" cy="787368"/>
          </a:xfrm>
        </p:spPr>
        <p:txBody>
          <a:bodyPr>
            <a:normAutofit/>
          </a:bodyPr>
          <a:lstStyle/>
          <a:p>
            <a:r>
              <a:rPr lang="pt-BR" dirty="0"/>
              <a:t>Aprender </a:t>
            </a:r>
            <a:r>
              <a:rPr lang="pt-BR" i="1" u="sng" dirty="0"/>
              <a:t>ao</a:t>
            </a:r>
            <a:r>
              <a:rPr lang="pt-BR" dirty="0"/>
              <a:t> argumentar</a:t>
            </a:r>
          </a:p>
        </p:txBody>
      </p:sp>
    </p:spTree>
    <p:extLst>
      <p:ext uri="{BB962C8B-B14F-4D97-AF65-F5344CB8AC3E}">
        <p14:creationId xmlns:p14="http://schemas.microsoft.com/office/powerpoint/2010/main" val="99167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09328" y="260648"/>
            <a:ext cx="5925344" cy="787368"/>
          </a:xfrm>
        </p:spPr>
        <p:txBody>
          <a:bodyPr>
            <a:normAutofit/>
          </a:bodyPr>
          <a:lstStyle/>
          <a:p>
            <a:r>
              <a:rPr lang="pt-BR" dirty="0" smtClean="0"/>
              <a:t>Processo  da  Aprendizagem</a:t>
            </a:r>
            <a:endParaRPr lang="pt-BR" sz="3200" b="1" cap="all" dirty="0">
              <a:solidFill>
                <a:srgbClr val="0070C0"/>
              </a:solidFill>
            </a:endParaRPr>
          </a:p>
        </p:txBody>
      </p:sp>
      <p:grpSp>
        <p:nvGrpSpPr>
          <p:cNvPr id="2" name="Grupo 7"/>
          <p:cNvGrpSpPr/>
          <p:nvPr/>
        </p:nvGrpSpPr>
        <p:grpSpPr>
          <a:xfrm>
            <a:off x="4313842" y="3121968"/>
            <a:ext cx="428628" cy="357190"/>
            <a:chOff x="1651969" y="545181"/>
            <a:chExt cx="230568" cy="192140"/>
          </a:xfrm>
        </p:grpSpPr>
        <p:sp>
          <p:nvSpPr>
            <p:cNvPr id="9" name="Seta para a direita 8"/>
            <p:cNvSpPr/>
            <p:nvPr/>
          </p:nvSpPr>
          <p:spPr>
            <a:xfrm rot="5400000">
              <a:off x="1671183" y="525967"/>
              <a:ext cx="192140" cy="23056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Seta para a direita 4"/>
            <p:cNvSpPr/>
            <p:nvPr/>
          </p:nvSpPr>
          <p:spPr>
            <a:xfrm>
              <a:off x="1698083" y="545181"/>
              <a:ext cx="138340" cy="1344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900" kern="1200"/>
            </a:p>
          </p:txBody>
        </p:sp>
      </p:grpSp>
      <p:grpSp>
        <p:nvGrpSpPr>
          <p:cNvPr id="3" name="Grupo 7"/>
          <p:cNvGrpSpPr/>
          <p:nvPr/>
        </p:nvGrpSpPr>
        <p:grpSpPr>
          <a:xfrm>
            <a:off x="4329082" y="4581128"/>
            <a:ext cx="428628" cy="357190"/>
            <a:chOff x="1651969" y="545181"/>
            <a:chExt cx="230568" cy="192140"/>
          </a:xfrm>
        </p:grpSpPr>
        <p:sp>
          <p:nvSpPr>
            <p:cNvPr id="19" name="Seta para a direita 18"/>
            <p:cNvSpPr/>
            <p:nvPr/>
          </p:nvSpPr>
          <p:spPr>
            <a:xfrm rot="5400000">
              <a:off x="1671183" y="525967"/>
              <a:ext cx="192140" cy="23056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Seta para a direita 4"/>
            <p:cNvSpPr/>
            <p:nvPr/>
          </p:nvSpPr>
          <p:spPr>
            <a:xfrm>
              <a:off x="1698083" y="545181"/>
              <a:ext cx="138340" cy="1344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900" kern="120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2096578" y="2168263"/>
            <a:ext cx="4839322" cy="928694"/>
            <a:chOff x="1695138" y="0"/>
            <a:chExt cx="4839322" cy="928694"/>
          </a:xfrm>
          <a:scene3d>
            <a:camera prst="orthographicFront"/>
            <a:lightRig rig="flat" dir="t"/>
          </a:scene3d>
        </p:grpSpPr>
        <p:sp>
          <p:nvSpPr>
            <p:cNvPr id="18" name="Retângulo de cantos arredondados 17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Retângulo 20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/>
                <a:t>A</a:t>
              </a:r>
              <a:r>
                <a:rPr lang="pt-BR" sz="2800" b="1" kern="1200" dirty="0" smtClean="0"/>
                <a:t>rgumento</a:t>
              </a:r>
              <a:endParaRPr lang="pt-BR" sz="2800" kern="1200" dirty="0"/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2152339" y="5085184"/>
            <a:ext cx="4839322" cy="928694"/>
            <a:chOff x="1695138" y="0"/>
            <a:chExt cx="4839322" cy="928694"/>
          </a:xfrm>
          <a:scene3d>
            <a:camera prst="orthographicFront"/>
            <a:lightRig rig="flat" dir="t"/>
          </a:scene3d>
        </p:grpSpPr>
        <p:sp>
          <p:nvSpPr>
            <p:cNvPr id="25" name="Retângulo de cantos arredondados 24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Retângulo 25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Resposta</a:t>
              </a:r>
              <a:endParaRPr lang="pt-BR" sz="2800" kern="1200" dirty="0"/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2096578" y="3645930"/>
            <a:ext cx="4839322" cy="928694"/>
            <a:chOff x="1695138" y="0"/>
            <a:chExt cx="4839322" cy="928694"/>
          </a:xfrm>
          <a:scene3d>
            <a:camera prst="orthographicFront"/>
            <a:lightRig rig="flat" dir="t"/>
          </a:scene3d>
        </p:grpSpPr>
        <p:sp>
          <p:nvSpPr>
            <p:cNvPr id="28" name="Retângulo de cantos arredondados 27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Retângulo 28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Contra-argumento</a:t>
              </a:r>
              <a:endParaRPr lang="pt-BR" sz="2800" kern="1200" dirty="0"/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1007604" y="126876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Selma Leitão descreve o seguinte processo: </a:t>
            </a:r>
          </a:p>
        </p:txBody>
      </p:sp>
    </p:spTree>
    <p:extLst>
      <p:ext uri="{BB962C8B-B14F-4D97-AF65-F5344CB8AC3E}">
        <p14:creationId xmlns:p14="http://schemas.microsoft.com/office/powerpoint/2010/main" val="6197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09328" y="260648"/>
            <a:ext cx="5925344" cy="787368"/>
          </a:xfrm>
        </p:spPr>
        <p:txBody>
          <a:bodyPr>
            <a:normAutofit/>
          </a:bodyPr>
          <a:lstStyle/>
          <a:p>
            <a:r>
              <a:rPr lang="pt-BR" dirty="0" smtClean="0"/>
              <a:t>Processo  da  Aprendizagem</a:t>
            </a:r>
            <a:endParaRPr lang="pt-BR" sz="3200" b="1" cap="all" dirty="0">
              <a:solidFill>
                <a:srgbClr val="0070C0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2777982" y="1530370"/>
            <a:ext cx="3588036" cy="928694"/>
            <a:chOff x="1695138" y="0"/>
            <a:chExt cx="4839322" cy="928694"/>
          </a:xfrm>
          <a:scene3d>
            <a:camera prst="orthographicFront"/>
            <a:lightRig rig="flat" dir="t"/>
          </a:scene3d>
        </p:grpSpPr>
        <p:sp>
          <p:nvSpPr>
            <p:cNvPr id="18" name="Retângulo de cantos arredondados 17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Retângulo 20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/>
                <a:t>Resposta</a:t>
              </a:r>
              <a:endParaRPr lang="pt-BR" sz="2800" kern="12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30268" y="2924944"/>
            <a:ext cx="3709622" cy="928694"/>
            <a:chOff x="1695138" y="0"/>
            <a:chExt cx="4839322" cy="928694"/>
          </a:xfrm>
        </p:grpSpPr>
        <p:sp>
          <p:nvSpPr>
            <p:cNvPr id="23" name="Retângulo de cantos arredondados 22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30" name="Retângulo 29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Reafirmaç</a:t>
              </a:r>
              <a:r>
                <a:rPr lang="pt-BR" sz="2800" b="1" dirty="0" smtClean="0"/>
                <a:t>ão do                 ponto de vista inicial</a:t>
              </a:r>
              <a:endParaRPr lang="pt-BR" sz="2800" kern="1200" dirty="0"/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4859460" y="2897743"/>
            <a:ext cx="3709622" cy="928694"/>
            <a:chOff x="1695138" y="0"/>
            <a:chExt cx="4839322" cy="928694"/>
          </a:xfrm>
        </p:grpSpPr>
        <p:sp>
          <p:nvSpPr>
            <p:cNvPr id="32" name="Retângulo de cantos arredondados 31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Retângulo 32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Modificação </a:t>
              </a:r>
              <a:r>
                <a:rPr lang="pt-BR" sz="2800" b="1" i="1" kern="1200" dirty="0" smtClean="0"/>
                <a:t>parcial</a:t>
              </a:r>
              <a:r>
                <a:rPr lang="pt-BR" sz="2800" b="1" kern="1200" dirty="0" smtClean="0"/>
                <a:t> ou </a:t>
              </a:r>
              <a:r>
                <a:rPr lang="pt-BR" sz="2800" b="1" i="1" kern="1200" dirty="0" smtClean="0"/>
                <a:t>total</a:t>
              </a:r>
              <a:r>
                <a:rPr lang="pt-BR" sz="2800" b="1" kern="1200" dirty="0" smtClean="0"/>
                <a:t> </a:t>
              </a:r>
              <a:r>
                <a:rPr lang="pt-BR" sz="2800" b="1" dirty="0" smtClean="0"/>
                <a:t>do ponto de vista </a:t>
              </a:r>
              <a:endParaRPr lang="pt-BR" sz="2800" kern="1200" dirty="0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651119" y="4057649"/>
            <a:ext cx="3709622" cy="928694"/>
            <a:chOff x="1695138" y="0"/>
            <a:chExt cx="4839322" cy="928694"/>
          </a:xfrm>
        </p:grpSpPr>
        <p:sp>
          <p:nvSpPr>
            <p:cNvPr id="35" name="Retângulo de cantos arredondados 34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6" name="Retângulo 35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Rejeição imediata do contra-argumento</a:t>
              </a:r>
              <a:endParaRPr lang="pt-BR" sz="2800" kern="1200" dirty="0"/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651119" y="5229200"/>
            <a:ext cx="3709622" cy="928694"/>
            <a:chOff x="1695138" y="0"/>
            <a:chExt cx="4839322" cy="928694"/>
          </a:xfrm>
        </p:grpSpPr>
        <p:sp>
          <p:nvSpPr>
            <p:cNvPr id="38" name="Retângulo de cantos arredondados 37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9" name="Retângulo 38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/>
                <a:t>Novos elementos fortalecem a posição i.</a:t>
              </a:r>
              <a:endParaRPr lang="pt-BR" sz="2800" kern="1200" dirty="0"/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4825289" y="4055567"/>
            <a:ext cx="3709622" cy="928694"/>
            <a:chOff x="1695138" y="0"/>
            <a:chExt cx="4839322" cy="928694"/>
          </a:xfrm>
        </p:grpSpPr>
        <p:sp>
          <p:nvSpPr>
            <p:cNvPr id="41" name="Retângulo de cantos arredondados 40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2" name="Retângulo 41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 smtClean="0"/>
                <a:t>Aceitação parcial </a:t>
              </a:r>
              <a:r>
                <a:rPr lang="pt-BR" sz="2400" b="1" kern="1200" dirty="0" err="1" smtClean="0"/>
                <a:t>contra-arg</a:t>
              </a:r>
              <a:r>
                <a:rPr lang="pt-BR" sz="2400" b="1" kern="1200" dirty="0" smtClean="0"/>
                <a:t> /revisão parcial p. vista</a:t>
              </a:r>
              <a:endParaRPr lang="pt-BR" sz="2400" kern="1200" dirty="0"/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4825289" y="5229200"/>
            <a:ext cx="3709622" cy="928694"/>
            <a:chOff x="1695138" y="0"/>
            <a:chExt cx="4839322" cy="928694"/>
          </a:xfrm>
        </p:grpSpPr>
        <p:sp>
          <p:nvSpPr>
            <p:cNvPr id="44" name="Retângulo de cantos arredondados 43"/>
            <p:cNvSpPr/>
            <p:nvPr/>
          </p:nvSpPr>
          <p:spPr>
            <a:xfrm>
              <a:off x="1695138" y="0"/>
              <a:ext cx="4839322" cy="92869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5" name="Retângulo 44"/>
            <p:cNvSpPr/>
            <p:nvPr/>
          </p:nvSpPr>
          <p:spPr>
            <a:xfrm>
              <a:off x="1722339" y="27201"/>
              <a:ext cx="4784920" cy="874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dirty="0"/>
                <a:t>Aceitação </a:t>
              </a:r>
              <a:r>
                <a:rPr lang="pt-BR" sz="2400" b="1" dirty="0" smtClean="0"/>
                <a:t>integral </a:t>
              </a:r>
              <a:r>
                <a:rPr lang="pt-BR" sz="2400" b="1" dirty="0" err="1"/>
                <a:t>contra-arg</a:t>
              </a:r>
              <a:r>
                <a:rPr lang="pt-BR" sz="2400" b="1" dirty="0"/>
                <a:t> / revisão </a:t>
              </a:r>
              <a:r>
                <a:rPr lang="pt-BR" sz="2400" b="1" dirty="0" smtClean="0"/>
                <a:t>total </a:t>
              </a:r>
              <a:r>
                <a:rPr lang="pt-BR" sz="2400" b="1" dirty="0"/>
                <a:t>p. vista</a:t>
              </a:r>
              <a:endParaRPr lang="pt-BR" sz="2400" dirty="0"/>
            </a:p>
          </p:txBody>
        </p:sp>
      </p:grpSp>
      <p:cxnSp>
        <p:nvCxnSpPr>
          <p:cNvPr id="8" name="Conector de seta reta 7"/>
          <p:cNvCxnSpPr/>
          <p:nvPr/>
        </p:nvCxnSpPr>
        <p:spPr>
          <a:xfrm flipH="1">
            <a:off x="3419872" y="2485996"/>
            <a:ext cx="522744" cy="411747"/>
          </a:xfrm>
          <a:prstGeom prst="straightConnector1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>
            <a:off x="5436096" y="2459064"/>
            <a:ext cx="522744" cy="411747"/>
          </a:xfrm>
          <a:prstGeom prst="straightConnector1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35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1977</Words>
  <Application>Microsoft Office PowerPoint</Application>
  <PresentationFormat>Apresentação na tela (4:3)</PresentationFormat>
  <Paragraphs>333</Paragraphs>
  <Slides>58</Slides>
  <Notes>45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58</vt:i4>
      </vt:variant>
    </vt:vector>
  </HeadingPairs>
  <TitlesOfParts>
    <vt:vector size="61" baseType="lpstr">
      <vt:lpstr>Tema do Office</vt:lpstr>
      <vt:lpstr>Documento</vt:lpstr>
      <vt:lpstr>Apresentação</vt:lpstr>
      <vt:lpstr>Apresentação do PowerPoint</vt:lpstr>
      <vt:lpstr>Definição</vt:lpstr>
      <vt:lpstr>Apresentação do PowerPoint</vt:lpstr>
      <vt:lpstr>Componentes  do Pensamento Crítico</vt:lpstr>
      <vt:lpstr>Argumentação  na  educação</vt:lpstr>
      <vt:lpstr>Argumentação  na  Educação</vt:lpstr>
      <vt:lpstr>Aprender ao argumentar</vt:lpstr>
      <vt:lpstr>Processo  da  Aprendizagem</vt:lpstr>
      <vt:lpstr>Processo  da  Aprendizagem</vt:lpstr>
      <vt:lpstr>Aprender  a  argumentar</vt:lpstr>
      <vt:lpstr>Apresentação do PowerPoint</vt:lpstr>
      <vt:lpstr>ARGUMENTAR  –  DEFINIÇÃO</vt:lpstr>
      <vt:lpstr>Taxologia  Argumentativa</vt:lpstr>
      <vt:lpstr>Taxologia  Argumentativa</vt:lpstr>
      <vt:lpstr>Taxologia  Argumentativa</vt:lpstr>
      <vt:lpstr>Taxologia  Argumentativa</vt:lpstr>
      <vt:lpstr>argumentar  –  Procedimento</vt:lpstr>
      <vt:lpstr>Exemplo  de  Exercício</vt:lpstr>
      <vt:lpstr>Apresentação do PowerPoint</vt:lpstr>
      <vt:lpstr>Apresentação do PowerPoint</vt:lpstr>
      <vt:lpstr>Apresentação do PowerPoint</vt:lpstr>
      <vt:lpstr>Apresentação do PowerPoint</vt:lpstr>
      <vt:lpstr>Análise  argumentativa  –  DEFINIÇÃO</vt:lpstr>
      <vt:lpstr>Identifique  os  elementos  implícitos</vt:lpstr>
      <vt:lpstr>proc:  mapa  argumentativo.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Aceitação  do  argumento</vt:lpstr>
      <vt:lpstr>Aceitação  do  argumento</vt:lpstr>
      <vt:lpstr>Apresentação do PowerPoint</vt:lpstr>
      <vt:lpstr>Apresentação do PowerPoint</vt:lpstr>
      <vt:lpstr>Apresentação do PowerPoint</vt:lpstr>
      <vt:lpstr>Apresentação do PowerPoint</vt:lpstr>
      <vt:lpstr>Delimitação</vt:lpstr>
      <vt:lpstr>Problema</vt:lpstr>
      <vt:lpstr>Participantes</vt:lpstr>
      <vt:lpstr>Metodologia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Considerações 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Loche</dc:creator>
  <cp:lastModifiedBy>Loche</cp:lastModifiedBy>
  <cp:revision>226</cp:revision>
  <dcterms:created xsi:type="dcterms:W3CDTF">2010-08-05T23:05:36Z</dcterms:created>
  <dcterms:modified xsi:type="dcterms:W3CDTF">2013-09-11T15:00:00Z</dcterms:modified>
</cp:coreProperties>
</file>