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30"/>
  </p:notesMasterIdLst>
  <p:sldIdLst>
    <p:sldId id="291" r:id="rId3"/>
    <p:sldId id="276" r:id="rId4"/>
    <p:sldId id="282" r:id="rId5"/>
    <p:sldId id="292" r:id="rId6"/>
    <p:sldId id="293" r:id="rId7"/>
    <p:sldId id="297" r:id="rId8"/>
    <p:sldId id="298" r:id="rId9"/>
    <p:sldId id="296" r:id="rId10"/>
    <p:sldId id="295" r:id="rId11"/>
    <p:sldId id="273" r:id="rId12"/>
    <p:sldId id="283" r:id="rId13"/>
    <p:sldId id="285" r:id="rId14"/>
    <p:sldId id="313" r:id="rId15"/>
    <p:sldId id="300" r:id="rId16"/>
    <p:sldId id="289" r:id="rId17"/>
    <p:sldId id="304" r:id="rId18"/>
    <p:sldId id="309" r:id="rId19"/>
    <p:sldId id="305" r:id="rId20"/>
    <p:sldId id="277" r:id="rId21"/>
    <p:sldId id="301" r:id="rId22"/>
    <p:sldId id="314" r:id="rId23"/>
    <p:sldId id="311" r:id="rId24"/>
    <p:sldId id="317" r:id="rId25"/>
    <p:sldId id="316" r:id="rId26"/>
    <p:sldId id="320" r:id="rId27"/>
    <p:sldId id="312" r:id="rId28"/>
    <p:sldId id="318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9900CC"/>
    <a:srgbClr val="000099"/>
    <a:srgbClr val="F8F8F8"/>
    <a:srgbClr val="0066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 snapToGrid="0"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99B6D8-B6CC-46DE-9CB7-A056F28E9E4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882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1946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50000"/>
              </a:spcBef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4094" indent="-270805" algn="ctr" eaLnBrk="0" hangingPunct="0">
              <a:spcBef>
                <a:spcPct val="50000"/>
              </a:spcBef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3221" indent="-216644" algn="ctr" eaLnBrk="0" hangingPunct="0">
              <a:spcBef>
                <a:spcPct val="50000"/>
              </a:spcBef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510" indent="-216644" algn="ctr" eaLnBrk="0" hangingPunct="0">
              <a:spcBef>
                <a:spcPct val="50000"/>
              </a:spcBef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798" indent="-216644" algn="ctr" eaLnBrk="0" hangingPunct="0">
              <a:spcBef>
                <a:spcPct val="50000"/>
              </a:spcBef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3086" indent="-216644" algn="ctr" eaLnBrk="0" fontAlgn="base" hangingPunct="0">
              <a:spcBef>
                <a:spcPct val="5000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6375" indent="-216644" algn="ctr" eaLnBrk="0" fontAlgn="base" hangingPunct="0">
              <a:spcBef>
                <a:spcPct val="5000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9663" indent="-216644" algn="ctr" eaLnBrk="0" fontAlgn="base" hangingPunct="0">
              <a:spcBef>
                <a:spcPct val="5000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952" indent="-216644" algn="ctr" eaLnBrk="0" fontAlgn="base" hangingPunct="0">
              <a:spcBef>
                <a:spcPct val="5000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6D14389-B20C-4688-AB46-48270F6CC037}" type="slidenum">
              <a:rPr kumimoji="0" lang="pt-BR" sz="1200"/>
              <a:pPr algn="r" eaLnBrk="1" hangingPunct="1">
                <a:spcBef>
                  <a:spcPct val="0"/>
                </a:spcBef>
              </a:pPr>
              <a:t>3</a:t>
            </a:fld>
            <a:endParaRPr kumimoji="0" lang="pt-BR" sz="1200"/>
          </a:p>
        </p:txBody>
      </p:sp>
    </p:spTree>
    <p:extLst>
      <p:ext uri="{BB962C8B-B14F-4D97-AF65-F5344CB8AC3E}">
        <p14:creationId xmlns:p14="http://schemas.microsoft.com/office/powerpoint/2010/main" val="3607569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1E9B51B-68ED-4CBE-80DB-955E32725A01}" type="slidenum">
              <a:rPr lang="pt-BR" smtClean="0"/>
              <a:pPr eaLnBrk="1" hangingPunct="1"/>
              <a:t>17</a:t>
            </a:fld>
            <a:endParaRPr lang="pt-BR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811845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D8178D6-1AE4-41E1-9480-6CE1958A6431}" type="slidenum">
              <a:rPr lang="pt-BR" smtClean="0"/>
              <a:pPr eaLnBrk="1" hangingPunct="1"/>
              <a:t>20</a:t>
            </a:fld>
            <a:endParaRPr lang="pt-BR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0563"/>
            <a:ext cx="4573588" cy="3430587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975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887538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1215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D8178D6-1AE4-41E1-9480-6CE1958A6431}" type="slidenum">
              <a:rPr lang="pt-BR" smtClean="0"/>
              <a:pPr eaLnBrk="1" hangingPunct="1"/>
              <a:t>21</a:t>
            </a:fld>
            <a:endParaRPr lang="pt-BR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0563"/>
            <a:ext cx="4573588" cy="3430587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975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887538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08765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D8178D6-1AE4-41E1-9480-6CE1958A6431}" type="slidenum">
              <a:rPr lang="pt-BR" smtClean="0"/>
              <a:pPr eaLnBrk="1" hangingPunct="1"/>
              <a:t>22</a:t>
            </a:fld>
            <a:endParaRPr lang="pt-BR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0563"/>
            <a:ext cx="4573588" cy="3430587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975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887538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16851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D8178D6-1AE4-41E1-9480-6CE1958A6431}" type="slidenum">
              <a:rPr lang="pt-BR" smtClean="0"/>
              <a:pPr eaLnBrk="1" hangingPunct="1"/>
              <a:t>23</a:t>
            </a:fld>
            <a:endParaRPr lang="pt-BR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0563"/>
            <a:ext cx="4573588" cy="3430587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975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887538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6507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D8178D6-1AE4-41E1-9480-6CE1958A6431}" type="slidenum">
              <a:rPr lang="pt-BR" smtClean="0"/>
              <a:pPr eaLnBrk="1" hangingPunct="1"/>
              <a:t>24</a:t>
            </a:fld>
            <a:endParaRPr lang="pt-BR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0563"/>
            <a:ext cx="4573588" cy="3430587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975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887538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5015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E5AE1DD-3EB3-473C-BF4C-E2E7B910C6F6}" type="slidenum">
              <a:rPr lang="pt-BR" smtClean="0"/>
              <a:pPr eaLnBrk="1" hangingPunct="1"/>
              <a:t>4</a:t>
            </a:fld>
            <a:endParaRPr lang="pt-BR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212206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E0DA49C-A190-406E-A3C7-EEA3B4C771A1}" type="slidenum">
              <a:rPr lang="pt-BR" smtClean="0"/>
              <a:pPr eaLnBrk="1" hangingPunct="1"/>
              <a:t>5</a:t>
            </a:fld>
            <a:endParaRPr lang="pt-BR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205298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F886D4-2C4B-452C-AACB-81B7F0336A6F}" type="slidenum">
              <a:rPr lang="pt-BR" smtClean="0"/>
              <a:pPr eaLnBrk="1" hangingPunct="1"/>
              <a:t>6</a:t>
            </a:fld>
            <a:endParaRPr lang="pt-BR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035085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14461BD-138D-4E62-954B-F1C2D23A8354}" type="slidenum">
              <a:rPr lang="pt-BR" smtClean="0"/>
              <a:pPr eaLnBrk="1" hangingPunct="1"/>
              <a:t>7</a:t>
            </a:fld>
            <a:endParaRPr lang="pt-BR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50953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29EC38E-0170-47A8-BB54-EDB41D5D9837}" type="slidenum">
              <a:rPr lang="pt-BR" smtClean="0"/>
              <a:pPr eaLnBrk="1" hangingPunct="1"/>
              <a:t>8</a:t>
            </a:fld>
            <a:endParaRPr lang="pt-BR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548402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E0DA49C-A190-406E-A3C7-EEA3B4C771A1}" type="slidenum">
              <a:rPr lang="pt-BR" smtClean="0"/>
              <a:pPr eaLnBrk="1" hangingPunct="1"/>
              <a:t>9</a:t>
            </a:fld>
            <a:endParaRPr lang="pt-BR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80001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FBE9CE0-E8A3-4349-BC38-BFF4C5CEE051}" type="slidenum">
              <a:rPr lang="pt-BR" smtClean="0"/>
              <a:pPr eaLnBrk="1" hangingPunct="1"/>
              <a:t>14</a:t>
            </a:fld>
            <a:endParaRPr lang="pt-BR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0563"/>
            <a:ext cx="4573588" cy="3430587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975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887538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47216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8592A8-E8C0-4AFF-95DF-4B78AFB73B07}" type="slidenum">
              <a:rPr lang="pt-BR" smtClean="0"/>
              <a:pPr eaLnBrk="1" hangingPunct="1"/>
              <a:t>16</a:t>
            </a:fld>
            <a:endParaRPr lang="pt-BR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0563"/>
            <a:ext cx="4573588" cy="3430587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975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887538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225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pt-BR" noProof="0" smtClean="0"/>
              <a:t>Clique para editar o título mestre</a:t>
            </a:r>
            <a:endParaRPr lang="en-US" noProof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pt-BR" noProof="0" smtClean="0"/>
              <a:t>Clique para editar o estilo do subtítulo mestre</a:t>
            </a:r>
            <a:endParaRPr lang="en-US" noProof="0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C375AC9-CEAE-4BA5-AB36-B683328A701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0FE2E-A2E8-4BCC-BA23-C5202ED3677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2C499-EB86-4016-A923-8CF3F1CFE33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06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09BA0-E873-478E-9993-A54315801D56}" type="datetime1">
              <a:rPr lang="en-US"/>
              <a:pPr>
                <a:defRPr/>
              </a:pPr>
              <a:t>9/11/2013</a:t>
            </a:fld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73760-4847-4F47-8C9A-E96F0F962F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266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4F6D6-3D37-4F76-954A-06295DF45C8F}" type="datetime1">
              <a:rPr lang="en-US"/>
              <a:pPr>
                <a:defRPr/>
              </a:pPr>
              <a:t>9/11/2013</a:t>
            </a:fld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01DB6-94C4-42A4-A091-B7198AD89AE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5442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E598C4C-93E5-41F9-971F-29CE2988A28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45457-8E35-4190-9122-E46021EAC1E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10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F310F-3839-4DEF-AC27-3BB4FAD9611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6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C5A7B-555B-471B-BD9B-DEB57C4E11F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30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D68E3-1EDC-4CE5-AAF5-DE7E4F6A94F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55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4BE5E-1DF6-44A7-ADE1-0593BAABA2F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0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E0FF4-C7A3-448F-A7C5-0486BBCD0B9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896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11C8D-D02B-4F7A-88F2-B41121F968B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97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8216B-0B46-444D-A718-A06F6628C57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74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68C43-87A3-4E19-B234-D0D11FFE195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638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AAF20-7122-4A87-9EEE-FDC3677AAB7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62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F8BF4-F508-4672-81E2-847B2F848A2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2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0518A-512D-42C7-A862-30619208547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30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CDAA0-DF98-4C33-BB1F-89A8ADCECF1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9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63654-2F5D-4E35-A71F-C4FF1FB9914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14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218C6-7FB6-408A-B717-A9F40112A3F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1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5921E-6BB7-489F-93BA-13E50402E2B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1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86D11-99FA-4C0C-8F54-E4D5B5AA6F3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42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880F4-F227-46EA-9640-2AB806AC174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09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D8F314-FECA-4FA4-9DB6-D44BADAA6B78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3" r:id="rId12"/>
    <p:sldLayoutId id="2147483674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D25930-C5CB-4035-895F-4328C2E6B062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paulocontabil@uol.com.br" TargetMode="External"/><Relationship Id="rId7" Type="http://schemas.openxmlformats.org/officeDocument/2006/relationships/image" Target="../media/image22.jpeg"/><Relationship Id="rId2" Type="http://schemas.openxmlformats.org/officeDocument/2006/relationships/hyperlink" Target="mailto:kocoelho@yahoo.com.b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www.abed.org.br/congresso2013/files/principal_files/shapeimage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621" y="1242877"/>
            <a:ext cx="5202314" cy="433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07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142043" y="1302367"/>
            <a:ext cx="9827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9900CC"/>
                </a:solidFill>
                <a:latin typeface="Arial Black" pitchFamily="34" charset="0"/>
              </a:rPr>
              <a:t>PBL: </a:t>
            </a:r>
            <a:r>
              <a:rPr lang="pt-BR" sz="3200" b="1" dirty="0" err="1">
                <a:solidFill>
                  <a:srgbClr val="9900CC"/>
                </a:solidFill>
                <a:latin typeface="Arial Black" pitchFamily="34" charset="0"/>
              </a:rPr>
              <a:t>Problem</a:t>
            </a:r>
            <a:r>
              <a:rPr lang="pt-BR" sz="3200" b="1" dirty="0">
                <a:solidFill>
                  <a:srgbClr val="9900CC"/>
                </a:solidFill>
                <a:latin typeface="Arial Black" pitchFamily="34" charset="0"/>
              </a:rPr>
              <a:t> </a:t>
            </a:r>
            <a:r>
              <a:rPr lang="pt-BR" sz="3200" b="1" dirty="0" err="1">
                <a:solidFill>
                  <a:srgbClr val="9900CC"/>
                </a:solidFill>
                <a:latin typeface="Arial Black" pitchFamily="34" charset="0"/>
              </a:rPr>
              <a:t>Based</a:t>
            </a:r>
            <a:r>
              <a:rPr lang="pt-BR" sz="3200" b="1" dirty="0">
                <a:solidFill>
                  <a:srgbClr val="9900CC"/>
                </a:solidFill>
                <a:latin typeface="Arial Black" pitchFamily="34" charset="0"/>
              </a:rPr>
              <a:t> Learning </a:t>
            </a:r>
            <a:r>
              <a:rPr lang="pt-BR" sz="3200" b="1" dirty="0" smtClean="0">
                <a:solidFill>
                  <a:srgbClr val="9900CC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3166" y="2596779"/>
            <a:ext cx="88736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pt-BR" sz="2800" b="1" kern="0" dirty="0" smtClean="0">
                <a:solidFill>
                  <a:srgbClr val="7030A0"/>
                </a:solidFill>
              </a:rPr>
              <a:t>Conceito: </a:t>
            </a:r>
            <a:r>
              <a:rPr lang="pt-BR" sz="2800" kern="0" dirty="0" smtClean="0"/>
              <a:t>O PBL (Aprendizado baseado em Problemas) é um método de aprendizado centrado no aluno, tem o </a:t>
            </a:r>
            <a:r>
              <a:rPr lang="pt-BR" sz="2800" kern="0" dirty="0" smtClean="0">
                <a:solidFill>
                  <a:srgbClr val="7030A0"/>
                </a:solidFill>
              </a:rPr>
              <a:t>problema</a:t>
            </a:r>
            <a:r>
              <a:rPr lang="pt-BR" sz="2800" kern="0" dirty="0" smtClean="0"/>
              <a:t> com </a:t>
            </a:r>
            <a:r>
              <a:rPr lang="pt-BR" sz="2800" kern="0" dirty="0" smtClean="0">
                <a:solidFill>
                  <a:srgbClr val="7030A0"/>
                </a:solidFill>
              </a:rPr>
              <a:t>elemento motivador</a:t>
            </a:r>
            <a:r>
              <a:rPr lang="pt-BR" sz="2800" kern="0" dirty="0" smtClean="0"/>
              <a:t> do</a:t>
            </a:r>
            <a:r>
              <a:rPr lang="pt-BR" sz="2800" kern="0" dirty="0" smtClean="0">
                <a:solidFill>
                  <a:srgbClr val="7030A0"/>
                </a:solidFill>
              </a:rPr>
              <a:t> estudo </a:t>
            </a:r>
            <a:r>
              <a:rPr lang="pt-BR" sz="2800" kern="0" dirty="0" smtClean="0"/>
              <a:t>e integrador do </a:t>
            </a:r>
            <a:r>
              <a:rPr lang="pt-BR" sz="2800" kern="0" dirty="0" smtClean="0">
                <a:solidFill>
                  <a:srgbClr val="7030A0"/>
                </a:solidFill>
              </a:rPr>
              <a:t>conhecimento.</a:t>
            </a:r>
          </a:p>
        </p:txBody>
      </p:sp>
      <p:pic>
        <p:nvPicPr>
          <p:cNvPr id="4098" name="Picture 2" descr="http://21centuryedtech.files.wordpress.com/2012/01/pbl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560" y="4585159"/>
            <a:ext cx="2046611" cy="205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2783" y="204186"/>
            <a:ext cx="4660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000099"/>
                </a:solidFill>
                <a:latin typeface="Arial Black" pitchFamily="34" charset="0"/>
              </a:rPr>
              <a:t>CONCEITO</a:t>
            </a:r>
            <a:endParaRPr lang="pt-BR" sz="3600" b="1" dirty="0">
              <a:solidFill>
                <a:srgbClr val="000099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70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157163" y="956562"/>
            <a:ext cx="8906938" cy="610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Universidade de </a:t>
            </a:r>
            <a:r>
              <a:rPr lang="pt-BR" sz="2800" dirty="0" err="1">
                <a:latin typeface="Arial" pitchFamily="34" charset="0"/>
                <a:cs typeface="Arial" pitchFamily="34" charset="0"/>
              </a:rPr>
              <a:t>McMaster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(Canadá):</a:t>
            </a:r>
          </a:p>
          <a:p>
            <a:pPr marL="914400" lvl="1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Wingdings" pitchFamily="2" charset="2"/>
              <a:buChar char="J"/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 Medicina;</a:t>
            </a:r>
          </a:p>
          <a:p>
            <a:pPr marL="914400" lvl="1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Wingdings" pitchFamily="2" charset="2"/>
              <a:buChar char="J"/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Filosofia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central para readequar todo currículo;</a:t>
            </a:r>
          </a:p>
          <a:p>
            <a:pPr marL="914400" lvl="1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Wingdings" pitchFamily="2" charset="2"/>
              <a:buChar char="J"/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Promover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o foco no aluno;</a:t>
            </a:r>
          </a:p>
          <a:p>
            <a:pPr marL="914400" lvl="1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Wingdings" pitchFamily="2" charset="2"/>
              <a:buChar char="J"/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Educação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multidisciplinar;</a:t>
            </a:r>
          </a:p>
          <a:p>
            <a:pPr marL="2286000" lvl="4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Wingdings" pitchFamily="2" charset="2"/>
              <a:buChar char="J"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Aprendizado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da prática profissional de forma permanente. 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7AE9D-84CB-45CC-B9D3-8ADC98184221}" type="slidenum">
              <a:rPr lang="pt-BR" smtClean="0"/>
              <a:pPr>
                <a:defRPr/>
              </a:pPr>
              <a:t>11</a:t>
            </a:fld>
            <a:endParaRPr lang="pt-BR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377288" y="238073"/>
            <a:ext cx="6324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+mj-ea"/>
                <a:cs typeface="Times New Roman" pitchFamily="18" charset="0"/>
              </a:rPr>
              <a:t> </a:t>
            </a:r>
            <a:r>
              <a:rPr lang="pt-BR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+mj-ea"/>
                <a:cs typeface="Times New Roman" pitchFamily="18" charset="0"/>
              </a:rPr>
              <a:t>ORIGEM DO PBL</a:t>
            </a:r>
            <a:endParaRPr lang="pt-BR" sz="3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60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0" y="1001419"/>
            <a:ext cx="9072563" cy="503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pt-BR" dirty="0">
              <a:latin typeface="+mj-lt"/>
              <a:cs typeface="+mn-cs"/>
            </a:endParaRPr>
          </a:p>
          <a:p>
            <a:pPr marL="630238" indent="-452438" algn="just">
              <a:lnSpc>
                <a:spcPct val="150000"/>
              </a:lnSpc>
              <a:spcBef>
                <a:spcPts val="600"/>
              </a:spcBef>
              <a:buClr>
                <a:srgbClr val="7030A0"/>
              </a:buClr>
              <a:buFont typeface="Wingdings" pitchFamily="2" charset="2"/>
              <a:buChar char="J"/>
              <a:defRPr/>
            </a:pPr>
            <a:r>
              <a:rPr lang="pt-BR" sz="2800" dirty="0" smtClean="0">
                <a:latin typeface="+mj-lt"/>
                <a:cs typeface="+mn-cs"/>
              </a:rPr>
              <a:t>A </a:t>
            </a:r>
            <a:r>
              <a:rPr lang="pt-BR" sz="2800" dirty="0">
                <a:latin typeface="+mj-lt"/>
                <a:cs typeface="+mn-cs"/>
              </a:rPr>
              <a:t>responsabilidade pelo próprio aprendizado deve ser do estudante;</a:t>
            </a:r>
          </a:p>
          <a:p>
            <a:pPr marL="630238" indent="-452438" algn="just">
              <a:lnSpc>
                <a:spcPct val="150000"/>
              </a:lnSpc>
              <a:spcBef>
                <a:spcPts val="600"/>
              </a:spcBef>
              <a:buClr>
                <a:srgbClr val="7030A0"/>
              </a:buClr>
              <a:buFont typeface="Wingdings" pitchFamily="2" charset="2"/>
              <a:buChar char="J"/>
              <a:defRPr/>
            </a:pPr>
            <a:r>
              <a:rPr lang="pt-BR" sz="2800" dirty="0" smtClean="0">
                <a:latin typeface="+mj-lt"/>
                <a:cs typeface="+mn-cs"/>
              </a:rPr>
              <a:t>Os </a:t>
            </a:r>
            <a:r>
              <a:rPr lang="pt-BR" sz="2800" dirty="0">
                <a:latin typeface="+mj-lt"/>
                <a:cs typeface="+mn-cs"/>
              </a:rPr>
              <a:t>problemas simulados em </a:t>
            </a:r>
            <a:r>
              <a:rPr lang="pt-BR" sz="2800" i="1" dirty="0">
                <a:latin typeface="+mj-lt"/>
                <a:cs typeface="+mn-cs"/>
              </a:rPr>
              <a:t>PBL</a:t>
            </a:r>
            <a:r>
              <a:rPr lang="pt-BR" sz="2800" dirty="0">
                <a:latin typeface="+mj-lt"/>
                <a:cs typeface="+mn-cs"/>
              </a:rPr>
              <a:t> devem ser </a:t>
            </a:r>
            <a:r>
              <a:rPr lang="pt-BR" sz="2800" dirty="0" smtClean="0">
                <a:latin typeface="+mj-lt"/>
                <a:cs typeface="+mn-cs"/>
              </a:rPr>
              <a:t>bem estruturados </a:t>
            </a:r>
            <a:r>
              <a:rPr lang="pt-BR" sz="2800" dirty="0">
                <a:latin typeface="+mj-lt"/>
                <a:cs typeface="+mn-cs"/>
              </a:rPr>
              <a:t>e permitir o livre questionamento;</a:t>
            </a:r>
          </a:p>
          <a:p>
            <a:pPr marL="630238" indent="-452438" algn="just">
              <a:lnSpc>
                <a:spcPct val="150000"/>
              </a:lnSpc>
              <a:spcBef>
                <a:spcPts val="600"/>
              </a:spcBef>
              <a:buClr>
                <a:srgbClr val="7030A0"/>
              </a:buClr>
              <a:buFont typeface="Wingdings" pitchFamily="2" charset="2"/>
              <a:buChar char="J"/>
              <a:defRPr/>
            </a:pPr>
            <a:r>
              <a:rPr lang="pt-BR" sz="2800" dirty="0" smtClean="0">
                <a:latin typeface="+mj-lt"/>
                <a:cs typeface="+mn-cs"/>
              </a:rPr>
              <a:t>O </a:t>
            </a:r>
            <a:r>
              <a:rPr lang="pt-BR" sz="2800" dirty="0">
                <a:latin typeface="+mj-lt"/>
                <a:cs typeface="+mn-cs"/>
              </a:rPr>
              <a:t>aprendizado deve ser integrado através de uma grande variedade de temas e disciplinas;</a:t>
            </a:r>
          </a:p>
          <a:p>
            <a:pPr marL="630238" indent="-452438" algn="just">
              <a:lnSpc>
                <a:spcPct val="150000"/>
              </a:lnSpc>
              <a:spcBef>
                <a:spcPts val="0"/>
              </a:spcBef>
              <a:buClr>
                <a:srgbClr val="7030A0"/>
              </a:buClr>
              <a:buFont typeface="Wingdings" pitchFamily="2" charset="2"/>
              <a:buChar char="J"/>
              <a:defRPr/>
            </a:pPr>
            <a:endParaRPr lang="pt-BR" sz="2400" dirty="0">
              <a:latin typeface="+mj-lt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0741E-65A8-443D-9E32-113122E17779}" type="slidenum">
              <a:rPr lang="pt-BR" smtClean="0"/>
              <a:pPr>
                <a:defRPr/>
              </a:pPr>
              <a:t>12</a:t>
            </a:fld>
            <a:endParaRPr lang="pt-BR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14312" y="373572"/>
            <a:ext cx="8769889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+mj-ea"/>
                <a:cs typeface="Times New Roman" pitchFamily="18" charset="0"/>
              </a:rPr>
              <a:t>CARACTERÍSTICAS DO PBL</a:t>
            </a:r>
            <a:endParaRPr lang="pt-BR" sz="3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6" descr="http://www.abed.org.br/congresso2013/files/avaliacao_files/comoestam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37" y="5369169"/>
            <a:ext cx="2718732" cy="148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33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0" y="1095203"/>
            <a:ext cx="9072563" cy="302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pt-BR" dirty="0">
              <a:latin typeface="+mj-lt"/>
              <a:cs typeface="+mn-cs"/>
            </a:endParaRPr>
          </a:p>
          <a:p>
            <a:pPr marL="630238" indent="-452438" algn="just">
              <a:lnSpc>
                <a:spcPct val="150000"/>
              </a:lnSpc>
              <a:spcBef>
                <a:spcPts val="600"/>
              </a:spcBef>
              <a:buClr>
                <a:srgbClr val="7030A0"/>
              </a:buClr>
              <a:buFont typeface="Wingdings" pitchFamily="2" charset="2"/>
              <a:buChar char="J"/>
              <a:defRPr/>
            </a:pPr>
            <a:r>
              <a:rPr lang="en-US" sz="2800" dirty="0" smtClean="0">
                <a:latin typeface="+mj-lt"/>
                <a:cs typeface="+mn-cs"/>
              </a:rPr>
              <a:t>A </a:t>
            </a:r>
            <a:r>
              <a:rPr lang="en-US" sz="2800" dirty="0" err="1" smtClean="0">
                <a:latin typeface="+mj-lt"/>
                <a:cs typeface="+mn-cs"/>
              </a:rPr>
              <a:t>colaboração</a:t>
            </a:r>
            <a:r>
              <a:rPr lang="en-US" sz="2800" dirty="0" smtClean="0">
                <a:latin typeface="+mj-lt"/>
                <a:cs typeface="+mn-cs"/>
              </a:rPr>
              <a:t> é </a:t>
            </a:r>
            <a:r>
              <a:rPr lang="en-US" sz="2800" dirty="0" err="1" smtClean="0">
                <a:latin typeface="+mj-lt"/>
                <a:cs typeface="+mn-cs"/>
              </a:rPr>
              <a:t>essencial</a:t>
            </a:r>
            <a:r>
              <a:rPr lang="en-US" sz="2800" dirty="0" smtClean="0">
                <a:latin typeface="+mj-lt"/>
                <a:cs typeface="+mn-cs"/>
              </a:rPr>
              <a:t>;</a:t>
            </a:r>
            <a:endParaRPr lang="pt-BR" sz="2800" dirty="0" smtClean="0">
              <a:latin typeface="+mj-lt"/>
              <a:cs typeface="+mn-cs"/>
            </a:endParaRPr>
          </a:p>
          <a:p>
            <a:pPr marL="630238" lvl="4" indent="-452438" algn="just">
              <a:lnSpc>
                <a:spcPct val="150000"/>
              </a:lnSpc>
              <a:spcBef>
                <a:spcPts val="600"/>
              </a:spcBef>
              <a:buClr>
                <a:srgbClr val="7030A0"/>
              </a:buClr>
              <a:buFont typeface="Wingdings" pitchFamily="2" charset="2"/>
              <a:buChar char="J"/>
              <a:defRPr/>
            </a:pPr>
            <a:r>
              <a:rPr lang="pt-BR" sz="2800" dirty="0" smtClean="0">
                <a:latin typeface="+mj-lt"/>
                <a:cs typeface="+mn-cs"/>
              </a:rPr>
              <a:t>O que os alunos aprendem durante seu aprendizado auto dirigido deve ser aplicado de volta no problema com </a:t>
            </a:r>
            <a:r>
              <a:rPr lang="pt-BR" sz="2800" dirty="0" err="1" smtClean="0">
                <a:latin typeface="+mj-lt"/>
                <a:cs typeface="+mn-cs"/>
              </a:rPr>
              <a:t>reanálise</a:t>
            </a:r>
            <a:r>
              <a:rPr lang="pt-BR" sz="2800" dirty="0" smtClean="0">
                <a:latin typeface="+mj-lt"/>
                <a:cs typeface="+mn-cs"/>
              </a:rPr>
              <a:t> e resolução.</a:t>
            </a:r>
            <a:endParaRPr lang="pt-BR" sz="2800" dirty="0">
              <a:latin typeface="+mj-lt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0741E-65A8-443D-9E32-113122E17779}" type="slidenum">
              <a:rPr lang="pt-BR" smtClean="0"/>
              <a:pPr>
                <a:defRPr/>
              </a:pPr>
              <a:t>13</a:t>
            </a:fld>
            <a:endParaRPr lang="pt-BR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14312" y="490802"/>
            <a:ext cx="8769889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+mj-ea"/>
                <a:cs typeface="Times New Roman" pitchFamily="18" charset="0"/>
              </a:rPr>
              <a:t>CARACTERÍSTICAS DO PBL</a:t>
            </a:r>
            <a:endParaRPr lang="pt-BR" sz="3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6" descr="http://www.abed.org.br/congresso2013/files/avaliacao_files/comoestam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37" y="5561860"/>
            <a:ext cx="2366862" cy="129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33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7429500" cy="936625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  <a:t/>
            </a:r>
            <a:b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  <a:t/>
            </a:r>
            <a:b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  <a:t/>
            </a:r>
            <a:b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en-US" sz="4000" dirty="0" err="1" smtClean="0">
                <a:solidFill>
                  <a:srgbClr val="000099"/>
                </a:solidFill>
                <a:latin typeface="Comic Sans MS" pitchFamily="66" charset="0"/>
              </a:rPr>
              <a:t>Características</a:t>
            </a:r>
            <a: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  <a:t> do PBL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  <a:t/>
            </a:r>
            <a:b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  <a:t/>
            </a:r>
            <a:b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</a:br>
            <a:endParaRPr lang="en-US" sz="3600" dirty="0" smtClean="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4928" y="3963725"/>
            <a:ext cx="6729273" cy="2276475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Times" pitchFamily="18" charset="0"/>
              <a:buNone/>
            </a:pPr>
            <a:r>
              <a:rPr lang="en-US" sz="2800" dirty="0" err="1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Estrutura</a:t>
            </a:r>
            <a:r>
              <a:rPr lang="en-US" sz="28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curricular </a:t>
            </a:r>
            <a:r>
              <a:rPr lang="en-US" sz="2800" dirty="0" err="1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temática</a:t>
            </a:r>
            <a:endParaRPr lang="en-US" sz="2800" dirty="0" smtClean="0">
              <a:solidFill>
                <a:srgbClr val="9900CC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/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Integração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conhecimento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competências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 eaLnBrk="1" hangingPunct="1"/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Integração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diferententes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domínios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;</a:t>
            </a:r>
          </a:p>
        </p:txBody>
      </p:sp>
      <p:sp>
        <p:nvSpPr>
          <p:cNvPr id="63494" name="Rectangle 4"/>
          <p:cNvSpPr>
            <a:spLocks noChangeArrowheads="1"/>
          </p:cNvSpPr>
          <p:nvPr/>
        </p:nvSpPr>
        <p:spPr bwMode="auto">
          <a:xfrm>
            <a:off x="323849" y="1125168"/>
            <a:ext cx="85693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00" indent="-177800" algn="just">
              <a:lnSpc>
                <a:spcPct val="150000"/>
              </a:lnSpc>
            </a:pPr>
            <a:r>
              <a:rPr lang="en-US" sz="2800" dirty="0" err="1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Focaliza</a:t>
            </a:r>
            <a:r>
              <a:rPr lang="en-US" sz="2800" dirty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no </a:t>
            </a:r>
            <a:r>
              <a:rPr lang="en-US" sz="2800" dirty="0" err="1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processo</a:t>
            </a:r>
            <a:r>
              <a:rPr lang="en-US" sz="2800" dirty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800" dirty="0" err="1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aprendizagem</a:t>
            </a:r>
            <a:endParaRPr lang="en-US" sz="2800" dirty="0">
              <a:solidFill>
                <a:srgbClr val="9900CC"/>
              </a:solidFill>
              <a:latin typeface="Arial" pitchFamily="34" charset="0"/>
              <a:cs typeface="Arial" pitchFamily="34" charset="0"/>
            </a:endParaRPr>
          </a:p>
          <a:p>
            <a:pPr marL="177800" indent="-177800" algn="just">
              <a:buClr>
                <a:srgbClr val="0000FF"/>
              </a:buClr>
              <a:buFontTx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Aprendizagem</a:t>
            </a:r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ooperativa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pequenos</a:t>
            </a:r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grupos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2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177800" indent="-177800" algn="just">
              <a:buClr>
                <a:srgbClr val="0000FF"/>
              </a:buClr>
              <a:buFontTx/>
              <a:buChar char="•"/>
            </a:pPr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Os</a:t>
            </a:r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estudantes</a:t>
            </a:r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são</a:t>
            </a:r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responsáveis</a:t>
            </a:r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pela</a:t>
            </a:r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sua</a:t>
            </a:r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própria</a:t>
            </a:r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aprendizagem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2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Times New Roman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14312" y="232896"/>
            <a:ext cx="8769889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+mj-ea"/>
                <a:cs typeface="Times New Roman" pitchFamily="18" charset="0"/>
              </a:rPr>
              <a:t>CARACTERÍSTICAS DO PBL</a:t>
            </a:r>
            <a:endParaRPr lang="pt-BR" sz="3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7133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657" name="Group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254420"/>
              </p:ext>
            </p:extLst>
          </p:nvPr>
        </p:nvGraphicFramePr>
        <p:xfrm>
          <a:off x="323850" y="1128366"/>
          <a:ext cx="8569325" cy="5198745"/>
        </p:xfrm>
        <a:graphic>
          <a:graphicData uri="http://schemas.openxmlformats.org/drawingml/2006/table">
            <a:tbl>
              <a:tblPr/>
              <a:tblGrid>
                <a:gridCol w="2667000"/>
                <a:gridCol w="2878138"/>
                <a:gridCol w="3024187"/>
              </a:tblGrid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TRADICIONAL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PBL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latin typeface="Arial" charset="0"/>
                        </a:rPr>
                        <a:t>PROBLEMATIZAÇAO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Ensinar 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aprender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Aprender a aprender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latin typeface="Arial" charset="0"/>
                        </a:rPr>
                        <a:t>Aprender fazendo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Disciplinas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Módulos temáticos “problemas”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latin typeface="Arial" charset="0"/>
                        </a:rPr>
                        <a:t>Problemas oriundos da realidade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Aulas expositivas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Tutorias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latin typeface="Arial" charset="0"/>
                        </a:rPr>
                        <a:t>A realidade, campo de atuação.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latin typeface="Arial" charset="0"/>
                        </a:rPr>
                        <a:t>Ação – reflexão - ação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1020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Aluno passivo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Professor centro das atenções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Aluno centro das atenções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Professor facilitador da aprendizagem (tutor)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latin typeface="Arial" charset="0"/>
                        </a:rPr>
                        <a:t>Aluno centro das atenções Professor é instrutor da aprendizagem e a comunidade é coadjuvante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Avaliação </a:t>
                      </a:r>
                      <a:r>
                        <a:rPr kumimoji="0" lang="pt-B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somativa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Avaliação formativa e </a:t>
                      </a:r>
                      <a:r>
                        <a:rPr kumimoji="0" lang="pt-B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somativa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latin typeface="Arial" charset="0"/>
                        </a:rPr>
                        <a:t>Avaliação formativa e </a:t>
                      </a:r>
                      <a:r>
                        <a:rPr kumimoji="0" lang="pt-B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latin typeface="Arial" charset="0"/>
                        </a:rPr>
                        <a:t>somativa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64658" name="Rectangle 146"/>
          <p:cNvSpPr>
            <a:spLocks noGrp="1" noChangeArrowheads="1"/>
          </p:cNvSpPr>
          <p:nvPr>
            <p:ph type="title"/>
          </p:nvPr>
        </p:nvSpPr>
        <p:spPr>
          <a:xfrm>
            <a:off x="0" y="-325598"/>
            <a:ext cx="9072979" cy="1152525"/>
          </a:xfrm>
        </p:spPr>
        <p:txBody>
          <a:bodyPr/>
          <a:lstStyle/>
          <a:p>
            <a:pPr algn="ctr"/>
            <a:r>
              <a:rPr lang="pt-BR" sz="3600" b="1" dirty="0" smtClean="0">
                <a:solidFill>
                  <a:srgbClr val="000099"/>
                </a:solidFill>
                <a:latin typeface="Arial Black" pitchFamily="34" charset="0"/>
              </a:rPr>
              <a:t>MÉTODOS </a:t>
            </a:r>
            <a:r>
              <a:rPr lang="pt-BR" sz="3600" b="1" dirty="0">
                <a:solidFill>
                  <a:srgbClr val="000099"/>
                </a:solidFill>
                <a:latin typeface="Arial Black" pitchFamily="34" charset="0"/>
              </a:rPr>
              <a:t>DE APRENDIZAGEM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509846" y="6424246"/>
            <a:ext cx="295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/>
              <a:t>FONTE: SOUZA, 2011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417609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71021" y="-59258"/>
            <a:ext cx="9072979" cy="1081088"/>
          </a:xfrm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rgbClr val="000099"/>
                </a:solidFill>
                <a:latin typeface="Arial Black" pitchFamily="34" charset="0"/>
              </a:rPr>
              <a:t>TRADIÇÕES x PBL</a:t>
            </a:r>
            <a:endParaRPr lang="en-US" dirty="0" smtClean="0">
              <a:solidFill>
                <a:srgbClr val="CC0000"/>
              </a:solidFill>
              <a:latin typeface="Arial Black" pitchFamily="34" charset="0"/>
            </a:endParaRP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754" y="1373788"/>
            <a:ext cx="8964612" cy="4491037"/>
          </a:xfrm>
        </p:spPr>
        <p:txBody>
          <a:bodyPr/>
          <a:lstStyle/>
          <a:p>
            <a:pPr marL="0" indent="0" algn="just" eaLnBrk="1" hangingPunct="1">
              <a:spcBef>
                <a:spcPts val="600"/>
              </a:spcBef>
              <a:spcAft>
                <a:spcPts val="1800"/>
              </a:spcAft>
              <a:buFont typeface="Times" pitchFamily="18" charset="0"/>
              <a:buNone/>
            </a:pPr>
            <a:r>
              <a:rPr lang="en-US" sz="2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Confúncio</a:t>
            </a: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6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Eu</a:t>
            </a:r>
            <a:r>
              <a:rPr lang="en-US" sz="26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ouço</a:t>
            </a:r>
            <a:r>
              <a:rPr lang="en-US" sz="26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2600" dirty="0" err="1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eu</a:t>
            </a:r>
            <a:r>
              <a:rPr lang="en-US" sz="26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esqueço</a:t>
            </a:r>
            <a:r>
              <a:rPr lang="en-US" sz="26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eu</a:t>
            </a:r>
            <a:r>
              <a:rPr lang="en-US" sz="26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vejo</a:t>
            </a:r>
            <a:r>
              <a:rPr lang="en-US" sz="26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2600" dirty="0" err="1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eu</a:t>
            </a:r>
            <a:r>
              <a:rPr lang="en-US" sz="26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me </a:t>
            </a:r>
            <a:r>
              <a:rPr lang="en-US" sz="2600" dirty="0" err="1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lembro</a:t>
            </a:r>
            <a:r>
              <a:rPr lang="en-US" sz="26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eu</a:t>
            </a:r>
            <a:r>
              <a:rPr lang="en-US" sz="26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faço</a:t>
            </a:r>
            <a:r>
              <a:rPr lang="en-US" sz="26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2600" dirty="0" err="1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eu</a:t>
            </a:r>
            <a:r>
              <a:rPr lang="en-US" sz="26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aprendo</a:t>
            </a:r>
            <a:endParaRPr lang="en-US" sz="2600" dirty="0" smtClean="0">
              <a:solidFill>
                <a:srgbClr val="9900CC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eaLnBrk="1" hangingPunct="1">
              <a:spcBef>
                <a:spcPts val="600"/>
              </a:spcBef>
              <a:spcAft>
                <a:spcPts val="1800"/>
              </a:spcAft>
              <a:buFont typeface="Times" pitchFamily="18" charset="0"/>
              <a:buNone/>
            </a:pP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Maria Montessori: </a:t>
            </a:r>
            <a:r>
              <a:rPr lang="en-US" sz="2600" dirty="0" err="1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Aprender</a:t>
            </a:r>
            <a:r>
              <a:rPr lang="en-US" sz="26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fazendo</a:t>
            </a:r>
            <a:r>
              <a:rPr lang="en-US" sz="26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2600" dirty="0" err="1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brincando</a:t>
            </a:r>
            <a:endParaRPr lang="en-US" sz="2600" dirty="0" smtClean="0">
              <a:solidFill>
                <a:srgbClr val="9900CC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eaLnBrk="1" hangingPunct="1">
              <a:spcBef>
                <a:spcPts val="600"/>
              </a:spcBef>
              <a:spcAft>
                <a:spcPts val="1800"/>
              </a:spcAft>
              <a:buFont typeface="Times" pitchFamily="18" charset="0"/>
              <a:buNone/>
            </a:pPr>
            <a:r>
              <a:rPr lang="en-US" sz="2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Jerôme</a:t>
            </a: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Bruner: </a:t>
            </a:r>
            <a:r>
              <a:rPr lang="en-US" sz="2600" dirty="0" err="1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Aprendizagem</a:t>
            </a:r>
            <a:r>
              <a:rPr lang="en-US" sz="26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por</a:t>
            </a:r>
            <a:r>
              <a:rPr lang="en-US" sz="26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descoberta</a:t>
            </a:r>
            <a:endParaRPr lang="en-US" sz="2600" i="1" dirty="0" smtClean="0">
              <a:solidFill>
                <a:srgbClr val="9900CC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eaLnBrk="1" hangingPunct="1">
              <a:spcBef>
                <a:spcPts val="600"/>
              </a:spcBef>
              <a:spcAft>
                <a:spcPts val="1800"/>
              </a:spcAft>
              <a:buFont typeface="Times" pitchFamily="18" charset="0"/>
              <a:buNone/>
            </a:pP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William Kilpatrick: </a:t>
            </a:r>
            <a:r>
              <a:rPr lang="en-US" sz="2600" dirty="0" err="1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Aprendizagem</a:t>
            </a:r>
            <a:r>
              <a:rPr lang="en-US" sz="26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baseada</a:t>
            </a:r>
            <a:r>
              <a:rPr lang="en-US" sz="26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6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600" dirty="0" err="1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Projetos</a:t>
            </a:r>
            <a:endParaRPr lang="en-US" sz="2600" i="1" dirty="0" smtClean="0">
              <a:solidFill>
                <a:srgbClr val="9900CC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eaLnBrk="1" hangingPunct="1">
              <a:spcBef>
                <a:spcPts val="600"/>
              </a:spcBef>
              <a:spcAft>
                <a:spcPts val="1800"/>
              </a:spcAft>
              <a:buFont typeface="Times" pitchFamily="18" charset="0"/>
              <a:buNone/>
            </a:pP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en-US" sz="2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método</a:t>
            </a: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Harvard:</a:t>
            </a:r>
            <a:r>
              <a:rPr lang="en-US" sz="26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Aprendizagem</a:t>
            </a:r>
            <a:r>
              <a:rPr lang="en-US" sz="26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baseada</a:t>
            </a:r>
            <a:r>
              <a:rPr lang="en-US" sz="26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6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Estudo</a:t>
            </a:r>
            <a:r>
              <a:rPr lang="en-US" sz="26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600" dirty="0" err="1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Casos</a:t>
            </a:r>
            <a:endParaRPr lang="en-US" sz="2600" i="1" dirty="0" smtClean="0">
              <a:solidFill>
                <a:srgbClr val="99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973823" y="6342158"/>
            <a:ext cx="404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	FONTE: VILA BOAS, 2011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08381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612459" y="512078"/>
            <a:ext cx="78141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000099"/>
                </a:solidFill>
                <a:latin typeface="Arial Black" pitchFamily="34" charset="0"/>
              </a:rPr>
              <a:t>RAZÕES PARA O USO DO PBL:</a:t>
            </a:r>
            <a:endParaRPr lang="pt-BR" sz="3600" b="1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65544" name="Text Box 7"/>
          <p:cNvSpPr txBox="1">
            <a:spLocks noChangeArrowheads="1"/>
          </p:cNvSpPr>
          <p:nvPr/>
        </p:nvSpPr>
        <p:spPr bwMode="auto">
          <a:xfrm>
            <a:off x="2410268" y="5903913"/>
            <a:ext cx="44951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000099"/>
                </a:solidFill>
                <a:latin typeface="+mn-lt"/>
              </a:rPr>
              <a:t>O </a:t>
            </a:r>
            <a:r>
              <a:rPr lang="en-US" sz="2400" dirty="0" err="1">
                <a:solidFill>
                  <a:srgbClr val="000099"/>
                </a:solidFill>
                <a:latin typeface="+mn-lt"/>
              </a:rPr>
              <a:t>Triângulo</a:t>
            </a:r>
            <a:r>
              <a:rPr lang="en-US" sz="2400" dirty="0">
                <a:solidFill>
                  <a:srgbClr val="000099"/>
                </a:solidFill>
                <a:latin typeface="+mn-lt"/>
              </a:rPr>
              <a:t> da </a:t>
            </a:r>
            <a:r>
              <a:rPr lang="en-US" sz="2400" dirty="0" err="1">
                <a:solidFill>
                  <a:srgbClr val="000099"/>
                </a:solidFill>
                <a:latin typeface="+mn-lt"/>
              </a:rPr>
              <a:t>Aprendizagem</a:t>
            </a:r>
            <a:r>
              <a:rPr lang="en-US" sz="2400" dirty="0">
                <a:solidFill>
                  <a:srgbClr val="000099"/>
                </a:solidFill>
                <a:latin typeface="+mn-lt"/>
              </a:rPr>
              <a:t> </a:t>
            </a:r>
          </a:p>
        </p:txBody>
      </p:sp>
      <p:cxnSp>
        <p:nvCxnSpPr>
          <p:cNvPr id="6" name="Conector reto 5"/>
          <p:cNvCxnSpPr/>
          <p:nvPr/>
        </p:nvCxnSpPr>
        <p:spPr>
          <a:xfrm flipH="1">
            <a:off x="1517566" y="1628800"/>
            <a:ext cx="2406362" cy="396044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923928" y="1628800"/>
            <a:ext cx="3312368" cy="396044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1517566" y="5589240"/>
            <a:ext cx="571873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3501475" y="2492896"/>
            <a:ext cx="1214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3333FF"/>
                </a:solidFill>
              </a:rPr>
              <a:t>Palestra</a:t>
            </a:r>
            <a:endParaRPr lang="pt-BR" b="1" dirty="0">
              <a:solidFill>
                <a:srgbClr val="3333FF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563888" y="299695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3333FF"/>
                </a:solidFill>
              </a:rPr>
              <a:t>Leitura</a:t>
            </a:r>
            <a:endParaRPr lang="pt-BR" b="1" dirty="0">
              <a:solidFill>
                <a:srgbClr val="3333FF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419872" y="349171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3333FF"/>
                </a:solidFill>
              </a:rPr>
              <a:t>Multimídia</a:t>
            </a:r>
            <a:endParaRPr lang="pt-BR" b="1" dirty="0">
              <a:solidFill>
                <a:srgbClr val="3333FF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977643" y="4005064"/>
            <a:ext cx="1954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3333FF"/>
                </a:solidFill>
              </a:rPr>
              <a:t>Demonstração</a:t>
            </a:r>
            <a:endParaRPr lang="pt-BR" b="1" dirty="0">
              <a:solidFill>
                <a:srgbClr val="3333FF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183908" y="5157192"/>
            <a:ext cx="3817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3333FF"/>
                </a:solidFill>
              </a:rPr>
              <a:t>Ensinando / Aplicação Imediata</a:t>
            </a:r>
            <a:endParaRPr lang="pt-BR" b="1" dirty="0">
              <a:solidFill>
                <a:srgbClr val="3333FF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635896" y="478786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3333FF"/>
                </a:solidFill>
              </a:rPr>
              <a:t>Fazendo</a:t>
            </a:r>
            <a:endParaRPr lang="pt-BR" b="1" dirty="0">
              <a:solidFill>
                <a:srgbClr val="3333FF"/>
              </a:solidFill>
            </a:endParaRPr>
          </a:p>
        </p:txBody>
      </p:sp>
      <p:cxnSp>
        <p:nvCxnSpPr>
          <p:cNvPr id="16" name="Conector reto 15"/>
          <p:cNvCxnSpPr/>
          <p:nvPr/>
        </p:nvCxnSpPr>
        <p:spPr>
          <a:xfrm>
            <a:off x="3090422" y="3005659"/>
            <a:ext cx="1985634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2843808" y="3419708"/>
            <a:ext cx="2592288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2483768" y="3933056"/>
            <a:ext cx="3348372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2267744" y="4383688"/>
            <a:ext cx="3960440" cy="13356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1979712" y="4691857"/>
            <a:ext cx="4536504" cy="72008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1763688" y="5157192"/>
            <a:ext cx="5112568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5906595" y="251427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5 %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6228184" y="299678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10 %</a:t>
            </a:r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6660232" y="351193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20%</a:t>
            </a:r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7119906" y="395204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30 %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7939114" y="476386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70 %</a:t>
            </a:r>
            <a:endParaRPr lang="pt-BR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7939114" y="437266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50 %</a:t>
            </a:r>
            <a:endParaRPr lang="pt-BR" dirty="0"/>
          </a:p>
        </p:txBody>
      </p:sp>
      <p:cxnSp>
        <p:nvCxnSpPr>
          <p:cNvPr id="28" name="Conector de seta reta 27"/>
          <p:cNvCxnSpPr/>
          <p:nvPr/>
        </p:nvCxnSpPr>
        <p:spPr>
          <a:xfrm>
            <a:off x="4572000" y="2698936"/>
            <a:ext cx="12601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>
            <a:off x="4605557" y="3181618"/>
            <a:ext cx="162262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 flipV="1">
            <a:off x="4703731" y="3678603"/>
            <a:ext cx="1944216" cy="360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>
            <a:off x="4887658" y="4189730"/>
            <a:ext cx="22322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 flipV="1">
            <a:off x="5428213" y="4581951"/>
            <a:ext cx="2510901" cy="360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/>
          <p:nvPr/>
        </p:nvCxnSpPr>
        <p:spPr>
          <a:xfrm flipV="1">
            <a:off x="4828220" y="4941168"/>
            <a:ext cx="3128156" cy="252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 flipV="1">
            <a:off x="5804520" y="5341858"/>
            <a:ext cx="2583904" cy="797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8362774" y="5157923"/>
            <a:ext cx="816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6600"/>
                </a:solidFill>
              </a:rPr>
              <a:t>90%</a:t>
            </a:r>
            <a:endParaRPr lang="pt-BR" b="1" dirty="0">
              <a:solidFill>
                <a:srgbClr val="006600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2977643" y="4358529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3333FF"/>
                </a:solidFill>
              </a:rPr>
              <a:t>Grupo de Discussão</a:t>
            </a:r>
          </a:p>
        </p:txBody>
      </p:sp>
    </p:spTree>
    <p:extLst>
      <p:ext uri="{BB962C8B-B14F-4D97-AF65-F5344CB8AC3E}">
        <p14:creationId xmlns:p14="http://schemas.microsoft.com/office/powerpoint/2010/main" val="27588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1080488" y="92255"/>
            <a:ext cx="70104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200" b="1" dirty="0">
                <a:solidFill>
                  <a:srgbClr val="000099"/>
                </a:solidFill>
                <a:latin typeface="Arial Black" pitchFamily="34" charset="0"/>
              </a:rPr>
              <a:t>OS SETE PASSOS</a:t>
            </a:r>
          </a:p>
        </p:txBody>
      </p:sp>
      <p:grpSp>
        <p:nvGrpSpPr>
          <p:cNvPr id="19484" name="Group 28"/>
          <p:cNvGrpSpPr>
            <a:grpSpLocks/>
          </p:cNvGrpSpPr>
          <p:nvPr/>
        </p:nvGrpSpPr>
        <p:grpSpPr bwMode="auto">
          <a:xfrm>
            <a:off x="323850" y="6092825"/>
            <a:ext cx="8424863" cy="504825"/>
            <a:chOff x="204" y="3838"/>
            <a:chExt cx="5307" cy="318"/>
          </a:xfrm>
        </p:grpSpPr>
        <p:sp>
          <p:nvSpPr>
            <p:cNvPr id="19460" name="Rectangle 4"/>
            <p:cNvSpPr>
              <a:spLocks noChangeArrowheads="1"/>
            </p:cNvSpPr>
            <p:nvPr/>
          </p:nvSpPr>
          <p:spPr bwMode="auto">
            <a:xfrm>
              <a:off x="204" y="3838"/>
              <a:ext cx="5307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b="1" dirty="0">
                  <a:solidFill>
                    <a:schemeClr val="tx2"/>
                  </a:solidFill>
                </a:rPr>
                <a:t>Ler atentamente o problema e esclarecer os termos desconhecidos</a:t>
              </a:r>
              <a:endParaRPr lang="pt-BR" dirty="0">
                <a:solidFill>
                  <a:schemeClr val="tx2"/>
                </a:solidFill>
              </a:endParaRPr>
            </a:p>
          </p:txBody>
        </p:sp>
        <p:sp>
          <p:nvSpPr>
            <p:cNvPr id="19477" name="Text Box 21"/>
            <p:cNvSpPr txBox="1">
              <a:spLocks noChangeArrowheads="1"/>
            </p:cNvSpPr>
            <p:nvPr/>
          </p:nvSpPr>
          <p:spPr bwMode="auto">
            <a:xfrm>
              <a:off x="204" y="383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sz="2400" b="1"/>
                <a:t>1</a:t>
              </a:r>
            </a:p>
          </p:txBody>
        </p:sp>
      </p:grpSp>
      <p:grpSp>
        <p:nvGrpSpPr>
          <p:cNvPr id="19485" name="Group 29"/>
          <p:cNvGrpSpPr>
            <a:grpSpLocks/>
          </p:cNvGrpSpPr>
          <p:nvPr/>
        </p:nvGrpSpPr>
        <p:grpSpPr bwMode="auto">
          <a:xfrm>
            <a:off x="1042988" y="5516563"/>
            <a:ext cx="7705725" cy="504825"/>
            <a:chOff x="657" y="3475"/>
            <a:chExt cx="4854" cy="318"/>
          </a:xfrm>
        </p:grpSpPr>
        <p:sp>
          <p:nvSpPr>
            <p:cNvPr id="19461" name="Rectangle 5"/>
            <p:cNvSpPr>
              <a:spLocks noChangeArrowheads="1"/>
            </p:cNvSpPr>
            <p:nvPr/>
          </p:nvSpPr>
          <p:spPr bwMode="auto">
            <a:xfrm>
              <a:off x="657" y="3475"/>
              <a:ext cx="4854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sz="1600" b="1" dirty="0">
                  <a:solidFill>
                    <a:schemeClr val="tx2"/>
                  </a:solidFill>
                </a:rPr>
                <a:t>Identificar as questões (problemas: dimensão biológica, </a:t>
              </a:r>
            </a:p>
            <a:p>
              <a:pPr algn="ctr"/>
              <a:r>
                <a:rPr lang="pt-BR" sz="1600" b="1" dirty="0">
                  <a:solidFill>
                    <a:schemeClr val="tx2"/>
                  </a:solidFill>
                </a:rPr>
                <a:t>psicológica, social?) propostas pelo enunciado</a:t>
              </a:r>
            </a:p>
          </p:txBody>
        </p:sp>
        <p:sp>
          <p:nvSpPr>
            <p:cNvPr id="19478" name="Text Box 22"/>
            <p:cNvSpPr txBox="1">
              <a:spLocks noChangeArrowheads="1"/>
            </p:cNvSpPr>
            <p:nvPr/>
          </p:nvSpPr>
          <p:spPr bwMode="auto">
            <a:xfrm>
              <a:off x="657" y="3475"/>
              <a:ext cx="223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sz="2400" b="1" dirty="0"/>
                <a:t>2</a:t>
              </a:r>
            </a:p>
          </p:txBody>
        </p:sp>
      </p:grpSp>
      <p:grpSp>
        <p:nvGrpSpPr>
          <p:cNvPr id="19486" name="Group 30"/>
          <p:cNvGrpSpPr>
            <a:grpSpLocks/>
          </p:cNvGrpSpPr>
          <p:nvPr/>
        </p:nvGrpSpPr>
        <p:grpSpPr bwMode="auto">
          <a:xfrm>
            <a:off x="1908175" y="4941888"/>
            <a:ext cx="6840538" cy="504825"/>
            <a:chOff x="1202" y="3113"/>
            <a:chExt cx="4309" cy="318"/>
          </a:xfrm>
        </p:grpSpPr>
        <p:sp>
          <p:nvSpPr>
            <p:cNvPr id="19462" name="Rectangle 6"/>
            <p:cNvSpPr>
              <a:spLocks noChangeArrowheads="1"/>
            </p:cNvSpPr>
            <p:nvPr/>
          </p:nvSpPr>
          <p:spPr bwMode="auto">
            <a:xfrm>
              <a:off x="1202" y="3113"/>
              <a:ext cx="4309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sz="1400" b="1" dirty="0">
                  <a:solidFill>
                    <a:schemeClr val="tx2"/>
                  </a:solidFill>
                </a:rPr>
                <a:t>Oferecer explicações para estas questões com base no conhecimento </a:t>
              </a:r>
            </a:p>
            <a:p>
              <a:pPr algn="ctr"/>
              <a:r>
                <a:rPr lang="pt-BR" sz="1400" b="1" dirty="0">
                  <a:solidFill>
                    <a:schemeClr val="tx2"/>
                  </a:solidFill>
                </a:rPr>
                <a:t>prévio que o grupo tem sobre o assunto (BRAINSTORM)</a:t>
              </a:r>
              <a:endParaRPr lang="pt-BR" sz="1400" dirty="0">
                <a:solidFill>
                  <a:schemeClr val="tx2"/>
                </a:solidFill>
              </a:endParaRPr>
            </a:p>
          </p:txBody>
        </p:sp>
        <p:sp>
          <p:nvSpPr>
            <p:cNvPr id="19479" name="Text Box 23"/>
            <p:cNvSpPr txBox="1">
              <a:spLocks noChangeArrowheads="1"/>
            </p:cNvSpPr>
            <p:nvPr/>
          </p:nvSpPr>
          <p:spPr bwMode="auto">
            <a:xfrm>
              <a:off x="1202" y="3113"/>
              <a:ext cx="223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sz="2400" b="1" dirty="0"/>
                <a:t>3</a:t>
              </a:r>
            </a:p>
          </p:txBody>
        </p:sp>
      </p:grpSp>
      <p:grpSp>
        <p:nvGrpSpPr>
          <p:cNvPr id="19487" name="Group 31"/>
          <p:cNvGrpSpPr>
            <a:grpSpLocks/>
          </p:cNvGrpSpPr>
          <p:nvPr/>
        </p:nvGrpSpPr>
        <p:grpSpPr bwMode="auto">
          <a:xfrm>
            <a:off x="2700338" y="4365625"/>
            <a:ext cx="6048375" cy="504825"/>
            <a:chOff x="1701" y="2750"/>
            <a:chExt cx="3810" cy="318"/>
          </a:xfrm>
        </p:grpSpPr>
        <p:sp>
          <p:nvSpPr>
            <p:cNvPr id="19463" name="Rectangle 7"/>
            <p:cNvSpPr>
              <a:spLocks noChangeArrowheads="1"/>
            </p:cNvSpPr>
            <p:nvPr/>
          </p:nvSpPr>
          <p:spPr bwMode="auto">
            <a:xfrm>
              <a:off x="1701" y="2750"/>
              <a:ext cx="3810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sz="1600" b="1">
                  <a:solidFill>
                    <a:schemeClr val="tx2"/>
                  </a:solidFill>
                </a:rPr>
                <a:t>Resumir estas explicações</a:t>
              </a:r>
              <a:endParaRPr lang="pt-BR" sz="1600">
                <a:solidFill>
                  <a:schemeClr val="tx2"/>
                </a:solidFill>
              </a:endParaRPr>
            </a:p>
          </p:txBody>
        </p:sp>
        <p:sp>
          <p:nvSpPr>
            <p:cNvPr id="19480" name="Text Box 24"/>
            <p:cNvSpPr txBox="1">
              <a:spLocks noChangeArrowheads="1"/>
            </p:cNvSpPr>
            <p:nvPr/>
          </p:nvSpPr>
          <p:spPr bwMode="auto">
            <a:xfrm>
              <a:off x="1701" y="2750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sz="2400" b="1"/>
                <a:t>4</a:t>
              </a:r>
            </a:p>
          </p:txBody>
        </p:sp>
      </p:grpSp>
      <p:grpSp>
        <p:nvGrpSpPr>
          <p:cNvPr id="19488" name="Group 32"/>
          <p:cNvGrpSpPr>
            <a:grpSpLocks/>
          </p:cNvGrpSpPr>
          <p:nvPr/>
        </p:nvGrpSpPr>
        <p:grpSpPr bwMode="auto">
          <a:xfrm>
            <a:off x="3419475" y="3789363"/>
            <a:ext cx="5329238" cy="504825"/>
            <a:chOff x="2154" y="2387"/>
            <a:chExt cx="3357" cy="318"/>
          </a:xfrm>
        </p:grpSpPr>
        <p:sp>
          <p:nvSpPr>
            <p:cNvPr id="19464" name="Rectangle 8"/>
            <p:cNvSpPr>
              <a:spLocks noChangeArrowheads="1"/>
            </p:cNvSpPr>
            <p:nvPr/>
          </p:nvSpPr>
          <p:spPr bwMode="auto">
            <a:xfrm>
              <a:off x="2154" y="2387"/>
              <a:ext cx="3357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Estabelecer objetivos de aprendizagem que levem o aluno ao </a:t>
              </a:r>
            </a:p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aprofundamento e complementação destas explicações</a:t>
              </a:r>
            </a:p>
          </p:txBody>
        </p:sp>
        <p:sp>
          <p:nvSpPr>
            <p:cNvPr id="19481" name="Text Box 25"/>
            <p:cNvSpPr txBox="1">
              <a:spLocks noChangeArrowheads="1"/>
            </p:cNvSpPr>
            <p:nvPr/>
          </p:nvSpPr>
          <p:spPr bwMode="auto">
            <a:xfrm>
              <a:off x="2154" y="2387"/>
              <a:ext cx="223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sz="2400" b="1"/>
                <a:t>5</a:t>
              </a:r>
            </a:p>
          </p:txBody>
        </p:sp>
      </p:grpSp>
      <p:grpSp>
        <p:nvGrpSpPr>
          <p:cNvPr id="19489" name="Group 33"/>
          <p:cNvGrpSpPr>
            <a:grpSpLocks/>
          </p:cNvGrpSpPr>
          <p:nvPr/>
        </p:nvGrpSpPr>
        <p:grpSpPr bwMode="auto">
          <a:xfrm>
            <a:off x="4211638" y="3213100"/>
            <a:ext cx="4537075" cy="504825"/>
            <a:chOff x="2653" y="2024"/>
            <a:chExt cx="2858" cy="318"/>
          </a:xfrm>
        </p:grpSpPr>
        <p:sp>
          <p:nvSpPr>
            <p:cNvPr id="19465" name="Rectangle 9"/>
            <p:cNvSpPr>
              <a:spLocks noChangeArrowheads="1"/>
            </p:cNvSpPr>
            <p:nvPr/>
          </p:nvSpPr>
          <p:spPr bwMode="auto">
            <a:xfrm>
              <a:off x="2653" y="2024"/>
              <a:ext cx="2858" cy="3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sz="1400" b="1" dirty="0">
                  <a:solidFill>
                    <a:srgbClr val="F8F8F8"/>
                  </a:solidFill>
                </a:rPr>
                <a:t>Estudo individual respeitando</a:t>
              </a:r>
            </a:p>
            <a:p>
              <a:pPr algn="ctr"/>
              <a:r>
                <a:rPr lang="pt-BR" sz="1400" b="1" dirty="0">
                  <a:solidFill>
                    <a:srgbClr val="F8F8F8"/>
                  </a:solidFill>
                </a:rPr>
                <a:t> os objetivos alcançados</a:t>
              </a:r>
              <a:r>
                <a:rPr lang="pt-BR" dirty="0">
                  <a:solidFill>
                    <a:srgbClr val="F8F8F8"/>
                  </a:solidFill>
                </a:rPr>
                <a:t> </a:t>
              </a:r>
            </a:p>
          </p:txBody>
        </p:sp>
        <p:sp>
          <p:nvSpPr>
            <p:cNvPr id="19482" name="Text Box 26"/>
            <p:cNvSpPr txBox="1">
              <a:spLocks noChangeArrowheads="1"/>
            </p:cNvSpPr>
            <p:nvPr/>
          </p:nvSpPr>
          <p:spPr bwMode="auto">
            <a:xfrm>
              <a:off x="2653" y="202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sz="2400" b="1"/>
                <a:t>6</a:t>
              </a:r>
            </a:p>
          </p:txBody>
        </p:sp>
      </p:grpSp>
      <p:grpSp>
        <p:nvGrpSpPr>
          <p:cNvPr id="19490" name="Group 34"/>
          <p:cNvGrpSpPr>
            <a:grpSpLocks/>
          </p:cNvGrpSpPr>
          <p:nvPr/>
        </p:nvGrpSpPr>
        <p:grpSpPr bwMode="auto">
          <a:xfrm>
            <a:off x="4932363" y="1470025"/>
            <a:ext cx="3816350" cy="1671638"/>
            <a:chOff x="3107" y="926"/>
            <a:chExt cx="2404" cy="1053"/>
          </a:xfrm>
        </p:grpSpPr>
        <p:sp>
          <p:nvSpPr>
            <p:cNvPr id="19466" name="Rectangle 10"/>
            <p:cNvSpPr>
              <a:spLocks noChangeArrowheads="1"/>
            </p:cNvSpPr>
            <p:nvPr/>
          </p:nvSpPr>
          <p:spPr bwMode="auto">
            <a:xfrm>
              <a:off x="3107" y="1661"/>
              <a:ext cx="2404" cy="318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sz="1400" b="1" dirty="0">
                  <a:solidFill>
                    <a:schemeClr val="tx2"/>
                  </a:solidFill>
                </a:rPr>
                <a:t>Rediscussão no grupo tutorial dos avanços </a:t>
              </a:r>
            </a:p>
            <a:p>
              <a:pPr algn="ctr"/>
              <a:r>
                <a:rPr lang="pt-BR" sz="1400" b="1" dirty="0">
                  <a:solidFill>
                    <a:schemeClr val="tx2"/>
                  </a:solidFill>
                </a:rPr>
                <a:t>do conhecimento obtidos pelo grupo</a:t>
              </a:r>
              <a:r>
                <a:rPr lang="pt-BR" b="1" dirty="0">
                  <a:solidFill>
                    <a:schemeClr val="tx2"/>
                  </a:solidFill>
                </a:rPr>
                <a:t>.</a:t>
              </a:r>
              <a:endParaRPr lang="pt-BR" dirty="0">
                <a:solidFill>
                  <a:schemeClr val="tx2"/>
                </a:solidFill>
              </a:endParaRPr>
            </a:p>
          </p:txBody>
        </p:sp>
        <p:sp>
          <p:nvSpPr>
            <p:cNvPr id="19483" name="Text Box 27"/>
            <p:cNvSpPr txBox="1">
              <a:spLocks noChangeArrowheads="1"/>
            </p:cNvSpPr>
            <p:nvPr/>
          </p:nvSpPr>
          <p:spPr bwMode="auto">
            <a:xfrm>
              <a:off x="3742" y="926"/>
              <a:ext cx="383" cy="634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sz="6000" b="1" dirty="0"/>
                <a:t>7</a:t>
              </a:r>
            </a:p>
          </p:txBody>
        </p:sp>
      </p:grpSp>
      <p:grpSp>
        <p:nvGrpSpPr>
          <p:cNvPr id="19498" name="Group 42"/>
          <p:cNvGrpSpPr>
            <a:grpSpLocks/>
          </p:cNvGrpSpPr>
          <p:nvPr/>
        </p:nvGrpSpPr>
        <p:grpSpPr bwMode="auto">
          <a:xfrm>
            <a:off x="323850" y="1989138"/>
            <a:ext cx="3114675" cy="431800"/>
            <a:chOff x="204" y="1253"/>
            <a:chExt cx="1962" cy="272"/>
          </a:xfrm>
        </p:grpSpPr>
        <p:sp>
          <p:nvSpPr>
            <p:cNvPr id="19491" name="Rectangle 35"/>
            <p:cNvSpPr>
              <a:spLocks noChangeArrowheads="1"/>
            </p:cNvSpPr>
            <p:nvPr/>
          </p:nvSpPr>
          <p:spPr bwMode="auto">
            <a:xfrm>
              <a:off x="204" y="1253"/>
              <a:ext cx="272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94" name="Text Box 38"/>
            <p:cNvSpPr txBox="1">
              <a:spLocks noChangeArrowheads="1"/>
            </p:cNvSpPr>
            <p:nvPr/>
          </p:nvSpPr>
          <p:spPr bwMode="auto">
            <a:xfrm>
              <a:off x="509" y="1265"/>
              <a:ext cx="165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b="1" dirty="0">
                  <a:solidFill>
                    <a:schemeClr val="tx2"/>
                  </a:solidFill>
                </a:rPr>
                <a:t>1ª SESSÃO TUTORIAL</a:t>
              </a:r>
            </a:p>
          </p:txBody>
        </p:sp>
      </p:grpSp>
      <p:grpSp>
        <p:nvGrpSpPr>
          <p:cNvPr id="19499" name="Group 43"/>
          <p:cNvGrpSpPr>
            <a:grpSpLocks/>
          </p:cNvGrpSpPr>
          <p:nvPr/>
        </p:nvGrpSpPr>
        <p:grpSpPr bwMode="auto">
          <a:xfrm>
            <a:off x="323850" y="2565400"/>
            <a:ext cx="3011488" cy="431800"/>
            <a:chOff x="204" y="1616"/>
            <a:chExt cx="1897" cy="272"/>
          </a:xfrm>
        </p:grpSpPr>
        <p:sp>
          <p:nvSpPr>
            <p:cNvPr id="19492" name="Rectangle 36"/>
            <p:cNvSpPr>
              <a:spLocks noChangeArrowheads="1"/>
            </p:cNvSpPr>
            <p:nvPr/>
          </p:nvSpPr>
          <p:spPr bwMode="auto">
            <a:xfrm>
              <a:off x="204" y="1616"/>
              <a:ext cx="272" cy="27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95" name="Text Box 39"/>
            <p:cNvSpPr txBox="1">
              <a:spLocks noChangeArrowheads="1"/>
            </p:cNvSpPr>
            <p:nvPr/>
          </p:nvSpPr>
          <p:spPr bwMode="auto">
            <a:xfrm>
              <a:off x="521" y="1616"/>
              <a:ext cx="15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b="1">
                  <a:solidFill>
                    <a:schemeClr val="tx2"/>
                  </a:solidFill>
                </a:rPr>
                <a:t>ESTUDO INDIVIDUAL</a:t>
              </a:r>
            </a:p>
          </p:txBody>
        </p:sp>
      </p:grpSp>
      <p:grpSp>
        <p:nvGrpSpPr>
          <p:cNvPr id="19500" name="Group 44"/>
          <p:cNvGrpSpPr>
            <a:grpSpLocks/>
          </p:cNvGrpSpPr>
          <p:nvPr/>
        </p:nvGrpSpPr>
        <p:grpSpPr bwMode="auto">
          <a:xfrm>
            <a:off x="323850" y="3141663"/>
            <a:ext cx="3133725" cy="431800"/>
            <a:chOff x="204" y="1979"/>
            <a:chExt cx="1974" cy="272"/>
          </a:xfrm>
          <a:solidFill>
            <a:srgbClr val="FF66FF"/>
          </a:solidFill>
        </p:grpSpPr>
        <p:sp>
          <p:nvSpPr>
            <p:cNvPr id="19493" name="Rectangle 37"/>
            <p:cNvSpPr>
              <a:spLocks noChangeArrowheads="1"/>
            </p:cNvSpPr>
            <p:nvPr/>
          </p:nvSpPr>
          <p:spPr bwMode="auto">
            <a:xfrm>
              <a:off x="204" y="1979"/>
              <a:ext cx="272" cy="27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96" name="Text Box 40"/>
            <p:cNvSpPr txBox="1">
              <a:spLocks noChangeArrowheads="1"/>
            </p:cNvSpPr>
            <p:nvPr/>
          </p:nvSpPr>
          <p:spPr bwMode="auto">
            <a:xfrm>
              <a:off x="521" y="1979"/>
              <a:ext cx="1657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b="1">
                  <a:solidFill>
                    <a:schemeClr val="tx2"/>
                  </a:solidFill>
                </a:rPr>
                <a:t>2ª SESSÃO TUTORIAL</a:t>
              </a:r>
            </a:p>
          </p:txBody>
        </p:sp>
      </p:grpSp>
      <p:pic>
        <p:nvPicPr>
          <p:cNvPr id="18434" name="Picture 2" descr="http://www.itpac.br/hotsite/bpm/css/img/Trofe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78" y="816746"/>
            <a:ext cx="1754135" cy="174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aixaDeTexto 33"/>
          <p:cNvSpPr txBox="1"/>
          <p:nvPr/>
        </p:nvSpPr>
        <p:spPr>
          <a:xfrm>
            <a:off x="0" y="6593324"/>
            <a:ext cx="403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</a:t>
            </a:r>
            <a:r>
              <a:rPr lang="pt-BR" dirty="0" err="1" smtClean="0"/>
              <a:t>Bokonjic</a:t>
            </a:r>
            <a:r>
              <a:rPr lang="pt-BR" dirty="0" smtClean="0"/>
              <a:t> et al., 2013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544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hmed-emanual.org/files/images/PBL_setting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700" y="495043"/>
            <a:ext cx="5903644" cy="568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73700" y="6429197"/>
            <a:ext cx="403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</a:t>
            </a:r>
            <a:r>
              <a:rPr lang="pt-BR" dirty="0" err="1" smtClean="0"/>
              <a:t>Bokonjic</a:t>
            </a:r>
            <a:r>
              <a:rPr lang="pt-BR" dirty="0" smtClean="0"/>
              <a:t> et al., 2013</a:t>
            </a:r>
            <a:endParaRPr lang="pt-BR" dirty="0"/>
          </a:p>
        </p:txBody>
      </p:sp>
      <p:pic>
        <p:nvPicPr>
          <p:cNvPr id="14338" name="Picture 2" descr="http://www.abed.org.br/congresso2013/files/avaliacao_files/comoestam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725" y="5762624"/>
            <a:ext cx="200025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have direita 2"/>
          <p:cNvSpPr/>
          <p:nvPr/>
        </p:nvSpPr>
        <p:spPr>
          <a:xfrm>
            <a:off x="7186461" y="1544714"/>
            <a:ext cx="523783" cy="400382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7710244" y="3192685"/>
            <a:ext cx="1378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err="1" smtClean="0">
                <a:solidFill>
                  <a:srgbClr val="CC00CC"/>
                </a:solidFill>
              </a:rPr>
              <a:t>EaD</a:t>
            </a:r>
            <a:endParaRPr lang="pt-BR" sz="4000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6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http://www.abed.org.br/congresso2013/files/principal_files/shapeimage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779" y="26640"/>
            <a:ext cx="2693178" cy="224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55535" y="4607511"/>
            <a:ext cx="8646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err="1" smtClean="0">
                <a:latin typeface="Monotype Corsiva" pitchFamily="66" charset="0"/>
              </a:rPr>
              <a:t>Profª</a:t>
            </a:r>
            <a:r>
              <a:rPr lang="pt-BR" sz="2400" b="1" dirty="0" smtClean="0">
                <a:latin typeface="Monotype Corsiva" pitchFamily="66" charset="0"/>
              </a:rPr>
              <a:t>. </a:t>
            </a:r>
            <a:r>
              <a:rPr lang="pt-BR" sz="2400" b="1" dirty="0" err="1" smtClean="0">
                <a:latin typeface="Monotype Corsiva" pitchFamily="66" charset="0"/>
              </a:rPr>
              <a:t>Drª</a:t>
            </a:r>
            <a:r>
              <a:rPr lang="pt-BR" sz="2400" b="1" dirty="0" smtClean="0">
                <a:latin typeface="Monotype Corsiva" pitchFamily="66" charset="0"/>
              </a:rPr>
              <a:t>. </a:t>
            </a:r>
            <a:r>
              <a:rPr lang="pt-BR" sz="2400" b="1" dirty="0" err="1" smtClean="0">
                <a:latin typeface="Monotype Corsiva" pitchFamily="66" charset="0"/>
              </a:rPr>
              <a:t>Karyne</a:t>
            </a:r>
            <a:r>
              <a:rPr lang="pt-BR" sz="2400" b="1" dirty="0" smtClean="0">
                <a:latin typeface="Monotype Corsiva" pitchFamily="66" charset="0"/>
              </a:rPr>
              <a:t> </a:t>
            </a:r>
            <a:r>
              <a:rPr lang="pt-BR" sz="2400" b="1" dirty="0" err="1" smtClean="0">
                <a:latin typeface="Monotype Corsiva" pitchFamily="66" charset="0"/>
              </a:rPr>
              <a:t>Oliveirta</a:t>
            </a:r>
            <a:r>
              <a:rPr lang="pt-BR" sz="2400" b="1" dirty="0" smtClean="0">
                <a:latin typeface="Monotype Corsiva" pitchFamily="66" charset="0"/>
              </a:rPr>
              <a:t> Coelho </a:t>
            </a:r>
          </a:p>
          <a:p>
            <a:pPr algn="r"/>
            <a:r>
              <a:rPr lang="pt-BR" sz="2400" b="1" dirty="0" smtClean="0">
                <a:latin typeface="Monotype Corsiva" pitchFamily="66" charset="0"/>
              </a:rPr>
              <a:t>UEG e SENAC/GO</a:t>
            </a:r>
          </a:p>
          <a:p>
            <a:pPr algn="r"/>
            <a:r>
              <a:rPr lang="pt-BR" sz="2400" b="1" dirty="0" smtClean="0">
                <a:latin typeface="Monotype Corsiva" pitchFamily="66" charset="0"/>
              </a:rPr>
              <a:t>Prof. Esp. Paulo Braga </a:t>
            </a:r>
          </a:p>
          <a:p>
            <a:pPr algn="r"/>
            <a:r>
              <a:rPr lang="pt-BR" sz="2400" b="1" dirty="0" smtClean="0">
                <a:latin typeface="Monotype Corsiva" pitchFamily="66" charset="0"/>
              </a:rPr>
              <a:t>UEG/GO e FECAP/SP</a:t>
            </a:r>
            <a:endParaRPr lang="pt-BR" sz="2400" b="1" dirty="0">
              <a:latin typeface="Monotype Corsiva" pitchFamily="66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683581" y="2689939"/>
            <a:ext cx="9827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000099"/>
                </a:solidFill>
                <a:latin typeface="Arial Black" pitchFamily="34" charset="0"/>
              </a:rPr>
              <a:t>PBL e </a:t>
            </a:r>
            <a:r>
              <a:rPr lang="pt-BR" sz="3600" b="1" dirty="0" err="1" smtClean="0">
                <a:solidFill>
                  <a:srgbClr val="000099"/>
                </a:solidFill>
                <a:latin typeface="Arial Black" pitchFamily="34" charset="0"/>
              </a:rPr>
              <a:t>EaD</a:t>
            </a:r>
            <a:r>
              <a:rPr lang="pt-BR" sz="3600" b="1" dirty="0" smtClean="0">
                <a:solidFill>
                  <a:srgbClr val="000099"/>
                </a:solidFill>
                <a:latin typeface="Arial Black" pitchFamily="34" charset="0"/>
              </a:rPr>
              <a:t>: </a:t>
            </a:r>
          </a:p>
          <a:p>
            <a:pPr algn="ctr"/>
            <a:r>
              <a:rPr lang="pt-BR" sz="3600" b="1" dirty="0" smtClean="0">
                <a:solidFill>
                  <a:srgbClr val="000099"/>
                </a:solidFill>
                <a:latin typeface="Arial Black" pitchFamily="34" charset="0"/>
              </a:rPr>
              <a:t>DESAFIOS E PERSPECTIVAS </a:t>
            </a:r>
          </a:p>
        </p:txBody>
      </p:sp>
      <p:sp>
        <p:nvSpPr>
          <p:cNvPr id="40962" name="AutoShape 2" descr="data:image/jpeg;base64,/9j/4AAQSkZJRgABAQAAAQABAAD/2wCEAAkGBxQREhUSEhQWFhEXFxcYFhYSGRYWFRgXGRcXFxsZFRsaHCggGRolGxQUITEiJykrLi4uFx8zODMsNygtLisBCgoKDg0OGxAQGzcmICQwLCwsLCwsLSwsLCwsLCwsLCwsLC4sLCwsLCwsLCwsLCwsNCwsLCwsLCwsLCwsLCwsLP/AABEIAKwBJQMBEQACEQEDEQH/xAAcAAEAAgIDAQAAAAAAAAAAAAAABQYEBwIDCAH/xABQEAABAwIBCAQHCQ0HBQEAAAABAAIDBBEFBgcSITFBUWETcYGRIjJSYnKh0RQjQlOCkrGywRUzNUNUY3N0k6KzwtIINESjw9PwF4O04eIk/8QAGgEBAAIDAQAAAAAAAAAAAAAAAAMEAQIFBv/EADQRAAICAQEECAQFBQEAAAAAAAABAgMRBAUSITETMkFRcZGx0SJhgaFCUsHw8RQVMzThI//aAAwDAQACEQMRAD8A3igCAIAgCAIAgCAIAgCAIAgCAIAgCAIAgCAIDHxCujp43TTPayJgu5zjYAe3lvW0ISnJRissw3g0FnCzmy1xdBTF0VHsO6SUeefgs83fv4D0ej2dGn4p8ZfZfvvKtlueCKjQ5SVkFuiqp2W2ASP0fmk6J7lcnp6p9aK8iNWSXaWnDM7uIxWD3Rzj86wB3fHo+sFVLNl6eXLK8H7kivkXLB890DrCpp5Iz5UREresg6Lh2XVGzY811JZ8eBIr0+ZfcCyto623ueoje7yCdGT5jrO9S51ultq68fbzJVJPkTagNggCAIAgCAIAgCAIAgCAIAgCAIAgCAIAgCAIAgCAIAgCAIAgCAwcZxaKkhfPO8MiYLknaTuDRvcdgCkqqlZJRiuLMN44s83Ze5cS4nL4R0KZh96hvqG7Tf5T7dgvYbyfUaTRx08eHFvm/b5FSybl4FYiYXamguPBoJ+hW28cyLDMkYbN8TL+zf7Fp0kPzLzRtuSOL6CVusxSAc2PH0hZVkHya8zG4zGLhxW+DGGAeCwOKLdk9nHxCjsGzGWMfi6i8g7HX0x2OtyVO7QUW81h964f8JY3SRtPJnO/SVFmVINNId7zpQk8ngeD8oAcyuRfsu2HGHxL7+XsTxtTNiRSteA5pDmkXBaQQRxBG0LmNNPDJTmsAIAgCAIAgCAIAgCAIAgCAIAgCAIAgCAIAgCAIAgCAIAgMHE8HgqdEVEMcoabtErQ9oJ36LtV+akhbOvqPHgYaTOVNhcEf3uGJnoMY36AsSsnLm2MIzFoZCAIDhJEHanAEcwCsptAjKzJijl++UlO/m6KMnsNrqWOotj1ZPzZjdRBV2a3DJf8P0Z4xPkZ6tLR9SsQ2lqI/iz44NXXF9hWMSzHwnXT1UjDwma2QdV26BHrVuG2JrrxT8OHuRuhdhG4dkhjeEu0qN8c0V7mJr7sdzdHJo2PoOvzUs9Vo9SsWLD7/wDqz9woTjyL1k5l/HM5sFZE+iqzqEdQC1kh2e9PcADfgdevVfaufdonFb1b3o967PFEin3lyVE3CAIAgCAIAgCAIAgCAIAgCAIAgCAIAgCAIAgCAIDhLM1utzgOsgLWU4x4yeDaMZS5IgazLGmZcNLpD5g1d7rDuXPs2rp4cnnwL1ezL5c1jxIepy9d+LhA5vcT6gB9KpWbbf4IebLkNkL8UvIjJ8sap2xzWeg0fzXVSe1tRLk0vBe+SzHZunXNZ8X7YMGXH6l22eT5J0fq2VeWu1Euc36ehNHR0R5QXr6mM/EJTtlkPW9x+1RPUWvnJ+bJVTWuUV5I6zUP8p3eVr0s+9+ZtuR7gKh4+E7vKdLPvfmNyPcdrMRmGyWQdT3j7VutTcuU35s0dNb5xXkjJiyhqW7J3/KOl9a6ljr9RHlN+vqRy0dEucF6ehnwZZ1TdpY/02j+WysQ2vqI88PxXtgglsyh8k14P3ySdNl78ZD2sd9hH2q3Xttfjh5Mqz2R+SXmiUGUlFUtMcttF2osnYC09d7t710Kdq0N5Ut1+X3Kdmzb49mfD95JrD2xhgEJBj3aLtNoHBpubDkNQV7pFZ8SefApSg4PDWDJQwEAQBAEAQBAEAQBAEAQBAEAQBAEAQBAEB8c4AXJsOJWG0llmUm+CI2qxuNupt3nlqHf7FTs11ceEePoWq9HOXPgRVRjEj9h0R5u3v2qhZrbZ8njwLcNLXH5+JXccri0aIPhu2neB/7XN1FrXDtZ0NPUm89iK6qBeCAIAgCAIAgCAIAgCA5MYXbASeQutoxlLgkYbS5mbS0lS06UccwPFjXg94CsV1amDzCMl4JkM7KJLE2vq0WXDsZxBmp8D5W+cxzXd4H0grrUarXR68HJeGGc27TaOXVmk/HKLTh2JdLqdFLG7hIwgdjti61V+/zi0/mv15HLto3OUk18n+hnqcgCAIAgCAIAgCAIAgCAIAgCAIAgCAICMxuiMjbtvpN+DuI5DiqWsodkcx5rs/faWtLcoSw+0rS4x1ThNKGNLjsAutZNJZZmKbeEVKomL3Fx2n/llzJScnlnSjFRWEda1NggCAIAgCAICRocDqJvEidbyneC3sLrX7Faq0V9vVj+hXt1VNfWl+pP0eQjzrlla3kwFx7za3rXSq2LJ9eXkULNrQXUjnx4EzTZF0zfGD3nznEfVsr0Nk6ePNN+L9sFOe075csLwXvklKfBqdniwxg8dEE951q5DS0w6sF5FWWpulzk/MzmtA2C3UpksELeT6smAgCAIAgCAIAgCAIAgCAIAgCAIAgCAIAgCAICExrDNsjB6QH0hczWaXP/AKQ+q/Uv6XUfgl9CkZQVOyMdZ+wfb3Lg6mf4UdvTw/EQqploIAgCAIDupaV8rtGNpc7g0X7+A5qSuqdj3YLLNJ2RgsyeEWnDMh3usZ3hg8llnO7TsHrXXo2NJ8bXj5Ln+/M5l21YLhWs/N8vf0LVh2AU8GtkY0vKd4Tu87Oyy7FOipp6sePfzZyrdZdb1pcO5cESatFYIAgCAIAgCAIAgCAIAgCAIAgCAIAgCAIAgCAIAgCAIAgPjnWBJ2DWVhtJZZlLLwjWeO0Jkc6Zg1kklvs7Ny8lqq9+TnHt7D02ms3IqEvMgFQLoQBAdlPA6Rwaxpc47A0XK3hXKx7sVlms5xgt6Twi4YNkQTZ1S635th1/Kd7O9dzTbH/Fc/ov1ft5nI1G1eypfV/ovfyLjR0ccLdGNga3g0fTxPMrtV1QrW7BYRx7LJ2PM3k71IaBAEAQBAEAQBAEAQBAEAQBAEAQBAEAQBAEAQBAEAQBAEAQBAR+OzaMRG93g+31AqprZ7tTXfwLOkhvWeHEq64h1iMxLCw/wman7xuPsKr20KXFcyxVdu8HyIB7CDYixG0FUWmnhlxNPiidwHJeSps93vcPlEa3egPt2da6Oj2bZf8AFLhH18CjqtfCn4Vxl6eJsDC8Kip26MTbcXHW53pH/gXpKNNXRHEF7nAu1FlzzN+xmqchCAIAgCAIAgCAIAgCAIAgCAIAgCAIAgCAIAgCAIAgCAIAgCAIAgIDKSXwmN4AnvNvsK5W0Z/Eo/U6Oij8LkQy5xePrWkmwFydgCJNvCDeOLJijycYSJJmhzxsadYHpeV1bF06Nnxyp2rL7ihbrpYca3hE+umc8IAgCAIAgCAIAgCAIAgCAIAgCAIAgCAIAgCAIAgCAIAgCAIAgCAIAgKrjb7zO5WHqH2krhayWbmdfSrFSMSGIvIa0XJUEIOb3Y8yaUlFZZZsNw1sQudb954cgu1p9LGpZfF/vkcq/UOx47DPVorhAEAQBAEAQBAEAQBAEAQBAEAQBAEAQBAEAQBAEAQBAEAQBAEAQBAEAQFSqYzJM8NFyXu9RXAsjKy6SjzyzswkoVJvuLDh1AIm8XHafsHJdfT6eNUfn2s5l1zsfyMxWCEIAgCAIAgCAIAgCAIAgCAIAgCAIAgCAIDDxbFYaWMy1EjY4x8J5tr4AbSeQ1reuudkt2CyzDaXM1ljee2JhLaSndL58p6NvW1oBcR16K61WyJPjZLHhxIZXpciq1OeXEXeKKdg82Nx+s8q2tk0Lnnz/wCGnTs6Ys8GJDa6B3J0XscFs9laf5+Zjp2XvNjnGqMSqXU88cTbROkD4g9viuY2xDnO8vbfcufrtBCitTg3zxx+pLXY5M2cuSTBAEAQBAEAQBAEAQGLRUQj0jtc4kk9ZvYclBTQq8vtZNbc54XYjKU5CEAQBAEAQBAEAQBAEAQBAEAQBAEBG4rj9LS/3ioiiPCR7Q49Tb3PYFLXRZZ1ItmG0is1OdjDGGwnc/0IpSOwloBVqOzNS/w/dGnSx7zFbniw47On/Z//AEt/7Vf8vMx00S3ZS45HQ00lTL4rBqA2ucTZrW8ySBy27lSopldNQj2kknhZZ5jyoyjnxCYzVDrnXoMHiRt8lg7rnad69ZRp4UQ3YfyUZzcmRCmND4ShnB80hxCzgYZsnML+En/q0n8SFcva3+BeK9GT0c2egF5stBAEAQEDj2WNFRG1RUMa/wCLbd8nzGAuHWRZWKdJdb1I/Xs8zVyS5lQqc9dE02ZDUPHHRjaD1XffvAV2OyLmuLS8/Yj6aJwiz3UZPhU9SByER/1AsvY9vZJff2HTxLLgmcXDqohrKhrJDsZMDESTuBdZrjyBKq26C+tZceHy4m6nF9pa1TNwgCA+E21nYgKxiucLDqY6L6phcNWjFpSkHgejBA7Vbr0OonxUfPh6mjnFdpCvzx4cNhmPMRH7SFP/AGrUfLzMdLEyqTOxhkhsZnMJ+MjkA7SGkDtWktmalfhz9UOlj3ltw3E4alunBKyVnlRua4dRsdRVOdc4PEljxN08mWtDIQBAEBF5TY5HQU0lVK17o49G4jALzpPawWDiBteN6lopldYoR5v+TDeFko4z20PxNV8yH/eXQ/tF3evv7EXTxJXD86+GSkAzOjJ+Oje0drgC0dpUM9maiPZnwZsrIsuFFWRzMEkT2SRnY6Nwc09RGpUpQlF4ksMkyd61AQFfyvywpsNjDp3Xkd4kTNcj+obm+cbDt1KzptLZe8R5d/Yaymo8zR2VGdCurCWsf7mh3MgJDiPPk1OPZojku/Rs6mri1vP5+38lWVzfIpJNySdZOsk7SeJO9XyJtsIYO2DesMyjb/8AaEr3WpKceITJK4cXNDWN7g+TvXE2NBfHPwX78i1e+GDTa7hUJbJPB/dtZBSl2iJH2c4bQ0NLnW52abc1DqLeiqlPuN6470sHpfBclKOkaGwU8bbDxi0OkPpPN3HvXlbdTba8ykXVFLkZ9ThkMgtJDG8cHsa4dxCjjZOPFMzhEdheSNHSzmop4GxSlhYeju1paS1xGgDojW0awFLZqrbIbk5ZXPj7mFFJ5JxVzYIDhLIGtLnENa0EkuNgANZJJ2Cyyk28IGi84GdaSdzoKBxipxcGYapJPQO2NnMeEeWxeg0ezIwW9asvu7F7+hWsu7EavJuSTtOsk7SeJXWK7eQhgIAhku2QmcefD3NjkLpqPYY3G7oxxhJ2W8k6jy2qhq9BC9ZXCXf3+PuSwtceDPRGHV0dREyaFwfE9oc1w2EH6Dy3LzM4ShJxkuKLaeTEylx+Ggp3VE5sxuoAa3PcdjGDe4+qxJsASpKKJ3TUIiUkllnnTLDLyqxFxD3GOn+DBGToW887ZDzOrgAvTabRVULhxfe/3wKc7XIq6tkYQwEBk4biMtNIJYJHRyDY5hIPUeI5HUtZ1xsW7JZRspNcjfGbLOQK+1NU6LasA6LhqZMALmw+C8DWW77EjeB53XbP6H44dX0/4W67N7gzYy5hKEAQFLzx/gip64P/ACIle2b/ALMfr6M0s6rPNi9SUAgJLAMeqKGTpaaRzHbwNbHjg9uxw/4LKK6iF0d2aybxm48j0Zm/yyjxSDTADJ2WE0d72J2ObxY6xt1Ebl5jWaSWnnjsfJlyE1JHLOBlezDKfpDZ077thjPwnb3O36DbgnrA3hNHpXqJ47FzYnNRR5pxPEZamV007zJK83c530AbABuA1BeprrjXFRisJFKUm3lmKtzUzsGweeskENNE6SQ7m7AOL3HU0cyQo7bYVR3pvCNoxcuRs3B8yEjgDVVLWHyIG6ZHy3WH7q5Vm2Ir/HHz9iwqO8m25kqUf4mo/wAr+hV/7vb+Vff3NuhiRn9oSiP/AOScDwR0sZPBx0Xt7w1/cptjTXxx8Ga3rgacXbKpl4TiMlNNHPEbSRuDmk6xcbiN4IuDyK0srjZFwlyZtGW68m8sn88lHKAKpr6eTebGSInk5o0h2tFuJXAu2TbF/BxXky3G6L5l5wzHqap+8VEUvKN7XHtANwufZTZX14tfQkTTJFRGQgCA07n0yrLdHDonWuA+oI3g+JH220j8niV29k6ZP/2l4L3ILp44I00u4VCTycwKavnbTwAF7tZLtTWNFrvedzRcdpA3qK66FMHOfI3hByeEbvwTM7QxNHujTqJN5c50bL+a1hGrrJXAt2rdJ/BwXn6lpUxRkYnmjw2VpEcb4X7nRSPNvkvLmkdi1r2pqIvi8+K9jLqizSuWmSU2GTCKWzmOBMUrRZr2jbq+C4XF267XGs3uu7pdVDUQ3o/VdxVshusr6skZtbMTlMWTOoJD73IC+G/wZGi7mjk5oLuth4rj7W06cVaua4PwLNE+whc8mUZq650LT7xTExtA2GT8Y487+B8jmVPs3TqunefOXH6dnua3Sy8FDXRICSyewKaunbT07dKQ3JJNmtaLXc87mi47wBclRXXQphvz5G8YuTwja1HmOZo++1by/wDNMa1o+cST16lx5bYln4YcPmywqEVDLjNnUYcwzteJ6YeM9rS17Lmw023Pg7BpA9YCu6XaML3utYfqRzpceKKMugQHZTVDo3tkjcWyMcHMcNrXNNwR1EBYlFSTT5Mynh5PVeSGNiuo4akai9vhAfBe0lrx1BwPZZeQ1NPQ2uHd+0X4vKyTCgNggIvKfA2V9NJSyuc2OTRuY7Bw0HteLXBG1g3Kai502Kcea/gw1lYNcV2Y6Ij3mrkafzrGPH7uiunDbEvxRX04e5C6F2Gr8rclKjDZRHUNFnXMcjNbHgbbHaCLi4OsX4WK62n1ML470Pqu4gnBxINWCMtea7GTSYlAb+BK4QyDcRIQ1t+p+gewqnr6VZRLvXFfT/hLTLEjjnLygNdXyvv71GTFEN2iwkFw9J2k7qI4LOho6GlLtfFi2WZFWVsiM7AsJkrKiOmhF5JHWF9gG1zncmtBJ6lHbbGqDnLkjaMd54PUOS2TcOHwNggbze8+PI7e5548tg2BeT1GonfPel/BejFRWETCgNggInKnAI6+mfTS6mu1tcNrHjW1zeYPeLjepqL5U2KcTEo5WDzRlTkvUYdKY6hhAv4EjQejkHFruPmnWF6rT6mu+OYP6dqKU63EhVORhAfLb96Gck9hOWVfTfeaqUDyXu6RnY2S4HYFXs0lFnWivT0N1ZJGwMnc9bwQ2tgDm/GU+pw62ONj2EdS5t2yFzqf0fuTRv7zbOB43BWxiWmlbIzYdHa08HtOtruRC49tM6pbs1hk6afI8vZVYkaqsqJyb6cryPQB0WDsY1o7F6zT19HVGPcv5KNjzIilMaG3MzuN4fQ08j6iojZUyv1h2lpNjZqaNQ3kvd2jguLtKm+6aUI5S9S1S4pGwf8AqNhn5ZH+9/Sub/Qaj8jJt+I/6jYZ+WR/vf0p/Qaj8jG/EqGdPKTDq6geyKpjfUMc2SIDSuSDZwGrexzx12V3QafUU3Jyi8Pg/wB+JHY4uJpFd8pmdgWImlqYahu2KRj7DeARpDtbcdqjtrVkHB9qNoy3XkxamYyPc92tz3Oc7rcST6yt4pRSS7DDeXk61kwb2zBYWGUk1SR4cspaD5kYFhy8N0nqXntr2N2KHcvu/wBouUrEcm0VySY6aumbKx8cgDo3tLXNOwtcLEHsK2jJxakuaB5GxKkME0sJNzHI+MnjoOLb+pezhLfipd6T8znyWHgx1sam9swFWXUc8ROpk9xyD2NNh2tce1ee2xHFsX3r9S5S/hNj4liUNMwyTysijHwpHBovwF9p5LmQrlN4isslbwUjEc8OHRGzDLN+ijsO+Qtv2K/DZV8ueF4v2yRu2KIp2fCm3Us/aYx/Mpv7PZ+Zfcx08TnHnvpfhU1QOroj/OFh7Ht/Mvv7Dp4kDnFzg0OJUJiYyZs7XsfH0jGgAh1neE1xt4DnqxotDdRdvNrHbj995rOyMomqV2CqfY3lpDgbEEEEbQRrBCNZ4GT4gCGDa39n6ga6oqZz40cbGN5dK5xJ/wAkDtK4+2JtQjHvb+38lmhc2bxXALIQBAEB01lIyZhjlY18btRa8BzT1g6itoycXmLwwa/xzM7QzXdAZKd53MOnHf0H6+wOC6NW1bocJcfUilTFlJxPMtWx3MMsMzeZdE89hBb+8r8Nr0vrJr7kTofYVHFMja+m1zUkoaNrmjpGjrdGXAd6u16uizqyXp6kbqkiBBVg0PqGCYyVyjmw+ds8J5PYT4MjN7XfYdxUOo08L4bsv4N4TcWQ6mNQhg+Fw4rODOGfNMcQmGMMaY4hMMYY0xxCYYwxpjiEwxhjTHEJgYZyWDAQHorMj+Co/wBJN9crzO1P9h+C9C9V1S+rnEgQHk7K/wDv9Z+sz/xXr2On/wAMPBehQn1mRKmNDZebHKZmG0FdUOGk7pImRM2acha+w5AAEnkCuVrtO77oQXc8+BZqluxbKJjuNz1spmqJC952X8Vg8mNuxreQ7bnWujVTCqO7BY/faQym5cyPUhodtLSySm0THyHhG1zz3NBWJSjHrPHibKLZIDJmt/I6r9hN/Sov6in8680Z6OXcYlVhk8QvLDLGOMkb2DvcAt42Ql1Wn9TDg1zMVbmoQBAEBtj+z5WBs9XCfGfHG8cxG54P8Vq4+2ItwhLub+/8FnTvmjd64BZCAIAgK/T5Z0T6p1E2dvuhptY6mudvYx2xzxvaDfduNrMtJcq1Y48DXfWcFgVY2CAICnZfZEU1bBLIY2sqWsc5kzAGu0mgkB9vHabW18dViruk1llU0s8O40nBSR5oBXqiiz6hg+lpFrjaLjmLkXHEXBHYUM4PiGDbOY/FKd/SUNRHEZC7pIHSNaS4W8OMEjaNEOA33dwXG2rVNYtg3jk/0ZapkmsM2/8AcWm/J4f2bPYuL0s/zPzJ8IfcWm/J4f2bPYnSz/M/MYQ+4tN+Tw/s2exOln+Z+Ywh9xab8nh/Zs9idLP8z8xhGNieDU4hlIghv0b/AMWzyTyW0LZ7y+J+YaR5OZsHUvZM575nJYMHorMj+Co/0k31yvM7U/2H4L0L1XVL6ucSBAeTsr/7/WfrM/8AFevY6f8Aww8F6FCfWZEqY0OfTO0dC/gaWlbdpWtfrt9vFYws5M57DgsmC5Zp8nYq+v6OcaUUcbpSzc8tcxoad+jd9z1W3qjtC+VNOY828E1MU3xPR9LSsiaGRsaxg1BrAGtA4ADUF5iUnJ5k8suHctQULPZXsjwuSNx8OZ8TGDeS2Rsp7A2M94XR2XBvUJrsz6Y/UjteInnVemKJyiPhDrH0rD5GVzLBnAwE0NdNDa0ZPSRcDE8ki3UdJnyCq+ju6alS7eT8V+8m9kd2RXVZIyTyaxt9DUx1Met0Z1tvYPaRZzD1gnqNjuUV9Mbq3CXabwluvJ6jwDGoa2BtRA7Sjd85p3teNzhvC8ldVKqbhNcS8mmsokVEZCA1FnVzldHp0VE/3zW2aZp8TcY4z5e4u+DsGvxe1s/Z+cW2rh2Lv+b+Xr4c4LbccEaUsu6Vcl7yXzqVtGAyQiphGxsxOmBwbJrPzg5c+/ZtNvFfC/ly8iaNzXM2HhueihePfWTQu33aJG9hYbntaFzJ7JuXVaf2JldFkk7OzhYF+neeQhmv62WUX9s1P5fuvcz0se8pWW2d8Twvp6KN7RI0sdNLZrg06j0bQTYkX8IkEcL7L+l2U4SU7Xy7F+pHO5YwjUq7JWABOoAknUANZJ4DmgSyboymzZudhVL0Tb1tNF4bRtkDyZJGDi5r3OLeOsb1wqNopaiW91ZPy7E/LmWpVZiaXK7pVOUby0hzSQ4EEFpIII1ggjWCDvRrPBhPBsbAc8lZA0MnYypA2OcTHJ8pzQQfm361y7dk1TeYPd+6J43tcy95C5zvulVe5vcvRe9ufp9L0nilotbo2+VxXP1ezv6evf3s8ccsfqSwt3mbEXMJQgMXFPvMv6N/1StodZGHyPIDNg6l7ZnPfM5LBg9FZkfwVH+km+uV5nan+w/Beheq6pfVziQIDydlf/f6z9Zn/ivXsdP/AIYeC9ChPrMiVMaGY3DnmndUDXG2RsbuRc0uaTyOi4dduK06RKe524ybbvDJhrc1JTJnHpaCoZUwkabbgtd4r2na13I6uogHcob6I3QcJG8JuLybnwzPTRPaOnjmhfbXYCRl/Nc06R7WhcOzZFyfwtP7FpXRZ8xTPTRsaegimmfbVcCJl+ZJLh2NKV7Itb+Jpfcw7oo0/lZlRPiM3TTkatUcbdTI28GjibC5Os9QAHb0+nhRHdh9X3lac3JkKpzQ5R7R1j6UfIyuZ6VzkZGNxOnAbZtTHcwuOw32sd5rrDXuIB4g+V0Wrennx5Pn7l6cN5Hm6spHwyOilaWSMOi5rhYgjivURkpJSi+DKLTTwzpWxglsnMpKmgk6SmkLCfGadcbwNz2nUevaL6iFDfp67o7s17m8ZuPI2lhGfBlgKqleHb3U5a4H5Ly0t6tIrkWbHef/ADl5/wDCwr12k9Hnhw4j8eORj9hsq72Veu7zNumidGW2aeCrLpqUiCoNyW2PQvPMDxCeLe4nWttLtOdfw2cV917idSlyNL5QZMVVC4iphcwbpANKJ3DRePB7DY8QF3adRVcvgf07fIrSrlEiFMRhAEAQHOCFz3BjGuc9xs1rAXOJ4ADWSsNpLL5GUm+RujNhmxdC9tZXNAkaQ6KA2Ogdz5LatIbQ3dtOvUOFr9oqaddXLtf6ItVVY4s24uMTmvcvc18NeXTwEQ1R1uNvepDxkA1h3nDtBXS0m0Z0rdlxj914exFOpSNLY/khWURPuiB4YPxjBpxW46bdQ6jY8l3adVTb1JfTtK0q5IggVYNDYWYz8J/9iX6Y1zdq/wCv9V+pPRzPQy80WggMXFPvMv6N/wBUraHWRh8jx+xwsNY2L2zRQaeT7pjiEwYwz0ZmR/BUf6Sb65XmNqf7D8F6F2rql9XOJAgPJuWDh7vrNf8AiZ/4r17LTf4YeC9CjNPeZEaY4hTYNMM3BmPw6KqpK+CZofE90QcPkuIIO4ggEHcQFxNq2SrshKPBrJZpWYtMreWOa+ronOdC11RTbQ6MXkaOEjBrv5zQRqvq2K1pto1WrEnh/Pl9GaTpa5FFOokHURqIO0HmF0CHDPhKAkMHwWoq3aFNC+U3t4Au0ek7xW9pCjsuhUszeDZQky8Y3m19wYXNVVLg6qvEGsYT0cYdKwG5+G6xI4C5tfaufVtDptQq4dXj4vgTOrdjlmttMcQurgr4ZyjeLjWNo+lYa4GUmexgvEHQKrltkJT4m27x0dQBZkzB4Q4B4+G3kdY12IuVc0uts074cV3fvkaTgpGi8qMgq2gJMkRfCPx0IL2W4u3s+ULcyvQafW03cnh9z/fEqzqcSrAq2Rn1DB2wb1hmUewl4k6JxewOBBAIOog6wRzRPAKpi2bbDagkupmscfhQF0XqaQ09oVyvaGohylnx4mjri+wouUOaqkg8SWo+U6I/6a6FW07Z80vv7kTqiitUuRUDnuaXy2BGwsv9RWZa2aSeF9/c16OJe8DzQ0BAfI6eTzXPa1v7jGn1qhbtS/ksL6e+SRVRL5gmTlLRi1NBHHfUXNHhn0nnwndpXPtvst68skqilyJVQmQgCAICKrcmqOY3lpYHni+JhPfa6mhqLYdWTX1MbqOOF5MUdM/pIKaKKSxGlG0NNjtFxu1BLNRbYsTk2gopEuoTIQHwhAdPuSPyGfNHsW29LvGB7kj8hnzR7E3pd4wdscYaLNAA4AWCw3kHJYAQHS6lYdZY2/ohZ3n3jB89yR+Qz5o9izvS7xg7I4mt8VoHUAPoWG2+YOawDDrsKgn+/QxSfpGMf9YLeFk4dVteDMNJ8zDhyVoWG7KOmaeLYYgfqqR6m58HN+bG6u4lo2Bos0AAbABYKBvJkSRhws4AjgRcLKeAdXuKP4tnzW+xZ3pd4wPcUfxbPmt9ib0u8YO9agIAgK7jGQ9BVEmaljLztewGN5PNzCCe1WatZfX1Zfr6mrhF9hU8TzOUHjMfUM81r2Efvxk+tXYbVv5NJ/T/AKRumJEMzV0lz77U/Oi/2lL/AHO3uX39zHRR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64" name="AutoShape 4" descr="data:image/jpeg;base64,/9j/4AAQSkZJRgABAQAAAQABAAD/2wCEAAkGBxQREhUSEhQWFhEXFxcYFhYSGRYWFRgXGRcXFxsZFRsaHCggGRolGxQUITEiJykrLi4uFx8zODMsNygtLisBCgoKDg0OGxAQGzcmICQwLCwsLCwsLSwsLCwsLCwsLCwsLC4sLCwsLCwsLCwsLCwsNCwsLCwsLCwsLCwsLCwsLP/AABEIAKwBJQMBEQACEQEDEQH/xAAcAAEAAgIDAQAAAAAAAAAAAAAABQYEBwIDCAH/xABQEAABAwIBCAQHCQ0HBQEAAAABAAIDBBEFBgcSITFBUWETcYGRIjJSYnKh0RQjQlOCkrGywRUzNUNUY3N0k6KzwtIINESjw9PwF4O04eIk/8QAGgEBAAIDAQAAAAAAAAAAAAAAAAMEAQIFBv/EADQRAAICAQEECAQFBQEAAAAAAAABAgMRBAUSITETMkFRcZGx0SJhgaFCUsHw8RQVMzThI//aAAwDAQACEQMRAD8A3igCAIAgCAIAgCAIAgCAIAgCAIAgCAIAgCAIDHxCujp43TTPayJgu5zjYAe3lvW0ISnJRissw3g0FnCzmy1xdBTF0VHsO6SUeefgs83fv4D0ej2dGn4p8ZfZfvvKtlueCKjQ5SVkFuiqp2W2ASP0fmk6J7lcnp6p9aK8iNWSXaWnDM7uIxWD3Rzj86wB3fHo+sFVLNl6eXLK8H7kivkXLB890DrCpp5Iz5UREresg6Lh2XVGzY811JZ8eBIr0+ZfcCyto623ueoje7yCdGT5jrO9S51ultq68fbzJVJPkTagNggCAIAgCAIAgCAIAgCAIAgCAIAgCAIAgCAIAgCAIAgCAIAgCAwcZxaKkhfPO8MiYLknaTuDRvcdgCkqqlZJRiuLMN44s83Ze5cS4nL4R0KZh96hvqG7Tf5T7dgvYbyfUaTRx08eHFvm/b5FSybl4FYiYXamguPBoJ+hW28cyLDMkYbN8TL+zf7Fp0kPzLzRtuSOL6CVusxSAc2PH0hZVkHya8zG4zGLhxW+DGGAeCwOKLdk9nHxCjsGzGWMfi6i8g7HX0x2OtyVO7QUW81h964f8JY3SRtPJnO/SVFmVINNId7zpQk8ngeD8oAcyuRfsu2HGHxL7+XsTxtTNiRSteA5pDmkXBaQQRxBG0LmNNPDJTmsAIAgCAIAgCAIAgCAIAgCAIAgCAIAgCAIAgCAIAgCAIAgMHE8HgqdEVEMcoabtErQ9oJ36LtV+akhbOvqPHgYaTOVNhcEf3uGJnoMY36AsSsnLm2MIzFoZCAIDhJEHanAEcwCsptAjKzJijl++UlO/m6KMnsNrqWOotj1ZPzZjdRBV2a3DJf8P0Z4xPkZ6tLR9SsQ2lqI/iz44NXXF9hWMSzHwnXT1UjDwma2QdV26BHrVuG2JrrxT8OHuRuhdhG4dkhjeEu0qN8c0V7mJr7sdzdHJo2PoOvzUs9Vo9SsWLD7/wDqz9woTjyL1k5l/HM5sFZE+iqzqEdQC1kh2e9PcADfgdevVfaufdonFb1b3o967PFEin3lyVE3CAIAgCAIAgCAIAgCAIAgCAIAgCAIAgCAIAgCAIDhLM1utzgOsgLWU4x4yeDaMZS5IgazLGmZcNLpD5g1d7rDuXPs2rp4cnnwL1ezL5c1jxIepy9d+LhA5vcT6gB9KpWbbf4IebLkNkL8UvIjJ8sap2xzWeg0fzXVSe1tRLk0vBe+SzHZunXNZ8X7YMGXH6l22eT5J0fq2VeWu1Euc36ehNHR0R5QXr6mM/EJTtlkPW9x+1RPUWvnJ+bJVTWuUV5I6zUP8p3eVr0s+9+ZtuR7gKh4+E7vKdLPvfmNyPcdrMRmGyWQdT3j7VutTcuU35s0dNb5xXkjJiyhqW7J3/KOl9a6ljr9RHlN+vqRy0dEucF6ehnwZZ1TdpY/02j+WysQ2vqI88PxXtgglsyh8k14P3ySdNl78ZD2sd9hH2q3Xttfjh5Mqz2R+SXmiUGUlFUtMcttF2osnYC09d7t710Kdq0N5Ut1+X3Kdmzb49mfD95JrD2xhgEJBj3aLtNoHBpubDkNQV7pFZ8SefApSg4PDWDJQwEAQBAEAQBAEAQBAEAQBAEAQBAEAQBAEB8c4AXJsOJWG0llmUm+CI2qxuNupt3nlqHf7FTs11ceEePoWq9HOXPgRVRjEj9h0R5u3v2qhZrbZ8njwLcNLXH5+JXccri0aIPhu2neB/7XN1FrXDtZ0NPUm89iK6qBeCAIAgCAIAgCAIAgCA5MYXbASeQutoxlLgkYbS5mbS0lS06UccwPFjXg94CsV1amDzCMl4JkM7KJLE2vq0WXDsZxBmp8D5W+cxzXd4H0grrUarXR68HJeGGc27TaOXVmk/HKLTh2JdLqdFLG7hIwgdjti61V+/zi0/mv15HLto3OUk18n+hnqcgCAIAgCAIAgCAIAgCAIAgCAIAgCAICMxuiMjbtvpN+DuI5DiqWsodkcx5rs/faWtLcoSw+0rS4x1ThNKGNLjsAutZNJZZmKbeEVKomL3Fx2n/llzJScnlnSjFRWEda1NggCAIAgCAICRocDqJvEidbyneC3sLrX7Faq0V9vVj+hXt1VNfWl+pP0eQjzrlla3kwFx7za3rXSq2LJ9eXkULNrQXUjnx4EzTZF0zfGD3nznEfVsr0Nk6ePNN+L9sFOe075csLwXvklKfBqdniwxg8dEE951q5DS0w6sF5FWWpulzk/MzmtA2C3UpksELeT6smAgCAIAgCAIAgCAIAgCAIAgCAIAgCAIAgCAICExrDNsjB6QH0hczWaXP/AKQ+q/Uv6XUfgl9CkZQVOyMdZ+wfb3Lg6mf4UdvTw/EQqploIAgCAIDupaV8rtGNpc7g0X7+A5qSuqdj3YLLNJ2RgsyeEWnDMh3usZ3hg8llnO7TsHrXXo2NJ8bXj5Ln+/M5l21YLhWs/N8vf0LVh2AU8GtkY0vKd4Tu87Oyy7FOipp6sePfzZyrdZdb1pcO5cESatFYIAgCAIAgCAIAgCAIAgCAIAgCAIAgCAIAgCAIAgCAIAgPjnWBJ2DWVhtJZZlLLwjWeO0Jkc6Zg1kklvs7Ny8lqq9+TnHt7D02ms3IqEvMgFQLoQBAdlPA6Rwaxpc47A0XK3hXKx7sVlms5xgt6Twi4YNkQTZ1S635th1/Kd7O9dzTbH/Fc/ov1ft5nI1G1eypfV/ovfyLjR0ccLdGNga3g0fTxPMrtV1QrW7BYRx7LJ2PM3k71IaBAEAQBAEAQBAEAQBAEAQBAEAQBAEAQBAEAQBAEAQBAEAQBAR+OzaMRG93g+31AqprZ7tTXfwLOkhvWeHEq64h1iMxLCw/wman7xuPsKr20KXFcyxVdu8HyIB7CDYixG0FUWmnhlxNPiidwHJeSps93vcPlEa3egPt2da6Oj2bZf8AFLhH18CjqtfCn4Vxl6eJsDC8Kip26MTbcXHW53pH/gXpKNNXRHEF7nAu1FlzzN+xmqchCAIAgCAIAgCAIAgCAIAgCAIAgCAIAgCAIAgCAIAgCAIAgCAIAgIDKSXwmN4AnvNvsK5W0Z/Eo/U6Oij8LkQy5xePrWkmwFydgCJNvCDeOLJijycYSJJmhzxsadYHpeV1bF06Nnxyp2rL7ihbrpYca3hE+umc8IAgCAIAgCAIAgCAIAgCAIAgCAIAgCAIAgCAIAgCAIAgCAIAgCAIAgKrjb7zO5WHqH2krhayWbmdfSrFSMSGIvIa0XJUEIOb3Y8yaUlFZZZsNw1sQudb954cgu1p9LGpZfF/vkcq/UOx47DPVorhAEAQBAEAQBAEAQBAEAQBAEAQBAEAQBAEAQBAEAQBAEAQBAEAQBAEAQFSqYzJM8NFyXu9RXAsjKy6SjzyzswkoVJvuLDh1AIm8XHafsHJdfT6eNUfn2s5l1zsfyMxWCEIAgCAIAgCAIAgCAIAgCAIAgCAIAgCAIDDxbFYaWMy1EjY4x8J5tr4AbSeQ1reuudkt2CyzDaXM1ljee2JhLaSndL58p6NvW1oBcR16K61WyJPjZLHhxIZXpciq1OeXEXeKKdg82Nx+s8q2tk0Lnnz/wCGnTs6Ys8GJDa6B3J0XscFs9laf5+Zjp2XvNjnGqMSqXU88cTbROkD4g9viuY2xDnO8vbfcufrtBCitTg3zxx+pLXY5M2cuSTBAEAQBAEAQBAEAQGLRUQj0jtc4kk9ZvYclBTQq8vtZNbc54XYjKU5CEAQBAEAQBAEAQBAEAQBAEAQBAEBG4rj9LS/3ioiiPCR7Q49Tb3PYFLXRZZ1ItmG0is1OdjDGGwnc/0IpSOwloBVqOzNS/w/dGnSx7zFbniw47On/Z//AEt/7Vf8vMx00S3ZS45HQ00lTL4rBqA2ucTZrW8ySBy27lSopldNQj2kknhZZ5jyoyjnxCYzVDrnXoMHiRt8lg7rnad69ZRp4UQ3YfyUZzcmRCmND4ShnB80hxCzgYZsnML+En/q0n8SFcva3+BeK9GT0c2egF5stBAEAQEDj2WNFRG1RUMa/wCLbd8nzGAuHWRZWKdJdb1I/Xs8zVyS5lQqc9dE02ZDUPHHRjaD1XffvAV2OyLmuLS8/Yj6aJwiz3UZPhU9SByER/1AsvY9vZJff2HTxLLgmcXDqohrKhrJDsZMDESTuBdZrjyBKq26C+tZceHy4m6nF9pa1TNwgCA+E21nYgKxiucLDqY6L6phcNWjFpSkHgejBA7Vbr0OonxUfPh6mjnFdpCvzx4cNhmPMRH7SFP/AGrUfLzMdLEyqTOxhkhsZnMJ+MjkA7SGkDtWktmalfhz9UOlj3ltw3E4alunBKyVnlRua4dRsdRVOdc4PEljxN08mWtDIQBAEBF5TY5HQU0lVK17o49G4jALzpPawWDiBteN6lopldYoR5v+TDeFko4z20PxNV8yH/eXQ/tF3evv7EXTxJXD86+GSkAzOjJ+Oje0drgC0dpUM9maiPZnwZsrIsuFFWRzMEkT2SRnY6Nwc09RGpUpQlF4ksMkyd61AQFfyvywpsNjDp3Xkd4kTNcj+obm+cbDt1KzptLZe8R5d/Yaymo8zR2VGdCurCWsf7mh3MgJDiPPk1OPZojku/Rs6mri1vP5+38lWVzfIpJNySdZOsk7SeJO9XyJtsIYO2DesMyjb/8AaEr3WpKceITJK4cXNDWN7g+TvXE2NBfHPwX78i1e+GDTa7hUJbJPB/dtZBSl2iJH2c4bQ0NLnW52abc1DqLeiqlPuN6470sHpfBclKOkaGwU8bbDxi0OkPpPN3HvXlbdTba8ykXVFLkZ9ThkMgtJDG8cHsa4dxCjjZOPFMzhEdheSNHSzmop4GxSlhYeju1paS1xGgDojW0awFLZqrbIbk5ZXPj7mFFJ5JxVzYIDhLIGtLnENa0EkuNgANZJJ2Cyyk28IGi84GdaSdzoKBxipxcGYapJPQO2NnMeEeWxeg0ezIwW9asvu7F7+hWsu7EavJuSTtOsk7SeJXWK7eQhgIAhku2QmcefD3NjkLpqPYY3G7oxxhJ2W8k6jy2qhq9BC9ZXCXf3+PuSwtceDPRGHV0dREyaFwfE9oc1w2EH6Dy3LzM4ShJxkuKLaeTEylx+Ggp3VE5sxuoAa3PcdjGDe4+qxJsASpKKJ3TUIiUkllnnTLDLyqxFxD3GOn+DBGToW887ZDzOrgAvTabRVULhxfe/3wKc7XIq6tkYQwEBk4biMtNIJYJHRyDY5hIPUeI5HUtZ1xsW7JZRspNcjfGbLOQK+1NU6LasA6LhqZMALmw+C8DWW77EjeB53XbP6H44dX0/4W67N7gzYy5hKEAQFLzx/gip64P/ACIle2b/ALMfr6M0s6rPNi9SUAgJLAMeqKGTpaaRzHbwNbHjg9uxw/4LKK6iF0d2aybxm48j0Zm/yyjxSDTADJ2WE0d72J2ObxY6xt1Ebl5jWaSWnnjsfJlyE1JHLOBlezDKfpDZ077thjPwnb3O36DbgnrA3hNHpXqJ47FzYnNRR5pxPEZamV007zJK83c530AbABuA1BeprrjXFRisJFKUm3lmKtzUzsGweeskENNE6SQ7m7AOL3HU0cyQo7bYVR3pvCNoxcuRs3B8yEjgDVVLWHyIG6ZHy3WH7q5Vm2Ir/HHz9iwqO8m25kqUf4mo/wAr+hV/7vb+Vff3NuhiRn9oSiP/AOScDwR0sZPBx0Xt7w1/cptjTXxx8Ga3rgacXbKpl4TiMlNNHPEbSRuDmk6xcbiN4IuDyK0srjZFwlyZtGW68m8sn88lHKAKpr6eTebGSInk5o0h2tFuJXAu2TbF/BxXky3G6L5l5wzHqap+8VEUvKN7XHtANwufZTZX14tfQkTTJFRGQgCA07n0yrLdHDonWuA+oI3g+JH220j8niV29k6ZP/2l4L3ILp44I00u4VCTycwKavnbTwAF7tZLtTWNFrvedzRcdpA3qK66FMHOfI3hByeEbvwTM7QxNHujTqJN5c50bL+a1hGrrJXAt2rdJ/BwXn6lpUxRkYnmjw2VpEcb4X7nRSPNvkvLmkdi1r2pqIvi8+K9jLqizSuWmSU2GTCKWzmOBMUrRZr2jbq+C4XF267XGs3uu7pdVDUQ3o/VdxVshusr6skZtbMTlMWTOoJD73IC+G/wZGi7mjk5oLuth4rj7W06cVaua4PwLNE+whc8mUZq650LT7xTExtA2GT8Y487+B8jmVPs3TqunefOXH6dnua3Sy8FDXRICSyewKaunbT07dKQ3JJNmtaLXc87mi47wBclRXXQphvz5G8YuTwja1HmOZo++1by/wDNMa1o+cST16lx5bYln4YcPmywqEVDLjNnUYcwzteJ6YeM9rS17Lmw023Pg7BpA9YCu6XaML3utYfqRzpceKKMugQHZTVDo3tkjcWyMcHMcNrXNNwR1EBYlFSTT5Mynh5PVeSGNiuo4akai9vhAfBe0lrx1BwPZZeQ1NPQ2uHd+0X4vKyTCgNggIvKfA2V9NJSyuc2OTRuY7Bw0HteLXBG1g3Kai502Kcea/gw1lYNcV2Y6Ij3mrkafzrGPH7uiunDbEvxRX04e5C6F2Gr8rclKjDZRHUNFnXMcjNbHgbbHaCLi4OsX4WK62n1ML470Pqu4gnBxINWCMtea7GTSYlAb+BK4QyDcRIQ1t+p+gewqnr6VZRLvXFfT/hLTLEjjnLygNdXyvv71GTFEN2iwkFw9J2k7qI4LOho6GlLtfFi2WZFWVsiM7AsJkrKiOmhF5JHWF9gG1zncmtBJ6lHbbGqDnLkjaMd54PUOS2TcOHwNggbze8+PI7e5548tg2BeT1GonfPel/BejFRWETCgNggInKnAI6+mfTS6mu1tcNrHjW1zeYPeLjepqL5U2KcTEo5WDzRlTkvUYdKY6hhAv4EjQejkHFruPmnWF6rT6mu+OYP6dqKU63EhVORhAfLb96Gck9hOWVfTfeaqUDyXu6RnY2S4HYFXs0lFnWivT0N1ZJGwMnc9bwQ2tgDm/GU+pw62ONj2EdS5t2yFzqf0fuTRv7zbOB43BWxiWmlbIzYdHa08HtOtruRC49tM6pbs1hk6afI8vZVYkaqsqJyb6cryPQB0WDsY1o7F6zT19HVGPcv5KNjzIilMaG3MzuN4fQ08j6iojZUyv1h2lpNjZqaNQ3kvd2jguLtKm+6aUI5S9S1S4pGwf8AqNhn5ZH+9/Sub/Qaj8jJt+I/6jYZ+WR/vf0p/Qaj8jG/EqGdPKTDq6geyKpjfUMc2SIDSuSDZwGrexzx12V3QafUU3Jyi8Pg/wB+JHY4uJpFd8pmdgWImlqYahu2KRj7DeARpDtbcdqjtrVkHB9qNoy3XkxamYyPc92tz3Oc7rcST6yt4pRSS7DDeXk61kwb2zBYWGUk1SR4cspaD5kYFhy8N0nqXntr2N2KHcvu/wBouUrEcm0VySY6aumbKx8cgDo3tLXNOwtcLEHsK2jJxakuaB5GxKkME0sJNzHI+MnjoOLb+pezhLfipd6T8znyWHgx1sam9swFWXUc8ROpk9xyD2NNh2tce1ee2xHFsX3r9S5S/hNj4liUNMwyTysijHwpHBovwF9p5LmQrlN4isslbwUjEc8OHRGzDLN+ijsO+Qtv2K/DZV8ueF4v2yRu2KIp2fCm3Us/aYx/Mpv7PZ+Zfcx08TnHnvpfhU1QOroj/OFh7Ht/Mvv7Dp4kDnFzg0OJUJiYyZs7XsfH0jGgAh1neE1xt4DnqxotDdRdvNrHbj995rOyMomqV2CqfY3lpDgbEEEEbQRrBCNZ4GT4gCGDa39n6ga6oqZz40cbGN5dK5xJ/wAkDtK4+2JtQjHvb+38lmhc2bxXALIQBAEB01lIyZhjlY18btRa8BzT1g6itoycXmLwwa/xzM7QzXdAZKd53MOnHf0H6+wOC6NW1bocJcfUilTFlJxPMtWx3MMsMzeZdE89hBb+8r8Nr0vrJr7kTofYVHFMja+m1zUkoaNrmjpGjrdGXAd6u16uizqyXp6kbqkiBBVg0PqGCYyVyjmw+ds8J5PYT4MjN7XfYdxUOo08L4bsv4N4TcWQ6mNQhg+Fw4rODOGfNMcQmGMMaY4hMMYY0xxCYYwxpjiEwxhjTHEJgYZyWDAQHorMj+Co/wBJN9crzO1P9h+C9C9V1S+rnEgQHk7K/wDv9Z+sz/xXr2On/wAMPBehQn1mRKmNDZebHKZmG0FdUOGk7pImRM2acha+w5AAEnkCuVrtO77oQXc8+BZqluxbKJjuNz1spmqJC952X8Vg8mNuxreQ7bnWujVTCqO7BY/faQym5cyPUhodtLSySm0THyHhG1zz3NBWJSjHrPHibKLZIDJmt/I6r9hN/Sov6in8680Z6OXcYlVhk8QvLDLGOMkb2DvcAt42Ql1Wn9TDg1zMVbmoQBAEBtj+z5WBs9XCfGfHG8cxG54P8Vq4+2ItwhLub+/8FnTvmjd64BZCAIAgK/T5Z0T6p1E2dvuhptY6mudvYx2xzxvaDfduNrMtJcq1Y48DXfWcFgVY2CAICnZfZEU1bBLIY2sqWsc5kzAGu0mgkB9vHabW18dViruk1llU0s8O40nBSR5oBXqiiz6hg+lpFrjaLjmLkXHEXBHYUM4PiGDbOY/FKd/SUNRHEZC7pIHSNaS4W8OMEjaNEOA33dwXG2rVNYtg3jk/0ZapkmsM2/8AcWm/J4f2bPYuL0s/zPzJ8IfcWm/J4f2bPYnSz/M/MYQ+4tN+Tw/s2exOln+Z+Ywh9xab8nh/Zs9idLP8z8xhGNieDU4hlIghv0b/AMWzyTyW0LZ7y+J+YaR5OZsHUvZM575nJYMHorMj+Co/0k31yvM7U/2H4L0L1XVL6ucSBAeTsr/7/WfrM/8AFevY6f8Aww8F6FCfWZEqY0OfTO0dC/gaWlbdpWtfrt9vFYws5M57DgsmC5Zp8nYq+v6OcaUUcbpSzc8tcxoad+jd9z1W3qjtC+VNOY828E1MU3xPR9LSsiaGRsaxg1BrAGtA4ADUF5iUnJ5k8suHctQULPZXsjwuSNx8OZ8TGDeS2Rsp7A2M94XR2XBvUJrsz6Y/UjteInnVemKJyiPhDrH0rD5GVzLBnAwE0NdNDa0ZPSRcDE8ki3UdJnyCq+ju6alS7eT8V+8m9kd2RXVZIyTyaxt9DUx1Met0Z1tvYPaRZzD1gnqNjuUV9Mbq3CXabwluvJ6jwDGoa2BtRA7Sjd85p3teNzhvC8ldVKqbhNcS8mmsokVEZCA1FnVzldHp0VE/3zW2aZp8TcY4z5e4u+DsGvxe1s/Z+cW2rh2Lv+b+Xr4c4LbccEaUsu6Vcl7yXzqVtGAyQiphGxsxOmBwbJrPzg5c+/ZtNvFfC/ly8iaNzXM2HhueihePfWTQu33aJG9hYbntaFzJ7JuXVaf2JldFkk7OzhYF+neeQhmv62WUX9s1P5fuvcz0se8pWW2d8Twvp6KN7RI0sdNLZrg06j0bQTYkX8IkEcL7L+l2U4SU7Xy7F+pHO5YwjUq7JWABOoAknUANZJ4DmgSyboymzZudhVL0Tb1tNF4bRtkDyZJGDi5r3OLeOsb1wqNopaiW91ZPy7E/LmWpVZiaXK7pVOUby0hzSQ4EEFpIII1ggjWCDvRrPBhPBsbAc8lZA0MnYypA2OcTHJ8pzQQfm361y7dk1TeYPd+6J43tcy95C5zvulVe5vcvRe9ufp9L0nilotbo2+VxXP1ezv6evf3s8ccsfqSwt3mbEXMJQgMXFPvMv6N/1StodZGHyPIDNg6l7ZnPfM5LBg9FZkfwVH+km+uV5nan+w/Beheq6pfVziQIDydlf/f6z9Zn/ivXsdP/AIYeC9ChPrMiVMaGY3DnmndUDXG2RsbuRc0uaTyOi4dduK06RKe524ybbvDJhrc1JTJnHpaCoZUwkabbgtd4r2na13I6uogHcob6I3QcJG8JuLybnwzPTRPaOnjmhfbXYCRl/Nc06R7WhcOzZFyfwtP7FpXRZ8xTPTRsaegimmfbVcCJl+ZJLh2NKV7Itb+Jpfcw7oo0/lZlRPiM3TTkatUcbdTI28GjibC5Os9QAHb0+nhRHdh9X3lac3JkKpzQ5R7R1j6UfIyuZ6VzkZGNxOnAbZtTHcwuOw32sd5rrDXuIB4g+V0Wrennx5Pn7l6cN5Hm6spHwyOilaWSMOi5rhYgjivURkpJSi+DKLTTwzpWxglsnMpKmgk6SmkLCfGadcbwNz2nUevaL6iFDfp67o7s17m8ZuPI2lhGfBlgKqleHb3U5a4H5Ly0t6tIrkWbHef/ADl5/wDCwr12k9Hnhw4j8eORj9hsq72Veu7zNumidGW2aeCrLpqUiCoNyW2PQvPMDxCeLe4nWttLtOdfw2cV917idSlyNL5QZMVVC4iphcwbpANKJ3DRePB7DY8QF3adRVcvgf07fIrSrlEiFMRhAEAQHOCFz3BjGuc9xs1rAXOJ4ADWSsNpLL5GUm+RujNhmxdC9tZXNAkaQ6KA2Ogdz5LatIbQ3dtOvUOFr9oqaddXLtf6ItVVY4s24uMTmvcvc18NeXTwEQ1R1uNvepDxkA1h3nDtBXS0m0Z0rdlxj914exFOpSNLY/khWURPuiB4YPxjBpxW46bdQ6jY8l3adVTb1JfTtK0q5IggVYNDYWYz8J/9iX6Y1zdq/wCv9V+pPRzPQy80WggMXFPvMv6N/wBUraHWRh8jx+xwsNY2L2zRQaeT7pjiEwYwz0ZmR/BUf6Sb65XmNqf7D8F6F2rql9XOJAgPJuWDh7vrNf8AiZ/4r17LTf4YeC9CjNPeZEaY4hTYNMM3BmPw6KqpK+CZofE90QcPkuIIO4ggEHcQFxNq2SrshKPBrJZpWYtMreWOa+ronOdC11RTbQ6MXkaOEjBrv5zQRqvq2K1pto1WrEnh/Pl9GaTpa5FFOokHURqIO0HmF0CHDPhKAkMHwWoq3aFNC+U3t4Au0ek7xW9pCjsuhUszeDZQky8Y3m19wYXNVVLg6qvEGsYT0cYdKwG5+G6xI4C5tfaufVtDptQq4dXj4vgTOrdjlmttMcQurgr4ZyjeLjWNo+lYa4GUmexgvEHQKrltkJT4m27x0dQBZkzB4Q4B4+G3kdY12IuVc0uts074cV3fvkaTgpGi8qMgq2gJMkRfCPx0IL2W4u3s+ULcyvQafW03cnh9z/fEqzqcSrAq2Rn1DB2wb1hmUewl4k6JxewOBBAIOog6wRzRPAKpi2bbDagkupmscfhQF0XqaQ09oVyvaGohylnx4mjri+wouUOaqkg8SWo+U6I/6a6FW07Z80vv7kTqiitUuRUDnuaXy2BGwsv9RWZa2aSeF9/c16OJe8DzQ0BAfI6eTzXPa1v7jGn1qhbtS/ksL6e+SRVRL5gmTlLRi1NBHHfUXNHhn0nnwndpXPtvst68skqilyJVQmQgCAICKrcmqOY3lpYHni+JhPfa6mhqLYdWTX1MbqOOF5MUdM/pIKaKKSxGlG0NNjtFxu1BLNRbYsTk2gopEuoTIQHwhAdPuSPyGfNHsW29LvGB7kj8hnzR7E3pd4wdscYaLNAA4AWCw3kHJYAQHS6lYdZY2/ohZ3n3jB89yR+Qz5o9izvS7xg7I4mt8VoHUAPoWG2+YOawDDrsKgn+/QxSfpGMf9YLeFk4dVteDMNJ8zDhyVoWG7KOmaeLYYgfqqR6m58HN+bG6u4lo2Bos0AAbABYKBvJkSRhws4AjgRcLKeAdXuKP4tnzW+xZ3pd4wPcUfxbPmt9ib0u8YO9agIAgK7jGQ9BVEmaljLztewGN5PNzCCe1WatZfX1Zfr6mrhF9hU8TzOUHjMfUM81r2Efvxk+tXYbVv5NJ/T/AKRumJEMzV0lz77U/Oi/2lL/AHO3uX39zHRR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2766646" y="6447692"/>
            <a:ext cx="4853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Salvador 11 de setembro de 2013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185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7429500" cy="863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  <a:t/>
            </a:r>
            <a:b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  <a:t/>
            </a:r>
            <a:b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  <a:t/>
            </a:r>
            <a:b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  <a:t/>
            </a:r>
            <a:b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pt-BR" sz="4000" dirty="0" smtClean="0">
                <a:solidFill>
                  <a:srgbClr val="000099"/>
                </a:solidFill>
                <a:latin typeface="Comic Sans MS" pitchFamily="66" charset="0"/>
              </a:rPr>
              <a:t>PBL implica:</a:t>
            </a:r>
            <a:br>
              <a:rPr lang="pt-BR" sz="4000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  <a:t/>
            </a:r>
            <a:b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  <a:t/>
            </a:r>
            <a:b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</a:br>
            <a:endParaRPr lang="en-US" sz="3600" dirty="0" smtClean="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794367" y="1226437"/>
            <a:ext cx="7754830" cy="476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200" dirty="0">
                <a:solidFill>
                  <a:srgbClr val="CC0000"/>
                </a:solidFill>
                <a:latin typeface="Comic Sans MS" pitchFamily="66" charset="0"/>
              </a:rPr>
              <a:t>Quebra de paradigma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pt-BR" sz="100" dirty="0">
              <a:solidFill>
                <a:srgbClr val="CC0000"/>
              </a:solidFill>
              <a:latin typeface="Comic Sans MS" pitchFamily="66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3200" dirty="0">
                <a:solidFill>
                  <a:srgbClr val="000099"/>
                </a:solidFill>
                <a:latin typeface="Comic Sans MS" pitchFamily="66" charset="0"/>
              </a:rPr>
              <a:t>do </a:t>
            </a:r>
            <a:r>
              <a:rPr lang="en-GB" sz="3200" dirty="0" err="1">
                <a:solidFill>
                  <a:srgbClr val="000099"/>
                </a:solidFill>
                <a:latin typeface="Comic Sans MS" pitchFamily="66" charset="0"/>
              </a:rPr>
              <a:t>Ensino</a:t>
            </a:r>
            <a:r>
              <a:rPr lang="en-GB" sz="3200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en-GB" sz="3200" dirty="0" err="1">
                <a:solidFill>
                  <a:srgbClr val="000099"/>
                </a:solidFill>
                <a:latin typeface="Comic Sans MS" pitchFamily="66" charset="0"/>
              </a:rPr>
              <a:t>para</a:t>
            </a:r>
            <a:r>
              <a:rPr lang="en-GB" sz="3200" dirty="0">
                <a:solidFill>
                  <a:srgbClr val="000099"/>
                </a:solidFill>
                <a:latin typeface="Comic Sans MS" pitchFamily="66" charset="0"/>
              </a:rPr>
              <a:t> a </a:t>
            </a:r>
            <a:r>
              <a:rPr lang="en-GB" sz="3200" dirty="0" err="1">
                <a:solidFill>
                  <a:srgbClr val="000099"/>
                </a:solidFill>
                <a:latin typeface="Comic Sans MS" pitchFamily="66" charset="0"/>
              </a:rPr>
              <a:t>Aprendizagem</a:t>
            </a:r>
            <a:endParaRPr lang="en-GB" sz="3200" dirty="0">
              <a:solidFill>
                <a:srgbClr val="000099"/>
              </a:solidFill>
              <a:latin typeface="Comic Sans MS" pitchFamily="66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endParaRPr lang="en-GB" sz="1200" dirty="0">
              <a:solidFill>
                <a:srgbClr val="000099"/>
              </a:solidFill>
              <a:latin typeface="Comic Sans MS" pitchFamily="66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GB" sz="32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GB" sz="12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3200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en-US" sz="3200" dirty="0">
                <a:latin typeface="Comic Sans MS" pitchFamily="66" charset="0"/>
              </a:rPr>
              <a:t>Um </a:t>
            </a:r>
            <a:r>
              <a:rPr lang="en-US" sz="3200" dirty="0" err="1">
                <a:latin typeface="Comic Sans MS" pitchFamily="66" charset="0"/>
              </a:rPr>
              <a:t>desconforto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inicial</a:t>
            </a:r>
            <a:r>
              <a:rPr lang="en-US" sz="3200" dirty="0">
                <a:latin typeface="Comic Sans MS" pitchFamily="66" charset="0"/>
              </a:rPr>
              <a:t> (</a:t>
            </a:r>
            <a:r>
              <a:rPr lang="en-US" sz="3200" dirty="0" err="1">
                <a:latin typeface="Comic Sans MS" pitchFamily="66" charset="0"/>
              </a:rPr>
              <a:t>tanto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para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smtClean="0">
                <a:latin typeface="Comic Sans MS" pitchFamily="66" charset="0"/>
              </a:rPr>
              <a:t>a </a:t>
            </a:r>
            <a:r>
              <a:rPr lang="en-US" sz="3200" dirty="0" err="1" smtClean="0">
                <a:latin typeface="Comic Sans MS" pitchFamily="66" charset="0"/>
              </a:rPr>
              <a:t>equipe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quanto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para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os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estudantes</a:t>
            </a:r>
            <a:r>
              <a:rPr lang="en-US" sz="3200" dirty="0">
                <a:latin typeface="Comic Sans MS" pitchFamily="66" charset="0"/>
              </a:rPr>
              <a:t>);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endParaRPr lang="en-GB" sz="32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321325" y="372862"/>
            <a:ext cx="5002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rgbClr val="000099"/>
                </a:solidFill>
                <a:latin typeface="Arial Black" pitchFamily="34" charset="0"/>
              </a:rPr>
              <a:t>DESAFIOS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960245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564049"/>
            <a:ext cx="7429500" cy="863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  <a:t/>
            </a:r>
            <a:b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  <a:t/>
            </a:r>
            <a:b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  <a:t/>
            </a:r>
            <a:b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  <a:t/>
            </a:r>
            <a:b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  <a:t/>
            </a:r>
            <a:b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  <a:t/>
            </a:r>
            <a:b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</a:br>
            <a:endParaRPr lang="en-US" sz="3600" dirty="0" smtClean="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281354" y="1718803"/>
            <a:ext cx="8862646" cy="343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200" dirty="0" smtClean="0">
                <a:latin typeface="Comic Sans MS" pitchFamily="66" charset="0"/>
              </a:rPr>
              <a:t>Tempo para elaboração dos textos/problemas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200" dirty="0" smtClean="0">
                <a:latin typeface="Comic Sans MS" pitchFamily="66" charset="0"/>
              </a:rPr>
              <a:t>Capacitação dos </a:t>
            </a:r>
            <a:r>
              <a:rPr lang="pt-BR" sz="3200" dirty="0" err="1" smtClean="0">
                <a:latin typeface="Comic Sans MS" pitchFamily="66" charset="0"/>
              </a:rPr>
              <a:t>conteudista</a:t>
            </a:r>
            <a:r>
              <a:rPr lang="pt-BR" sz="3200" dirty="0" smtClean="0">
                <a:latin typeface="Comic Sans MS" pitchFamily="66" charset="0"/>
              </a:rPr>
              <a:t> e tutores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200" dirty="0" smtClean="0">
                <a:latin typeface="Comic Sans MS" pitchFamily="66" charset="0"/>
              </a:rPr>
              <a:t>Software adaptados para o PBL?</a:t>
            </a:r>
            <a:endParaRPr lang="pt-BR" sz="3200" dirty="0"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pt-BR" sz="100" dirty="0">
              <a:solidFill>
                <a:srgbClr val="CC0000"/>
              </a:solidFill>
              <a:latin typeface="Comic Sans MS" pitchFamily="66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GB" sz="32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321325" y="372862"/>
            <a:ext cx="5002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rgbClr val="000099"/>
                </a:solidFill>
                <a:latin typeface="Arial Black" pitchFamily="34" charset="0"/>
              </a:rPr>
              <a:t>DESAFIOS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6" name="Picture 6" descr="http://www.abed.org.br/congresso2013/files/avaliacao_files/comoestam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37" y="5561860"/>
            <a:ext cx="2366862" cy="129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60245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7429500" cy="863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  <a:t/>
            </a:r>
            <a:b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  <a:t/>
            </a:r>
            <a:b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  <a:t/>
            </a:r>
            <a:b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  <a:t/>
            </a:r>
            <a:b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pt-BR" sz="4000" dirty="0" smtClean="0">
                <a:solidFill>
                  <a:srgbClr val="000099"/>
                </a:solidFill>
                <a:latin typeface="Comic Sans MS" pitchFamily="66" charset="0"/>
              </a:rPr>
              <a:t>PBL implica:</a:t>
            </a:r>
            <a:br>
              <a:rPr lang="pt-BR" sz="4000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  <a:t/>
            </a:r>
            <a:b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  <a:t/>
            </a:r>
            <a:b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</a:br>
            <a:endParaRPr lang="en-US" sz="3600" dirty="0" smtClean="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2414726" y="1635713"/>
            <a:ext cx="6418555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55600" indent="-355600" algn="just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9900CC"/>
              </a:buClr>
              <a:buFont typeface="Wingdings" pitchFamily="2" charset="2"/>
              <a:buChar char="J"/>
            </a:pPr>
            <a:r>
              <a:rPr lang="en-US" sz="2800" dirty="0" err="1" smtClean="0">
                <a:latin typeface="+mn-lt"/>
              </a:rPr>
              <a:t>Desenvolvimento</a:t>
            </a:r>
            <a:r>
              <a:rPr lang="en-US" sz="2800" dirty="0" smtClean="0">
                <a:latin typeface="+mn-lt"/>
              </a:rPr>
              <a:t> do </a:t>
            </a:r>
            <a:r>
              <a:rPr lang="en-US" sz="2800" dirty="0" err="1" smtClean="0">
                <a:latin typeface="+mn-lt"/>
              </a:rPr>
              <a:t>pensamento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crítico</a:t>
            </a:r>
            <a:r>
              <a:rPr lang="en-US" sz="2800" dirty="0" smtClean="0">
                <a:latin typeface="+mn-lt"/>
              </a:rPr>
              <a:t> e </a:t>
            </a:r>
            <a:r>
              <a:rPr lang="en-US" sz="2800" dirty="0" err="1" smtClean="0">
                <a:latin typeface="+mn-lt"/>
              </a:rPr>
              <a:t>criatividade</a:t>
            </a:r>
            <a:r>
              <a:rPr lang="en-US" sz="2800" dirty="0" smtClean="0">
                <a:latin typeface="+mn-lt"/>
              </a:rPr>
              <a:t> do </a:t>
            </a:r>
            <a:r>
              <a:rPr lang="en-US" sz="2800" dirty="0" err="1" smtClean="0">
                <a:latin typeface="+mn-lt"/>
              </a:rPr>
              <a:t>estudante</a:t>
            </a:r>
            <a:r>
              <a:rPr lang="en-US" sz="2800" dirty="0" smtClean="0">
                <a:latin typeface="+mn-lt"/>
              </a:rPr>
              <a:t> ;</a:t>
            </a:r>
            <a:endParaRPr lang="en-US" sz="2800" dirty="0">
              <a:latin typeface="+mn-lt"/>
            </a:endParaRPr>
          </a:p>
          <a:p>
            <a:pPr marL="355600" indent="-355600" algn="just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9900CC"/>
              </a:buClr>
              <a:buFont typeface="Wingdings" pitchFamily="2" charset="2"/>
              <a:buChar char="J"/>
            </a:pPr>
            <a:r>
              <a:rPr lang="en-US" sz="2800" dirty="0" err="1" smtClean="0">
                <a:latin typeface="+mn-lt"/>
              </a:rPr>
              <a:t>Aumento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da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capacidade</a:t>
            </a:r>
            <a:r>
              <a:rPr lang="en-US" sz="2800" dirty="0" smtClean="0">
                <a:latin typeface="+mn-lt"/>
              </a:rPr>
              <a:t> de </a:t>
            </a:r>
            <a:r>
              <a:rPr lang="en-US" sz="2800" dirty="0" err="1" smtClean="0">
                <a:latin typeface="+mn-lt"/>
              </a:rPr>
              <a:t>resolução</a:t>
            </a:r>
            <a:r>
              <a:rPr lang="en-US" sz="2800" dirty="0" smtClean="0">
                <a:latin typeface="+mn-lt"/>
              </a:rPr>
              <a:t> de </a:t>
            </a:r>
            <a:r>
              <a:rPr lang="en-US" sz="2800" dirty="0" err="1" smtClean="0">
                <a:latin typeface="+mn-lt"/>
              </a:rPr>
              <a:t>problemas</a:t>
            </a:r>
            <a:r>
              <a:rPr lang="en-US" sz="2800" dirty="0" smtClean="0">
                <a:latin typeface="+mn-lt"/>
              </a:rPr>
              <a:t> do </a:t>
            </a:r>
            <a:r>
              <a:rPr lang="en-US" sz="2800" dirty="0" err="1" smtClean="0">
                <a:latin typeface="+mn-lt"/>
              </a:rPr>
              <a:t>alunado</a:t>
            </a:r>
            <a:r>
              <a:rPr lang="en-US" sz="2800" dirty="0" smtClean="0">
                <a:latin typeface="+mn-lt"/>
              </a:rPr>
              <a:t>;</a:t>
            </a:r>
          </a:p>
          <a:p>
            <a:pPr marL="355600" indent="-355600" algn="just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9900CC"/>
              </a:buClr>
              <a:buFont typeface="Wingdings" pitchFamily="2" charset="2"/>
              <a:buChar char="J"/>
            </a:pP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Aumenta</a:t>
            </a:r>
            <a:r>
              <a:rPr lang="en-US" sz="2800" dirty="0" smtClean="0">
                <a:latin typeface="+mn-lt"/>
              </a:rPr>
              <a:t> a </a:t>
            </a:r>
            <a:r>
              <a:rPr lang="en-US" sz="2800" dirty="0" err="1" smtClean="0">
                <a:latin typeface="+mn-lt"/>
              </a:rPr>
              <a:t>motivação</a:t>
            </a:r>
            <a:r>
              <a:rPr lang="en-US" sz="2800" dirty="0" smtClean="0">
                <a:latin typeface="+mn-lt"/>
              </a:rPr>
              <a:t>;</a:t>
            </a:r>
            <a:endParaRPr lang="en-US" sz="2800" dirty="0">
              <a:latin typeface="+mn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205915" y="372856"/>
            <a:ext cx="5002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rgbClr val="000099"/>
                </a:solidFill>
                <a:latin typeface="Arial Black" pitchFamily="34" charset="0"/>
              </a:rPr>
              <a:t>PERSPECTIVAS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5" name="Picture 6" descr="http://www.abed.org.br/congresso2013/files/avaliacao_files/comoestam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37" y="5561860"/>
            <a:ext cx="2366862" cy="129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87963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7429500" cy="863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  <a:t/>
            </a:r>
            <a:b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  <a:t/>
            </a:r>
            <a:b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  <a:t/>
            </a:r>
            <a:b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  <a:t/>
            </a:r>
            <a:b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pt-BR" sz="4000" dirty="0" smtClean="0">
                <a:solidFill>
                  <a:srgbClr val="000099"/>
                </a:solidFill>
                <a:latin typeface="Comic Sans MS" pitchFamily="66" charset="0"/>
              </a:rPr>
              <a:t>PBL implica:</a:t>
            </a:r>
            <a:br>
              <a:rPr lang="pt-BR" sz="4000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  <a:t/>
            </a:r>
            <a:b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  <a:t/>
            </a:r>
            <a:b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</a:br>
            <a:endParaRPr lang="en-US" sz="3600" dirty="0" smtClean="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2397201" y="1682611"/>
            <a:ext cx="6418555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55600" indent="-355600" algn="just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9900CC"/>
              </a:buClr>
              <a:buFont typeface="Wingdings" pitchFamily="2" charset="2"/>
              <a:buChar char="J"/>
            </a:pPr>
            <a:r>
              <a:rPr lang="en-US" sz="2800" dirty="0" err="1">
                <a:latin typeface="+mn-lt"/>
              </a:rPr>
              <a:t>Níveis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muito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mais</a:t>
            </a:r>
            <a:r>
              <a:rPr lang="en-US" sz="2800" dirty="0">
                <a:latin typeface="+mn-lt"/>
              </a:rPr>
              <a:t> altos de </a:t>
            </a:r>
            <a:r>
              <a:rPr lang="en-US" sz="2800" dirty="0" err="1">
                <a:latin typeface="+mn-lt"/>
              </a:rPr>
              <a:t>energia</a:t>
            </a:r>
            <a:r>
              <a:rPr lang="en-US" sz="2800" dirty="0">
                <a:latin typeface="+mn-lt"/>
              </a:rPr>
              <a:t> &amp; </a:t>
            </a:r>
            <a:r>
              <a:rPr lang="en-US" sz="2800" dirty="0" err="1">
                <a:latin typeface="+mn-lt"/>
              </a:rPr>
              <a:t>participação</a:t>
            </a:r>
            <a:r>
              <a:rPr lang="en-US" sz="2800" dirty="0" smtClean="0">
                <a:latin typeface="+mn-lt"/>
              </a:rPr>
              <a:t>;</a:t>
            </a:r>
          </a:p>
          <a:p>
            <a:pPr marL="355600" indent="-355600" algn="just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9900CC"/>
              </a:buClr>
              <a:buFont typeface="Wingdings" pitchFamily="2" charset="2"/>
              <a:buChar char="J"/>
            </a:pP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Ajudar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os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estudantes</a:t>
            </a:r>
            <a:r>
              <a:rPr lang="en-US" sz="2800" dirty="0" smtClean="0">
                <a:latin typeface="+mn-lt"/>
              </a:rPr>
              <a:t> a </a:t>
            </a:r>
            <a:r>
              <a:rPr lang="en-US" sz="2800" dirty="0" err="1" smtClean="0">
                <a:latin typeface="+mn-lt"/>
              </a:rPr>
              <a:t>aplicar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conhecimentos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adquiridos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em</a:t>
            </a:r>
            <a:r>
              <a:rPr lang="en-US" sz="2800" dirty="0" smtClean="0">
                <a:latin typeface="+mn-lt"/>
              </a:rPr>
              <a:t> novas </a:t>
            </a:r>
            <a:r>
              <a:rPr lang="en-US" sz="2800" dirty="0" err="1" smtClean="0">
                <a:latin typeface="+mn-lt"/>
              </a:rPr>
              <a:t>situações</a:t>
            </a:r>
            <a:r>
              <a:rPr lang="en-US" sz="2800" dirty="0" smtClean="0">
                <a:latin typeface="+mn-lt"/>
              </a:rPr>
              <a:t>;</a:t>
            </a:r>
            <a:endParaRPr lang="en-US" sz="2800" dirty="0">
              <a:latin typeface="+mn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205915" y="372856"/>
            <a:ext cx="5002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rgbClr val="000099"/>
                </a:solidFill>
                <a:latin typeface="Arial Black" pitchFamily="34" charset="0"/>
              </a:rPr>
              <a:t>PERSPECTIVAS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5" name="Picture 6" descr="http://www.abed.org.br/congresso2013/files/avaliacao_files/comoestam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138" y="5561860"/>
            <a:ext cx="2366862" cy="129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87963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7429500" cy="863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  <a:t/>
            </a:r>
            <a:b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  <a:t/>
            </a:r>
            <a:b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  <a:t/>
            </a:r>
            <a:b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  <a:t/>
            </a:r>
            <a:b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pt-BR" sz="4000" dirty="0" smtClean="0">
                <a:solidFill>
                  <a:srgbClr val="000099"/>
                </a:solidFill>
                <a:latin typeface="Comic Sans MS" pitchFamily="66" charset="0"/>
              </a:rPr>
              <a:t>PBL implica:</a:t>
            </a:r>
            <a:br>
              <a:rPr lang="pt-BR" sz="4000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  <a:t/>
            </a:r>
            <a:b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  <a:t/>
            </a:r>
            <a:br>
              <a:rPr lang="en-US" sz="4000" dirty="0" smtClean="0">
                <a:solidFill>
                  <a:srgbClr val="000099"/>
                </a:solidFill>
                <a:latin typeface="Comic Sans MS" pitchFamily="66" charset="0"/>
              </a:rPr>
            </a:br>
            <a:endParaRPr lang="en-US" sz="3600" dirty="0" smtClean="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2414726" y="1635713"/>
            <a:ext cx="641855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55600" indent="-355600" algn="just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9900CC"/>
              </a:buClr>
              <a:buFont typeface="Wingdings" pitchFamily="2" charset="2"/>
              <a:buChar char="J"/>
            </a:pPr>
            <a:r>
              <a:rPr lang="en-US" sz="2800" dirty="0" err="1" smtClean="0">
                <a:latin typeface="+mn-lt"/>
              </a:rPr>
              <a:t>Melhoria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na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habilidade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de </a:t>
            </a:r>
            <a:r>
              <a:rPr lang="en-US" sz="2800" dirty="0" err="1">
                <a:latin typeface="+mn-lt"/>
              </a:rPr>
              <a:t>comunicação</a:t>
            </a:r>
            <a:r>
              <a:rPr lang="en-US" sz="2800" dirty="0">
                <a:latin typeface="+mn-lt"/>
              </a:rPr>
              <a:t>;</a:t>
            </a:r>
          </a:p>
          <a:p>
            <a:pPr marL="355600" indent="-355600" algn="just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9900CC"/>
              </a:buClr>
              <a:buFont typeface="Wingdings" pitchFamily="2" charset="2"/>
              <a:buChar char="J"/>
            </a:pPr>
            <a:r>
              <a:rPr lang="en-US" sz="2800" dirty="0" err="1">
                <a:latin typeface="+mn-lt"/>
              </a:rPr>
              <a:t>Melhoria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na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atitude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e </a:t>
            </a:r>
            <a:r>
              <a:rPr lang="en-US" sz="2800" dirty="0" smtClean="0">
                <a:latin typeface="+mn-lt"/>
              </a:rPr>
              <a:t>no </a:t>
            </a:r>
            <a:r>
              <a:rPr lang="en-US" sz="2800" dirty="0" err="1" smtClean="0">
                <a:latin typeface="+mn-lt"/>
              </a:rPr>
              <a:t>hábito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de </a:t>
            </a:r>
            <a:r>
              <a:rPr lang="en-US" sz="2800" dirty="0" err="1">
                <a:latin typeface="+mn-lt"/>
              </a:rPr>
              <a:t>estudo</a:t>
            </a:r>
            <a:r>
              <a:rPr lang="en-US" sz="2800" dirty="0" smtClean="0">
                <a:latin typeface="+mn-lt"/>
              </a:rPr>
              <a:t>;</a:t>
            </a:r>
          </a:p>
          <a:p>
            <a:pPr marL="355600" indent="-3556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9900CC"/>
              </a:buClr>
              <a:buFont typeface="Wingdings" pitchFamily="2" charset="2"/>
              <a:buChar char="J"/>
            </a:pPr>
            <a:r>
              <a:rPr lang="en-US" sz="2800" dirty="0" err="1" smtClean="0"/>
              <a:t>Estudantes</a:t>
            </a:r>
            <a:r>
              <a:rPr lang="en-US" sz="2800" dirty="0" smtClean="0"/>
              <a:t> </a:t>
            </a:r>
            <a:r>
              <a:rPr lang="en-US" sz="2800" dirty="0" err="1" smtClean="0"/>
              <a:t>aprendendo</a:t>
            </a:r>
            <a:r>
              <a:rPr lang="en-US" sz="2800" dirty="0" smtClean="0"/>
              <a:t> a </a:t>
            </a:r>
            <a:r>
              <a:rPr lang="en-US" sz="2800" dirty="0" err="1" smtClean="0"/>
              <a:t>aprender</a:t>
            </a:r>
            <a:r>
              <a:rPr lang="en-US" sz="2800" dirty="0" smtClean="0"/>
              <a:t>;</a:t>
            </a:r>
          </a:p>
          <a:p>
            <a:pPr marL="355600" indent="-355600" algn="just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9900CC"/>
              </a:buClr>
              <a:buFont typeface="Wingdings" pitchFamily="2" charset="2"/>
              <a:buChar char="J"/>
            </a:pPr>
            <a:endParaRPr lang="en-US" sz="2800" dirty="0">
              <a:latin typeface="+mn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205915" y="372856"/>
            <a:ext cx="5002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rgbClr val="000099"/>
                </a:solidFill>
                <a:latin typeface="Arial Black" pitchFamily="34" charset="0"/>
              </a:rPr>
              <a:t>PERSPECTIVAS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5" name="Picture 6" descr="http://www.abed.org.br/congresso2013/files/avaliacao_files/comoestam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37" y="5561860"/>
            <a:ext cx="2366862" cy="129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87963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reillyrangel.com.br/wp-content/uploads/2011/07/reilly_ead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0"/>
            <a:ext cx="9170203" cy="6858000"/>
          </a:xfrm>
          <a:prstGeom prst="rect">
            <a:avLst/>
          </a:prstGeom>
          <a:noFill/>
        </p:spPr>
      </p:pic>
      <p:sp>
        <p:nvSpPr>
          <p:cNvPr id="2" name="CaixaDeTexto 1"/>
          <p:cNvSpPr txBox="1"/>
          <p:nvPr/>
        </p:nvSpPr>
        <p:spPr>
          <a:xfrm>
            <a:off x="679938" y="2076071"/>
            <a:ext cx="78075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 smtClean="0">
                <a:solidFill>
                  <a:srgbClr val="000099"/>
                </a:solidFill>
                <a:latin typeface="Arial Black" pitchFamily="34" charset="0"/>
              </a:rPr>
              <a:t>Contribuir não só para vida profissional mas para formação do indivíduo, um ser político, social, agente do seu meio e não mais paciente.... </a:t>
            </a:r>
            <a:endParaRPr lang="pt-BR" sz="3200" b="1" dirty="0">
              <a:solidFill>
                <a:srgbClr val="000099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8" name="Picture 4" descr="http://1.bp.blogspot.com/_jEP6g-m9xjo/SgcvQWNi2SI/AAAAAAAAAEE/QZ8gwR7RxrY/s400/CRIAN%C3%87A+E+COMPUTAD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352800"/>
            <a:ext cx="4783016" cy="3505200"/>
          </a:xfrm>
          <a:prstGeom prst="rect">
            <a:avLst/>
          </a:prstGeom>
          <a:noFill/>
        </p:spPr>
      </p:pic>
      <p:pic>
        <p:nvPicPr>
          <p:cNvPr id="1030" name="Picture 6" descr="http://www.jornaldaimprensa.com.br/arqs/editoriais/1/106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3354" y="3342786"/>
            <a:ext cx="4290646" cy="3515214"/>
          </a:xfrm>
          <a:prstGeom prst="rect">
            <a:avLst/>
          </a:prstGeom>
          <a:noFill/>
        </p:spPr>
      </p:pic>
      <p:pic>
        <p:nvPicPr>
          <p:cNvPr id="1032" name="Picture 8" descr="http://www.ufjf.br/matematicando/files/2008/07/crian%C3%A7a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8252" y="0"/>
            <a:ext cx="4275748" cy="3333750"/>
          </a:xfrm>
          <a:prstGeom prst="rect">
            <a:avLst/>
          </a:prstGeom>
          <a:noFill/>
        </p:spPr>
      </p:pic>
      <p:pic>
        <p:nvPicPr>
          <p:cNvPr id="1034" name="Picture 10" descr="http://papofeminino.uol.com.br/wp-content/uploads/2013/07/Aprenda-outra-l%C3%ADngua-pela-interne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871959" cy="3141784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4360984" y="6150114"/>
            <a:ext cx="4783016" cy="769441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rgbClr val="FF0000"/>
                </a:solidFill>
                <a:latin typeface="Arial Black" pitchFamily="34" charset="0"/>
              </a:rPr>
              <a:t>FIM!!!</a:t>
            </a:r>
            <a:endParaRPr lang="pt-BR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36987" y="2157032"/>
            <a:ext cx="6002215" cy="2369880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 smtClean="0">
                <a:latin typeface="Arial Black" pitchFamily="34" charset="0"/>
              </a:rPr>
              <a:t>Karyne</a:t>
            </a:r>
            <a:r>
              <a:rPr lang="pt-BR" sz="2400" dirty="0" smtClean="0">
                <a:latin typeface="Arial Black" pitchFamily="34" charset="0"/>
              </a:rPr>
              <a:t> Oliveira Coelho </a:t>
            </a:r>
          </a:p>
          <a:p>
            <a:pPr algn="ctr"/>
            <a:r>
              <a:rPr lang="pt-BR" sz="2400" dirty="0" smtClean="0">
                <a:latin typeface="Arial Black" pitchFamily="34" charset="0"/>
                <a:hlinkClick r:id="rId2"/>
              </a:rPr>
              <a:t>kocoelho@yahoo.com.br</a:t>
            </a:r>
            <a:r>
              <a:rPr lang="pt-BR" sz="2400" dirty="0" smtClean="0">
                <a:latin typeface="Arial Black" pitchFamily="34" charset="0"/>
              </a:rPr>
              <a:t> </a:t>
            </a:r>
          </a:p>
          <a:p>
            <a:pPr algn="ctr"/>
            <a:endParaRPr lang="pt-BR" sz="2400" dirty="0" smtClean="0">
              <a:latin typeface="Arial Black" pitchFamily="34" charset="0"/>
            </a:endParaRPr>
          </a:p>
          <a:p>
            <a:pPr algn="ctr"/>
            <a:r>
              <a:rPr lang="pt-BR" sz="2400" dirty="0" smtClean="0">
                <a:latin typeface="Arial Black" pitchFamily="34" charset="0"/>
              </a:rPr>
              <a:t>Paulo Braga</a:t>
            </a:r>
          </a:p>
          <a:p>
            <a:pPr algn="ctr"/>
            <a:r>
              <a:rPr lang="pt-BR" sz="2400" dirty="0" smtClean="0">
                <a:latin typeface="Arial Black" pitchFamily="34" charset="0"/>
                <a:hlinkClick r:id="rId3"/>
              </a:rPr>
              <a:t>paulocontabil@uol.com.br</a:t>
            </a:r>
            <a:endParaRPr lang="pt-BR" sz="2400" dirty="0" smtClean="0">
              <a:latin typeface="Arial Black" pitchFamily="34" charset="0"/>
            </a:endParaRPr>
          </a:p>
          <a:p>
            <a:pPr algn="ctr"/>
            <a:endParaRPr lang="pt-BR" sz="2800" dirty="0"/>
          </a:p>
        </p:txBody>
      </p:sp>
      <p:pic>
        <p:nvPicPr>
          <p:cNvPr id="1026" name="Picture 2" descr="http://www.supergama.com.br/computador/gifs-computador-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0585" y="4652785"/>
            <a:ext cx="1908546" cy="1748015"/>
          </a:xfrm>
          <a:prstGeom prst="rect">
            <a:avLst/>
          </a:prstGeom>
          <a:noFill/>
        </p:spPr>
      </p:pic>
      <p:pic>
        <p:nvPicPr>
          <p:cNvPr id="7" name="Picture 10" descr="http://2.bp.blogspot.com/-NfbjO0T-T1A/TgDDrp3J92I/AAAAAAAAEDM/pje9tPslmJY/s400/ueg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2029" y="710290"/>
            <a:ext cx="1805355" cy="1191534"/>
          </a:xfrm>
          <a:prstGeom prst="rect">
            <a:avLst/>
          </a:prstGeom>
          <a:noFill/>
        </p:spPr>
      </p:pic>
      <p:pic>
        <p:nvPicPr>
          <p:cNvPr id="8" name="Picture 12" descr="http://fecapjr.files.wordpress.com/2011/06/logo_feca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595" y="5212384"/>
            <a:ext cx="2182255" cy="800384"/>
          </a:xfrm>
          <a:prstGeom prst="rect">
            <a:avLst/>
          </a:prstGeom>
          <a:noFill/>
        </p:spPr>
      </p:pic>
      <p:pic>
        <p:nvPicPr>
          <p:cNvPr id="1032" name="Picture 8" descr="http://www.hagah.com.br/rbs/image/149824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4051" y="2966512"/>
            <a:ext cx="1987572" cy="1066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64999A-4D5F-4555-A8E8-0222875CFEBA}" type="slidenum">
              <a:rPr lang="pt-BR" smtClean="0"/>
              <a:pPr>
                <a:defRPr/>
              </a:pPr>
              <a:t>3</a:t>
            </a:fld>
            <a:endParaRPr lang="pt-BR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190856" y="554581"/>
            <a:ext cx="6324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600" b="1" dirty="0">
                <a:solidFill>
                  <a:srgbClr val="000099"/>
                </a:solidFill>
                <a:latin typeface="Arial Black" pitchFamily="34" charset="0"/>
                <a:ea typeface="+mj-ea"/>
                <a:cs typeface="Times New Roman" pitchFamily="18" charset="0"/>
              </a:rPr>
              <a:t>SUMÁRIO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885676" y="1140333"/>
            <a:ext cx="5010891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lnSpc>
                <a:spcPct val="200000"/>
              </a:lnSpc>
              <a:spcBef>
                <a:spcPts val="0"/>
              </a:spcBef>
              <a:buClr>
                <a:srgbClr val="003399"/>
              </a:buClr>
              <a:buSzPct val="130000"/>
              <a:buFont typeface="+mj-lt"/>
              <a:buAutoNum type="arabicPeriod"/>
              <a:defRPr/>
            </a:pPr>
            <a:r>
              <a:rPr kumimoji="0" lang="pt-BR" sz="2800" kern="0" dirty="0" smtClean="0">
                <a:latin typeface="+mn-lt"/>
                <a:cs typeface="+mn-cs"/>
              </a:rPr>
              <a:t>Contextualização </a:t>
            </a:r>
          </a:p>
          <a:p>
            <a:pPr marL="533400" indent="-533400">
              <a:lnSpc>
                <a:spcPct val="200000"/>
              </a:lnSpc>
              <a:spcBef>
                <a:spcPts val="0"/>
              </a:spcBef>
              <a:buClr>
                <a:srgbClr val="003399"/>
              </a:buClr>
              <a:buSzPct val="130000"/>
              <a:buFont typeface="+mj-lt"/>
              <a:buAutoNum type="arabicPeriod"/>
              <a:defRPr/>
            </a:pPr>
            <a:r>
              <a:rPr kumimoji="0" lang="pt-BR" sz="2800" kern="0" dirty="0" smtClean="0">
                <a:latin typeface="+mn-lt"/>
                <a:cs typeface="+mn-cs"/>
              </a:rPr>
              <a:t>Conceitos</a:t>
            </a:r>
            <a:endParaRPr kumimoji="0" lang="pt-BR" sz="2800" kern="0" dirty="0">
              <a:latin typeface="+mn-lt"/>
              <a:cs typeface="+mn-cs"/>
            </a:endParaRPr>
          </a:p>
          <a:p>
            <a:pPr marL="533400" indent="-533400">
              <a:lnSpc>
                <a:spcPct val="200000"/>
              </a:lnSpc>
              <a:spcBef>
                <a:spcPts val="0"/>
              </a:spcBef>
              <a:buClr>
                <a:srgbClr val="003399"/>
              </a:buClr>
              <a:buSzPct val="130000"/>
              <a:buFont typeface="+mj-lt"/>
              <a:buAutoNum type="arabicPeriod"/>
              <a:defRPr/>
            </a:pPr>
            <a:r>
              <a:rPr kumimoji="0" lang="pt-BR" sz="2800" kern="0" dirty="0" smtClean="0">
                <a:latin typeface="+mn-lt"/>
                <a:cs typeface="+mn-cs"/>
              </a:rPr>
              <a:t>Origem</a:t>
            </a:r>
            <a:endParaRPr kumimoji="0" lang="pt-BR" sz="2800" kern="0" dirty="0">
              <a:latin typeface="+mn-lt"/>
              <a:cs typeface="+mn-cs"/>
            </a:endParaRPr>
          </a:p>
          <a:p>
            <a:pPr marL="533400" indent="-533400">
              <a:lnSpc>
                <a:spcPct val="200000"/>
              </a:lnSpc>
              <a:spcBef>
                <a:spcPts val="0"/>
              </a:spcBef>
              <a:buClr>
                <a:srgbClr val="003399"/>
              </a:buClr>
              <a:buSzPct val="130000"/>
              <a:buFont typeface="+mj-lt"/>
              <a:buAutoNum type="arabicPeriod"/>
              <a:defRPr/>
            </a:pPr>
            <a:r>
              <a:rPr kumimoji="0" lang="pt-BR" sz="2800" kern="0" dirty="0" smtClean="0">
                <a:latin typeface="+mn-lt"/>
                <a:cs typeface="+mn-cs"/>
              </a:rPr>
              <a:t>Características</a:t>
            </a:r>
            <a:endParaRPr kumimoji="0" lang="pt-BR" sz="2800" kern="0" dirty="0">
              <a:latin typeface="+mn-lt"/>
              <a:cs typeface="+mn-cs"/>
            </a:endParaRPr>
          </a:p>
          <a:p>
            <a:pPr marL="533400" indent="-533400">
              <a:lnSpc>
                <a:spcPct val="200000"/>
              </a:lnSpc>
              <a:spcBef>
                <a:spcPts val="0"/>
              </a:spcBef>
              <a:buClr>
                <a:srgbClr val="003399"/>
              </a:buClr>
              <a:buSzPct val="130000"/>
              <a:buFont typeface="+mj-lt"/>
              <a:buAutoNum type="arabicPeriod"/>
              <a:defRPr/>
            </a:pPr>
            <a:r>
              <a:rPr lang="pt-BR" sz="2800" kern="0" dirty="0">
                <a:latin typeface="+mn-lt"/>
                <a:cs typeface="+mn-cs"/>
              </a:rPr>
              <a:t>Desafios </a:t>
            </a:r>
          </a:p>
          <a:p>
            <a:pPr marL="533400" indent="-533400">
              <a:lnSpc>
                <a:spcPct val="200000"/>
              </a:lnSpc>
              <a:spcBef>
                <a:spcPts val="0"/>
              </a:spcBef>
              <a:buClr>
                <a:srgbClr val="003399"/>
              </a:buClr>
              <a:buSzPct val="130000"/>
              <a:buFont typeface="+mj-lt"/>
              <a:buAutoNum type="arabicPeriod"/>
              <a:defRPr/>
            </a:pPr>
            <a:r>
              <a:rPr lang="pt-BR" sz="2800" kern="0" dirty="0" smtClean="0">
                <a:latin typeface="+mn-lt"/>
                <a:cs typeface="+mn-cs"/>
              </a:rPr>
              <a:t>Perspectivas </a:t>
            </a:r>
          </a:p>
        </p:txBody>
      </p:sp>
      <p:pic>
        <p:nvPicPr>
          <p:cNvPr id="16388" name="Picture 4" descr="http://thumbs.dreamstime.com/x/pensamento-do-ponto-de-interroga%C3%A7%C3%A3o-128395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" y="1477697"/>
            <a:ext cx="38100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494625" y="5273336"/>
            <a:ext cx="1391051" cy="185811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3190150" y="5086905"/>
            <a:ext cx="695526" cy="556392"/>
          </a:xfrm>
          <a:prstGeom prst="rect">
            <a:avLst/>
          </a:prstGeom>
          <a:solidFill>
            <a:srgbClr val="F8F8F8"/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390" name="Picture 6" descr="http://www.abed.org.br/congresso2013/files/avaliacao_files/comoestamo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37" y="5561860"/>
            <a:ext cx="2366862" cy="129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00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>
          <a:xfrm>
            <a:off x="539328" y="275692"/>
            <a:ext cx="8229600" cy="777875"/>
          </a:xfrm>
        </p:spPr>
        <p:txBody>
          <a:bodyPr/>
          <a:lstStyle/>
          <a:p>
            <a:pPr algn="ctr" eaLnBrk="1" hangingPunct="1"/>
            <a:r>
              <a:rPr lang="pt-BR" sz="3600" b="1" dirty="0" smtClean="0">
                <a:solidFill>
                  <a:srgbClr val="000099"/>
                </a:solidFill>
                <a:latin typeface="Arial Black" pitchFamily="34" charset="0"/>
              </a:rPr>
              <a:t>O CONTEXTO</a:t>
            </a:r>
          </a:p>
        </p:txBody>
      </p:sp>
      <p:sp>
        <p:nvSpPr>
          <p:cNvPr id="3077" name="Retângulo 5"/>
          <p:cNvSpPr>
            <a:spLocks noChangeArrowheads="1"/>
          </p:cNvSpPr>
          <p:nvPr/>
        </p:nvSpPr>
        <p:spPr bwMode="auto">
          <a:xfrm>
            <a:off x="2148396" y="1198910"/>
            <a:ext cx="6995604" cy="4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pt-BR" sz="800" dirty="0">
              <a:solidFill>
                <a:srgbClr val="000099"/>
              </a:solidFill>
              <a:latin typeface="Comic Sans MS" pitchFamily="66" charset="0"/>
            </a:endParaRPr>
          </a:p>
          <a:p>
            <a:pPr marL="457200" indent="-4572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Wingdings" pitchFamily="2" charset="2"/>
              <a:buChar char="J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Aprendizagem alcançada?</a:t>
            </a:r>
          </a:p>
          <a:p>
            <a:pPr marL="457200" indent="-4572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Wingdings" pitchFamily="2" charset="2"/>
              <a:buChar char="J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Motivação?</a:t>
            </a:r>
          </a:p>
          <a:p>
            <a:pPr marL="457200" indent="-4572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Wingdings" pitchFamily="2" charset="2"/>
              <a:buChar char="J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Estudam “apenas” para a avaliação?</a:t>
            </a:r>
          </a:p>
          <a:p>
            <a:pPr marL="457200" indent="-4572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Wingdings" pitchFamily="2" charset="2"/>
              <a:buChar char="J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prendizagens não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parecem duráveis?</a:t>
            </a:r>
          </a:p>
        </p:txBody>
      </p:sp>
      <p:pic>
        <p:nvPicPr>
          <p:cNvPr id="4" name="Picture 6" descr="http://www.abed.org.br/congresso2013/files/avaliacao_files/comoestam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138" y="5561860"/>
            <a:ext cx="2366862" cy="129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32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>
          <a:xfrm>
            <a:off x="210407" y="514473"/>
            <a:ext cx="8229600" cy="777875"/>
          </a:xfrm>
        </p:spPr>
        <p:txBody>
          <a:bodyPr/>
          <a:lstStyle/>
          <a:p>
            <a:pPr algn="ctr" eaLnBrk="1" hangingPunct="1"/>
            <a:r>
              <a:rPr lang="pt-BR" sz="3600" b="1" dirty="0" smtClean="0">
                <a:solidFill>
                  <a:srgbClr val="000099"/>
                </a:solidFill>
                <a:latin typeface="Arial Black" pitchFamily="34" charset="0"/>
              </a:rPr>
              <a:t>O CONTEXTO</a:t>
            </a:r>
          </a:p>
        </p:txBody>
      </p:sp>
      <p:sp>
        <p:nvSpPr>
          <p:cNvPr id="4101" name="Retângulo 5"/>
          <p:cNvSpPr>
            <a:spLocks noChangeArrowheads="1"/>
          </p:cNvSpPr>
          <p:nvPr/>
        </p:nvSpPr>
        <p:spPr bwMode="auto">
          <a:xfrm>
            <a:off x="552666" y="1667102"/>
            <a:ext cx="859133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7030A0"/>
              </a:buClr>
              <a:buFont typeface="Wingdings" pitchFamily="2" charset="2"/>
              <a:buChar char="J"/>
            </a:pPr>
            <a:r>
              <a:rPr lang="pt-BR" sz="2800" dirty="0" smtClean="0">
                <a:latin typeface="+mn-lt"/>
              </a:rPr>
              <a:t>Compreensão de conceitos simples e aplicação em situações diferentes? </a:t>
            </a:r>
            <a:endParaRPr lang="pt-BR" sz="2800" dirty="0">
              <a:latin typeface="+mn-lt"/>
            </a:endParaRPr>
          </a:p>
          <a:p>
            <a:pPr marL="457200" indent="-457200" algn="just">
              <a:buClr>
                <a:srgbClr val="7030A0"/>
              </a:buClr>
              <a:buFont typeface="Wingdings" pitchFamily="2" charset="2"/>
              <a:buChar char="J"/>
            </a:pPr>
            <a:endParaRPr lang="pt-BR" sz="2800" dirty="0">
              <a:latin typeface="+mn-lt"/>
            </a:endParaRPr>
          </a:p>
          <a:p>
            <a:pPr marL="457200" indent="-457200" algn="just">
              <a:buClr>
                <a:srgbClr val="7030A0"/>
              </a:buClr>
              <a:buFont typeface="Wingdings" pitchFamily="2" charset="2"/>
              <a:buChar char="J"/>
            </a:pPr>
            <a:endParaRPr lang="pt-BR" sz="2800" dirty="0">
              <a:latin typeface="+mn-lt"/>
            </a:endParaRPr>
          </a:p>
          <a:p>
            <a:pPr marL="457200" indent="-457200" algn="just">
              <a:buClr>
                <a:srgbClr val="7030A0"/>
              </a:buClr>
              <a:buFont typeface="Wingdings" pitchFamily="2" charset="2"/>
              <a:buChar char="J"/>
            </a:pPr>
            <a:r>
              <a:rPr lang="pt-BR" sz="2800" dirty="0" smtClean="0">
                <a:latin typeface="+mn-lt"/>
              </a:rPr>
              <a:t>Resultados das avaliações? </a:t>
            </a:r>
            <a:endParaRPr lang="pt-BR" sz="2800" dirty="0">
              <a:latin typeface="+mn-lt"/>
            </a:endParaRPr>
          </a:p>
        </p:txBody>
      </p:sp>
      <p:sp>
        <p:nvSpPr>
          <p:cNvPr id="2" name="Seta para baixo 1"/>
          <p:cNvSpPr/>
          <p:nvPr/>
        </p:nvSpPr>
        <p:spPr>
          <a:xfrm>
            <a:off x="6802481" y="3951483"/>
            <a:ext cx="843379" cy="1546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5586241" y="5689435"/>
            <a:ext cx="3275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7030A0"/>
                </a:solidFill>
              </a:rPr>
              <a:t>ALUNADO</a:t>
            </a:r>
            <a:endParaRPr lang="pt-BR" dirty="0">
              <a:solidFill>
                <a:srgbClr val="7030A0"/>
              </a:solidFill>
            </a:endParaRPr>
          </a:p>
        </p:txBody>
      </p:sp>
      <p:pic>
        <p:nvPicPr>
          <p:cNvPr id="6" name="Picture 6" descr="http://www.abed.org.br/congresso2013/files/avaliacao_files/comoestam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138" y="0"/>
            <a:ext cx="2366862" cy="133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01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23850" y="82377"/>
            <a:ext cx="8820150" cy="1152525"/>
          </a:xfrm>
        </p:spPr>
        <p:txBody>
          <a:bodyPr/>
          <a:lstStyle/>
          <a:p>
            <a:pPr algn="ctr" eaLnBrk="1" hangingPunct="1"/>
            <a:r>
              <a:rPr lang="pt-BR" dirty="0" smtClean="0">
                <a:solidFill>
                  <a:srgbClr val="000099"/>
                </a:solidFill>
                <a:latin typeface="Arial Black" pitchFamily="34" charset="0"/>
              </a:rPr>
              <a:t>QUEM SÃO OS NOSSOS ALUNOS?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539750" y="1341438"/>
            <a:ext cx="81534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sz="2800" dirty="0">
                <a:solidFill>
                  <a:srgbClr val="CC00CC"/>
                </a:solidFill>
                <a:latin typeface="Comic Sans MS" pitchFamily="66" charset="0"/>
              </a:rPr>
              <a:t>O “Homo Sapiens” ou o “Homo </a:t>
            </a:r>
            <a:r>
              <a:rPr lang="pt-BR" sz="2800" dirty="0" err="1">
                <a:solidFill>
                  <a:srgbClr val="CC00CC"/>
                </a:solidFill>
                <a:latin typeface="Comic Sans MS" pitchFamily="66" charset="0"/>
              </a:rPr>
              <a:t>Zappiens</a:t>
            </a:r>
            <a:r>
              <a:rPr lang="pt-BR" sz="2800" dirty="0">
                <a:solidFill>
                  <a:srgbClr val="CC00CC"/>
                </a:solidFill>
                <a:latin typeface="Comic Sans MS" pitchFamily="66" charset="0"/>
              </a:rPr>
              <a:t>”?</a:t>
            </a:r>
            <a:endParaRPr lang="pt-PT" sz="2800" dirty="0">
              <a:solidFill>
                <a:srgbClr val="CC00CC"/>
              </a:solidFill>
              <a:latin typeface="Comic Sans MS" pitchFamily="66" charset="0"/>
            </a:endParaRPr>
          </a:p>
        </p:txBody>
      </p:sp>
      <p:pic>
        <p:nvPicPr>
          <p:cNvPr id="10242" name="Picture 2" descr="http://neitessari.files.wordpress.com/2011/07/babies-playing-computer_1680x10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14" y="2539011"/>
            <a:ext cx="3964806" cy="301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revistacrescer.globo.com/Revista/Crescer/foto/0,,42758853,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346" y="2539010"/>
            <a:ext cx="4114584" cy="301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34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9"/>
          <p:cNvSpPr>
            <a:spLocks noGrp="1" noChangeArrowheads="1"/>
          </p:cNvSpPr>
          <p:nvPr>
            <p:ph type="title" sz="quarter"/>
          </p:nvPr>
        </p:nvSpPr>
        <p:spPr>
          <a:xfrm>
            <a:off x="687049" y="203617"/>
            <a:ext cx="7786687" cy="1143000"/>
          </a:xfrm>
        </p:spPr>
        <p:txBody>
          <a:bodyPr/>
          <a:lstStyle/>
          <a:p>
            <a:pPr algn="ctr" eaLnBrk="1" hangingPunct="1"/>
            <a:r>
              <a:rPr lang="pt-BR" b="1" dirty="0" smtClean="0">
                <a:solidFill>
                  <a:srgbClr val="000099"/>
                </a:solidFill>
                <a:latin typeface="Arial Black" pitchFamily="34" charset="0"/>
              </a:rPr>
              <a:t>“HOMO ZAPPIENS”</a:t>
            </a:r>
            <a:r>
              <a:rPr lang="pt-BR" sz="4000" dirty="0" smtClean="0">
                <a:solidFill>
                  <a:srgbClr val="000099"/>
                </a:solidFill>
                <a:latin typeface="Arial Black" pitchFamily="34" charset="0"/>
              </a:rPr>
              <a:t/>
            </a:r>
            <a:br>
              <a:rPr lang="pt-BR" sz="4000" dirty="0" smtClean="0">
                <a:solidFill>
                  <a:srgbClr val="000099"/>
                </a:solidFill>
                <a:latin typeface="Arial Black" pitchFamily="34" charset="0"/>
              </a:rPr>
            </a:br>
            <a:r>
              <a:rPr lang="pt-BR" sz="3600" dirty="0">
                <a:solidFill>
                  <a:srgbClr val="CC00CC"/>
                </a:solidFill>
                <a:latin typeface="Comic Sans MS" pitchFamily="66" charset="0"/>
              </a:rPr>
              <a:t>A</a:t>
            </a:r>
            <a:r>
              <a:rPr lang="pt-BR" sz="3600" dirty="0" smtClean="0">
                <a:solidFill>
                  <a:srgbClr val="CC00CC"/>
                </a:solidFill>
                <a:latin typeface="Comic Sans MS" pitchFamily="66" charset="0"/>
              </a:rPr>
              <a:t>quele que aprende brincando</a:t>
            </a:r>
          </a:p>
        </p:txBody>
      </p:sp>
      <p:pic>
        <p:nvPicPr>
          <p:cNvPr id="12292" name="Picture 14" descr="IMGP0144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6862" y="2016369"/>
            <a:ext cx="3996156" cy="4220308"/>
          </a:xfrm>
          <a:noFill/>
        </p:spPr>
      </p:pic>
      <p:sp>
        <p:nvSpPr>
          <p:cNvPr id="10" name="CaixaDeTexto 9"/>
          <p:cNvSpPr txBox="1"/>
          <p:nvPr/>
        </p:nvSpPr>
        <p:spPr>
          <a:xfrm>
            <a:off x="4920557" y="6350168"/>
            <a:ext cx="404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	FONTE: VILA BOAS, 2011</a:t>
            </a:r>
            <a:endParaRPr lang="pt-BR" dirty="0"/>
          </a:p>
        </p:txBody>
      </p:sp>
      <p:pic>
        <p:nvPicPr>
          <p:cNvPr id="31748" name="Picture 4" descr="https://encrypted-tbn2.gstatic.com/images?q=tbn:ANd9GcQ1UX-iPJQmUE023oaCnu79kE4pX-ucjNxemnJLV7f-5L_fTY6e9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6591" y="2016369"/>
            <a:ext cx="4181963" cy="42437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717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41538" y="188913"/>
            <a:ext cx="8181975" cy="719137"/>
          </a:xfrm>
        </p:spPr>
        <p:txBody>
          <a:bodyPr/>
          <a:lstStyle/>
          <a:p>
            <a:pPr algn="ctr" eaLnBrk="1" hangingPunct="1"/>
            <a:r>
              <a:rPr lang="pt-BR" sz="4000" dirty="0" smtClean="0">
                <a:solidFill>
                  <a:srgbClr val="000099"/>
                </a:solidFill>
                <a:latin typeface="Arial Black" pitchFamily="34" charset="0"/>
              </a:rPr>
              <a:t>GERAÇÃO MULTI-TAREFA</a:t>
            </a:r>
          </a:p>
        </p:txBody>
      </p:sp>
      <p:pic>
        <p:nvPicPr>
          <p:cNvPr id="62469" name="Picture 5" descr="Image10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196975"/>
            <a:ext cx="7112000" cy="5334000"/>
          </a:xfrm>
          <a:noFill/>
        </p:spPr>
      </p:pic>
      <p:sp>
        <p:nvSpPr>
          <p:cNvPr id="62471" name="Oval 7"/>
          <p:cNvSpPr>
            <a:spLocks noChangeArrowheads="1"/>
          </p:cNvSpPr>
          <p:nvPr/>
        </p:nvSpPr>
        <p:spPr bwMode="auto">
          <a:xfrm>
            <a:off x="107950" y="981075"/>
            <a:ext cx="2667000" cy="1230313"/>
          </a:xfrm>
          <a:prstGeom prst="ellipse">
            <a:avLst/>
          </a:prstGeom>
          <a:solidFill>
            <a:srgbClr val="FF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nl-NL" sz="2000" dirty="0"/>
              <a:t>Ouvindo a música</a:t>
            </a:r>
          </a:p>
          <a:p>
            <a:pPr algn="ctr" eaLnBrk="0" hangingPunct="0"/>
            <a:r>
              <a:rPr lang="nl-NL" sz="2000" dirty="0"/>
              <a:t> favorita</a:t>
            </a:r>
            <a:endParaRPr lang="en-GB" sz="2000" dirty="0"/>
          </a:p>
        </p:txBody>
      </p:sp>
      <p:sp>
        <p:nvSpPr>
          <p:cNvPr id="62472" name="Oval 8"/>
          <p:cNvSpPr>
            <a:spLocks noChangeArrowheads="1"/>
          </p:cNvSpPr>
          <p:nvPr/>
        </p:nvSpPr>
        <p:spPr bwMode="auto">
          <a:xfrm>
            <a:off x="179388" y="4941888"/>
            <a:ext cx="2819400" cy="1301750"/>
          </a:xfrm>
          <a:prstGeom prst="ellipse">
            <a:avLst/>
          </a:prstGeom>
          <a:solidFill>
            <a:srgbClr val="FF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000" dirty="0" err="1"/>
              <a:t>Fazendo</a:t>
            </a:r>
            <a:r>
              <a:rPr lang="en-GB" sz="2000" dirty="0"/>
              <a:t> </a:t>
            </a:r>
            <a:r>
              <a:rPr lang="en-GB" sz="2000" dirty="0" smtClean="0"/>
              <a:t>a </a:t>
            </a:r>
            <a:r>
              <a:rPr lang="en-GB" sz="2000" dirty="0" err="1" smtClean="0"/>
              <a:t>atividade</a:t>
            </a:r>
            <a:r>
              <a:rPr lang="en-GB" sz="2000" dirty="0" smtClean="0"/>
              <a:t> </a:t>
            </a:r>
          </a:p>
          <a:p>
            <a:pPr algn="ctr" eaLnBrk="0" hangingPunct="0"/>
            <a:r>
              <a:rPr lang="en-GB" sz="2000" dirty="0" smtClean="0"/>
              <a:t>de </a:t>
            </a:r>
            <a:r>
              <a:rPr lang="en-GB" sz="2000" dirty="0" err="1" smtClean="0"/>
              <a:t>Biologia</a:t>
            </a:r>
            <a:endParaRPr lang="en-GB" sz="2000" dirty="0"/>
          </a:p>
        </p:txBody>
      </p:sp>
      <p:sp>
        <p:nvSpPr>
          <p:cNvPr id="62473" name="Oval 9"/>
          <p:cNvSpPr>
            <a:spLocks noChangeArrowheads="1"/>
          </p:cNvSpPr>
          <p:nvPr/>
        </p:nvSpPr>
        <p:spPr bwMode="auto">
          <a:xfrm>
            <a:off x="4787900" y="981075"/>
            <a:ext cx="2667000" cy="1230313"/>
          </a:xfrm>
          <a:prstGeom prst="ellipse">
            <a:avLst/>
          </a:prstGeom>
          <a:solidFill>
            <a:srgbClr val="FF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dirty="0" err="1"/>
              <a:t>Falando</a:t>
            </a:r>
            <a:r>
              <a:rPr lang="en-US" sz="2000" dirty="0"/>
              <a:t> com a </a:t>
            </a:r>
            <a:r>
              <a:rPr lang="en-US" sz="2000" dirty="0" err="1"/>
              <a:t>mãe</a:t>
            </a:r>
            <a:endParaRPr lang="en-US" sz="2000" dirty="0"/>
          </a:p>
          <a:p>
            <a:pPr algn="ctr" eaLnBrk="0" hangingPunct="0"/>
            <a:r>
              <a:rPr lang="en-US" sz="2000" dirty="0"/>
              <a:t> </a:t>
            </a:r>
            <a:r>
              <a:rPr lang="en-US" sz="2000" dirty="0" err="1"/>
              <a:t>ao</a:t>
            </a:r>
            <a:r>
              <a:rPr lang="en-US" sz="2000" dirty="0"/>
              <a:t> </a:t>
            </a:r>
            <a:r>
              <a:rPr lang="en-US" sz="2000" dirty="0" err="1"/>
              <a:t>telefone</a:t>
            </a:r>
            <a:endParaRPr lang="en-GB" sz="2000" dirty="0"/>
          </a:p>
        </p:txBody>
      </p:sp>
      <p:sp>
        <p:nvSpPr>
          <p:cNvPr id="62474" name="Oval 10"/>
          <p:cNvSpPr>
            <a:spLocks noChangeArrowheads="1"/>
          </p:cNvSpPr>
          <p:nvPr/>
        </p:nvSpPr>
        <p:spPr bwMode="auto">
          <a:xfrm>
            <a:off x="5219700" y="4941888"/>
            <a:ext cx="2819400" cy="1301750"/>
          </a:xfrm>
          <a:prstGeom prst="ellipse">
            <a:avLst/>
          </a:prstGeom>
          <a:solidFill>
            <a:srgbClr val="FF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 err="1" smtClean="0"/>
              <a:t>Jogando</a:t>
            </a:r>
            <a:r>
              <a:rPr lang="en-US" dirty="0" smtClean="0"/>
              <a:t> e/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/>
              <a:t>se</a:t>
            </a:r>
          </a:p>
          <a:p>
            <a:pPr algn="ctr" eaLnBrk="0" hangingPunct="0"/>
            <a:r>
              <a:rPr lang="en-US" dirty="0" err="1" smtClean="0"/>
              <a:t>comunicando</a:t>
            </a:r>
            <a:r>
              <a:rPr lang="en-US" dirty="0" smtClean="0"/>
              <a:t> </a:t>
            </a:r>
            <a:r>
              <a:rPr lang="en-US" dirty="0"/>
              <a:t>via </a:t>
            </a:r>
            <a:r>
              <a:rPr lang="en-US" dirty="0" smtClean="0"/>
              <a:t>Face</a:t>
            </a:r>
            <a:endParaRPr lang="en-GB" dirty="0"/>
          </a:p>
        </p:txBody>
      </p:sp>
      <p:sp>
        <p:nvSpPr>
          <p:cNvPr id="62475" name="Oval 11"/>
          <p:cNvSpPr>
            <a:spLocks noChangeArrowheads="1"/>
          </p:cNvSpPr>
          <p:nvPr/>
        </p:nvSpPr>
        <p:spPr bwMode="auto">
          <a:xfrm>
            <a:off x="6300788" y="2781300"/>
            <a:ext cx="2667000" cy="1230313"/>
          </a:xfrm>
          <a:prstGeom prst="ellipse">
            <a:avLst/>
          </a:prstGeom>
          <a:solidFill>
            <a:srgbClr val="FF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dirty="0" smtClean="0"/>
              <a:t>TV </a:t>
            </a:r>
            <a:r>
              <a:rPr lang="en-US" sz="2000" dirty="0" err="1"/>
              <a:t>deve</a:t>
            </a:r>
            <a:r>
              <a:rPr lang="en-US" sz="2000" dirty="0"/>
              <a:t> </a:t>
            </a:r>
            <a:r>
              <a:rPr lang="en-US" sz="2000" dirty="0" err="1"/>
              <a:t>estar</a:t>
            </a:r>
            <a:r>
              <a:rPr lang="en-US" sz="2000" dirty="0"/>
              <a:t> </a:t>
            </a:r>
            <a:r>
              <a:rPr lang="en-US" sz="2000" dirty="0" err="1"/>
              <a:t>ligada</a:t>
            </a:r>
            <a:endParaRPr lang="en-US" sz="2000" dirty="0"/>
          </a:p>
          <a:p>
            <a:pPr algn="ctr" eaLnBrk="0" hangingPunct="0"/>
            <a:r>
              <a:rPr lang="en-US" sz="2000" dirty="0"/>
              <a:t> </a:t>
            </a:r>
            <a:r>
              <a:rPr lang="en-US" sz="2000" dirty="0" err="1"/>
              <a:t>atrás</a:t>
            </a:r>
            <a:r>
              <a:rPr lang="en-US" sz="2000" dirty="0"/>
              <a:t> dele</a:t>
            </a:r>
            <a:endParaRPr lang="en-GB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183711" y="6521517"/>
            <a:ext cx="404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	FONTE: VILA BOAS, 2011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269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1" grpId="0" animBg="1" autoUpdateAnimBg="0"/>
      <p:bldP spid="62472" grpId="0" animBg="1" autoUpdateAnimBg="0"/>
      <p:bldP spid="62473" grpId="0" animBg="1" autoUpdateAnimBg="0"/>
      <p:bldP spid="62474" grpId="0" animBg="1" autoUpdateAnimBg="0"/>
      <p:bldP spid="62475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777875"/>
          </a:xfrm>
        </p:spPr>
        <p:txBody>
          <a:bodyPr/>
          <a:lstStyle/>
          <a:p>
            <a:pPr algn="ctr" eaLnBrk="1" hangingPunct="1"/>
            <a:r>
              <a:rPr lang="pt-BR" sz="4000" b="1" dirty="0" smtClean="0">
                <a:solidFill>
                  <a:srgbClr val="000099"/>
                </a:solidFill>
                <a:latin typeface="Arial Black" pitchFamily="34" charset="0"/>
              </a:rPr>
              <a:t>O CONTEXTO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848165"/>
              </p:ext>
            </p:extLst>
          </p:nvPr>
        </p:nvGraphicFramePr>
        <p:xfrm>
          <a:off x="417252" y="1217698"/>
          <a:ext cx="8726748" cy="4525964"/>
        </p:xfrm>
        <a:graphic>
          <a:graphicData uri="http://schemas.openxmlformats.org/drawingml/2006/table">
            <a:tbl>
              <a:tblPr/>
              <a:tblGrid>
                <a:gridCol w="8726748"/>
              </a:tblGrid>
              <a:tr h="4525964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200000"/>
                        </a:lnSpc>
                        <a:buClr>
                          <a:srgbClr val="7030A0"/>
                        </a:buClr>
                        <a:buFont typeface="Wingdings" pitchFamily="2" charset="2"/>
                        <a:buChar char="J"/>
                      </a:pPr>
                      <a:r>
                        <a:rPr lang="pt-BR" sz="2800" b="0" dirty="0" smtClean="0">
                          <a:latin typeface="+mn-lt"/>
                        </a:rPr>
                        <a:t>Aprender </a:t>
                      </a:r>
                      <a:r>
                        <a:rPr lang="pt-BR" sz="2800" b="0" dirty="0">
                          <a:latin typeface="+mn-lt"/>
                        </a:rPr>
                        <a:t>a fazer</a:t>
                      </a:r>
                    </a:p>
                    <a:p>
                      <a:pPr marL="457200" indent="-457200">
                        <a:lnSpc>
                          <a:spcPct val="200000"/>
                        </a:lnSpc>
                        <a:buClr>
                          <a:srgbClr val="7030A0"/>
                        </a:buClr>
                        <a:buFont typeface="Wingdings" pitchFamily="2" charset="2"/>
                        <a:buChar char="J"/>
                      </a:pPr>
                      <a:r>
                        <a:rPr lang="pt-BR" sz="2800" b="0" dirty="0" smtClean="0">
                          <a:latin typeface="+mn-lt"/>
                        </a:rPr>
                        <a:t>Aprender </a:t>
                      </a:r>
                      <a:r>
                        <a:rPr lang="pt-BR" sz="2800" b="0" dirty="0">
                          <a:latin typeface="+mn-lt"/>
                        </a:rPr>
                        <a:t>a ser</a:t>
                      </a:r>
                    </a:p>
                    <a:p>
                      <a:pPr marL="457200" indent="-457200">
                        <a:lnSpc>
                          <a:spcPct val="200000"/>
                        </a:lnSpc>
                        <a:buClr>
                          <a:srgbClr val="7030A0"/>
                        </a:buClr>
                        <a:buFont typeface="Wingdings" pitchFamily="2" charset="2"/>
                        <a:buChar char="J"/>
                      </a:pPr>
                      <a:r>
                        <a:rPr lang="pt-BR" sz="2800" b="0" dirty="0" smtClean="0">
                          <a:latin typeface="+mn-lt"/>
                        </a:rPr>
                        <a:t>Aprender </a:t>
                      </a:r>
                      <a:r>
                        <a:rPr lang="pt-BR" sz="2800" b="0" dirty="0">
                          <a:latin typeface="+mn-lt"/>
                        </a:rPr>
                        <a:t>a viver com outros</a:t>
                      </a:r>
                    </a:p>
                    <a:p>
                      <a:pPr marL="457200" indent="-457200">
                        <a:lnSpc>
                          <a:spcPct val="200000"/>
                        </a:lnSpc>
                        <a:buClr>
                          <a:srgbClr val="7030A0"/>
                        </a:buClr>
                        <a:buFont typeface="Wingdings" pitchFamily="2" charset="2"/>
                        <a:buChar char="J"/>
                      </a:pPr>
                      <a:r>
                        <a:rPr lang="pt-BR" sz="2800" b="0" dirty="0" smtClean="0">
                          <a:latin typeface="+mn-lt"/>
                        </a:rPr>
                        <a:t>Aprender </a:t>
                      </a:r>
                      <a:r>
                        <a:rPr lang="pt-BR" sz="2800" b="0" dirty="0">
                          <a:latin typeface="+mn-lt"/>
                        </a:rPr>
                        <a:t>a conviver</a:t>
                      </a:r>
                    </a:p>
                  </a:txBody>
                  <a:tcPr marL="0" marR="0" marT="0" marB="0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657600" y="5912527"/>
            <a:ext cx="5406501" cy="584775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Aprendizagem Ativa -“BPL” </a:t>
            </a:r>
            <a:endParaRPr lang="pt-BR" sz="3200" dirty="0"/>
          </a:p>
        </p:txBody>
      </p:sp>
      <p:sp>
        <p:nvSpPr>
          <p:cNvPr id="7" name="Seta para baixo 6"/>
          <p:cNvSpPr/>
          <p:nvPr/>
        </p:nvSpPr>
        <p:spPr>
          <a:xfrm>
            <a:off x="7577092" y="1411551"/>
            <a:ext cx="918840" cy="3817398"/>
          </a:xfrm>
          <a:prstGeom prst="downArrow">
            <a:avLst/>
          </a:prstGeom>
          <a:solidFill>
            <a:srgbClr val="9900CC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531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2022_slide">
  <a:themeElements>
    <a:clrScheme name="Tema do Office 2">
      <a:dk1>
        <a:srgbClr val="000000"/>
      </a:dk1>
      <a:lt1>
        <a:srgbClr val="33FFFF"/>
      </a:lt1>
      <a:dk2>
        <a:srgbClr val="000000"/>
      </a:dk2>
      <a:lt2>
        <a:srgbClr val="B2B2B2"/>
      </a:lt2>
      <a:accent1>
        <a:srgbClr val="3C7334"/>
      </a:accent1>
      <a:accent2>
        <a:srgbClr val="1C528C"/>
      </a:accent2>
      <a:accent3>
        <a:srgbClr val="ADFFFF"/>
      </a:accent3>
      <a:accent4>
        <a:srgbClr val="000000"/>
      </a:accent4>
      <a:accent5>
        <a:srgbClr val="AFBCAE"/>
      </a:accent5>
      <a:accent6>
        <a:srgbClr val="18497E"/>
      </a:accent6>
      <a:hlink>
        <a:srgbClr val="006666"/>
      </a:hlink>
      <a:folHlink>
        <a:srgbClr val="4B468C"/>
      </a:folHlink>
    </a:clrScheme>
    <a:fontScheme name="Tema do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o Office 1">
        <a:dk1>
          <a:srgbClr val="000000"/>
        </a:dk1>
        <a:lt1>
          <a:srgbClr val="33FFFF"/>
        </a:lt1>
        <a:dk2>
          <a:srgbClr val="000000"/>
        </a:dk2>
        <a:lt2>
          <a:srgbClr val="B2B2B2"/>
        </a:lt2>
        <a:accent1>
          <a:srgbClr val="008080"/>
        </a:accent1>
        <a:accent2>
          <a:srgbClr val="006E7A"/>
        </a:accent2>
        <a:accent3>
          <a:srgbClr val="ADFFFF"/>
        </a:accent3>
        <a:accent4>
          <a:srgbClr val="000000"/>
        </a:accent4>
        <a:accent5>
          <a:srgbClr val="AAC0C0"/>
        </a:accent5>
        <a:accent6>
          <a:srgbClr val="00636E"/>
        </a:accent6>
        <a:hlink>
          <a:srgbClr val="006161"/>
        </a:hlink>
        <a:folHlink>
          <a:srgbClr val="0058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33FFFF"/>
        </a:lt1>
        <a:dk2>
          <a:srgbClr val="000000"/>
        </a:dk2>
        <a:lt2>
          <a:srgbClr val="B2B2B2"/>
        </a:lt2>
        <a:accent1>
          <a:srgbClr val="3C7334"/>
        </a:accent1>
        <a:accent2>
          <a:srgbClr val="1C528C"/>
        </a:accent2>
        <a:accent3>
          <a:srgbClr val="ADFFFF"/>
        </a:accent3>
        <a:accent4>
          <a:srgbClr val="000000"/>
        </a:accent4>
        <a:accent5>
          <a:srgbClr val="AFBCAE"/>
        </a:accent5>
        <a:accent6>
          <a:srgbClr val="18497E"/>
        </a:accent6>
        <a:hlink>
          <a:srgbClr val="006666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33FFFF"/>
        </a:lt1>
        <a:dk2>
          <a:srgbClr val="000000"/>
        </a:dk2>
        <a:lt2>
          <a:srgbClr val="B2B2B2"/>
        </a:lt2>
        <a:accent1>
          <a:srgbClr val="8C5C1C"/>
        </a:accent1>
        <a:accent2>
          <a:srgbClr val="006B6B"/>
        </a:accent2>
        <a:accent3>
          <a:srgbClr val="ADFFFF"/>
        </a:accent3>
        <a:accent4>
          <a:srgbClr val="000000"/>
        </a:accent4>
        <a:accent5>
          <a:srgbClr val="C5B5AB"/>
        </a:accent5>
        <a:accent6>
          <a:srgbClr val="006060"/>
        </a:accent6>
        <a:hlink>
          <a:srgbClr val="802D32"/>
        </a:hlink>
        <a:folHlink>
          <a:srgbClr val="8026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33FFFF"/>
        </a:lt1>
        <a:dk2>
          <a:srgbClr val="000000"/>
        </a:dk2>
        <a:lt2>
          <a:srgbClr val="B2B2B2"/>
        </a:lt2>
        <a:accent1>
          <a:srgbClr val="666300"/>
        </a:accent1>
        <a:accent2>
          <a:srgbClr val="99451F"/>
        </a:accent2>
        <a:accent3>
          <a:srgbClr val="ADFFFF"/>
        </a:accent3>
        <a:accent4>
          <a:srgbClr val="000000"/>
        </a:accent4>
        <a:accent5>
          <a:srgbClr val="B8B7AA"/>
        </a:accent5>
        <a:accent6>
          <a:srgbClr val="8A3E1B"/>
        </a:accent6>
        <a:hlink>
          <a:srgbClr val="68388C"/>
        </a:hlink>
        <a:folHlink>
          <a:srgbClr val="00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080"/>
        </a:accent1>
        <a:accent2>
          <a:srgbClr val="006E7A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00636E"/>
        </a:accent6>
        <a:hlink>
          <a:srgbClr val="006161"/>
        </a:hlink>
        <a:folHlink>
          <a:srgbClr val="0058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C7334"/>
        </a:accent1>
        <a:accent2>
          <a:srgbClr val="1C528C"/>
        </a:accent2>
        <a:accent3>
          <a:srgbClr val="FFFFFF"/>
        </a:accent3>
        <a:accent4>
          <a:srgbClr val="000000"/>
        </a:accent4>
        <a:accent5>
          <a:srgbClr val="AFBCAE"/>
        </a:accent5>
        <a:accent6>
          <a:srgbClr val="18497E"/>
        </a:accent6>
        <a:hlink>
          <a:srgbClr val="006666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C5C1C"/>
        </a:accent1>
        <a:accent2>
          <a:srgbClr val="006B6B"/>
        </a:accent2>
        <a:accent3>
          <a:srgbClr val="FFFFFF"/>
        </a:accent3>
        <a:accent4>
          <a:srgbClr val="000000"/>
        </a:accent4>
        <a:accent5>
          <a:srgbClr val="C5B5AB"/>
        </a:accent5>
        <a:accent6>
          <a:srgbClr val="006060"/>
        </a:accent6>
        <a:hlink>
          <a:srgbClr val="802D32"/>
        </a:hlink>
        <a:folHlink>
          <a:srgbClr val="8026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6300"/>
        </a:accent1>
        <a:accent2>
          <a:srgbClr val="99451F"/>
        </a:accent2>
        <a:accent3>
          <a:srgbClr val="FFFFFF"/>
        </a:accent3>
        <a:accent4>
          <a:srgbClr val="000000"/>
        </a:accent4>
        <a:accent5>
          <a:srgbClr val="B8B7AA"/>
        </a:accent5>
        <a:accent6>
          <a:srgbClr val="8A3E1B"/>
        </a:accent6>
        <a:hlink>
          <a:srgbClr val="68388C"/>
        </a:hlink>
        <a:folHlink>
          <a:srgbClr val="00616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33FFFF"/>
      </a:lt1>
      <a:dk2>
        <a:srgbClr val="000000"/>
      </a:dk2>
      <a:lt2>
        <a:srgbClr val="B2B2B2"/>
      </a:lt2>
      <a:accent1>
        <a:srgbClr val="3C7334"/>
      </a:accent1>
      <a:accent2>
        <a:srgbClr val="1C528C"/>
      </a:accent2>
      <a:accent3>
        <a:srgbClr val="ADFFFF"/>
      </a:accent3>
      <a:accent4>
        <a:srgbClr val="000000"/>
      </a:accent4>
      <a:accent5>
        <a:srgbClr val="AFBCAE"/>
      </a:accent5>
      <a:accent6>
        <a:srgbClr val="18497E"/>
      </a:accent6>
      <a:hlink>
        <a:srgbClr val="006666"/>
      </a:hlink>
      <a:folHlink>
        <a:srgbClr val="4B468C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33FFFF"/>
        </a:lt1>
        <a:dk2>
          <a:srgbClr val="000000"/>
        </a:dk2>
        <a:lt2>
          <a:srgbClr val="B2B2B2"/>
        </a:lt2>
        <a:accent1>
          <a:srgbClr val="008080"/>
        </a:accent1>
        <a:accent2>
          <a:srgbClr val="006E7A"/>
        </a:accent2>
        <a:accent3>
          <a:srgbClr val="ADFFFF"/>
        </a:accent3>
        <a:accent4>
          <a:srgbClr val="000000"/>
        </a:accent4>
        <a:accent5>
          <a:srgbClr val="AAC0C0"/>
        </a:accent5>
        <a:accent6>
          <a:srgbClr val="00636E"/>
        </a:accent6>
        <a:hlink>
          <a:srgbClr val="006161"/>
        </a:hlink>
        <a:folHlink>
          <a:srgbClr val="0058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33FFFF"/>
        </a:lt1>
        <a:dk2>
          <a:srgbClr val="000000"/>
        </a:dk2>
        <a:lt2>
          <a:srgbClr val="B2B2B2"/>
        </a:lt2>
        <a:accent1>
          <a:srgbClr val="3C7334"/>
        </a:accent1>
        <a:accent2>
          <a:srgbClr val="1C528C"/>
        </a:accent2>
        <a:accent3>
          <a:srgbClr val="ADFFFF"/>
        </a:accent3>
        <a:accent4>
          <a:srgbClr val="000000"/>
        </a:accent4>
        <a:accent5>
          <a:srgbClr val="AFBCAE"/>
        </a:accent5>
        <a:accent6>
          <a:srgbClr val="18497E"/>
        </a:accent6>
        <a:hlink>
          <a:srgbClr val="006666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33FFFF"/>
        </a:lt1>
        <a:dk2>
          <a:srgbClr val="000000"/>
        </a:dk2>
        <a:lt2>
          <a:srgbClr val="B2B2B2"/>
        </a:lt2>
        <a:accent1>
          <a:srgbClr val="8C5C1C"/>
        </a:accent1>
        <a:accent2>
          <a:srgbClr val="006B6B"/>
        </a:accent2>
        <a:accent3>
          <a:srgbClr val="ADFFFF"/>
        </a:accent3>
        <a:accent4>
          <a:srgbClr val="000000"/>
        </a:accent4>
        <a:accent5>
          <a:srgbClr val="C5B5AB"/>
        </a:accent5>
        <a:accent6>
          <a:srgbClr val="006060"/>
        </a:accent6>
        <a:hlink>
          <a:srgbClr val="802D32"/>
        </a:hlink>
        <a:folHlink>
          <a:srgbClr val="8026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33FFFF"/>
        </a:lt1>
        <a:dk2>
          <a:srgbClr val="000000"/>
        </a:dk2>
        <a:lt2>
          <a:srgbClr val="B2B2B2"/>
        </a:lt2>
        <a:accent1>
          <a:srgbClr val="666300"/>
        </a:accent1>
        <a:accent2>
          <a:srgbClr val="99451F"/>
        </a:accent2>
        <a:accent3>
          <a:srgbClr val="ADFFFF"/>
        </a:accent3>
        <a:accent4>
          <a:srgbClr val="000000"/>
        </a:accent4>
        <a:accent5>
          <a:srgbClr val="B8B7AA"/>
        </a:accent5>
        <a:accent6>
          <a:srgbClr val="8A3E1B"/>
        </a:accent6>
        <a:hlink>
          <a:srgbClr val="68388C"/>
        </a:hlink>
        <a:folHlink>
          <a:srgbClr val="00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080"/>
        </a:accent1>
        <a:accent2>
          <a:srgbClr val="006E7A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00636E"/>
        </a:accent6>
        <a:hlink>
          <a:srgbClr val="006161"/>
        </a:hlink>
        <a:folHlink>
          <a:srgbClr val="0058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C7334"/>
        </a:accent1>
        <a:accent2>
          <a:srgbClr val="1C528C"/>
        </a:accent2>
        <a:accent3>
          <a:srgbClr val="FFFFFF"/>
        </a:accent3>
        <a:accent4>
          <a:srgbClr val="000000"/>
        </a:accent4>
        <a:accent5>
          <a:srgbClr val="AFBCAE"/>
        </a:accent5>
        <a:accent6>
          <a:srgbClr val="18497E"/>
        </a:accent6>
        <a:hlink>
          <a:srgbClr val="006666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C5C1C"/>
        </a:accent1>
        <a:accent2>
          <a:srgbClr val="006B6B"/>
        </a:accent2>
        <a:accent3>
          <a:srgbClr val="FFFFFF"/>
        </a:accent3>
        <a:accent4>
          <a:srgbClr val="000000"/>
        </a:accent4>
        <a:accent5>
          <a:srgbClr val="C5B5AB"/>
        </a:accent5>
        <a:accent6>
          <a:srgbClr val="006060"/>
        </a:accent6>
        <a:hlink>
          <a:srgbClr val="802D32"/>
        </a:hlink>
        <a:folHlink>
          <a:srgbClr val="8026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6300"/>
        </a:accent1>
        <a:accent2>
          <a:srgbClr val="99451F"/>
        </a:accent2>
        <a:accent3>
          <a:srgbClr val="FFFFFF"/>
        </a:accent3>
        <a:accent4>
          <a:srgbClr val="000000"/>
        </a:accent4>
        <a:accent5>
          <a:srgbClr val="B8B7AA"/>
        </a:accent5>
        <a:accent6>
          <a:srgbClr val="8A3E1B"/>
        </a:accent6>
        <a:hlink>
          <a:srgbClr val="68388C"/>
        </a:hlink>
        <a:folHlink>
          <a:srgbClr val="00616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ind_2022_slide</Template>
  <TotalTime>965</TotalTime>
  <Words>793</Words>
  <Application>Microsoft Office PowerPoint</Application>
  <PresentationFormat>Apresentação na tela (4:3)</PresentationFormat>
  <Paragraphs>202</Paragraphs>
  <Slides>27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27</vt:i4>
      </vt:variant>
    </vt:vector>
  </HeadingPairs>
  <TitlesOfParts>
    <vt:vector size="36" baseType="lpstr">
      <vt:lpstr>Arial</vt:lpstr>
      <vt:lpstr>Arial Black</vt:lpstr>
      <vt:lpstr>Comic Sans MS</vt:lpstr>
      <vt:lpstr>Monotype Corsiva</vt:lpstr>
      <vt:lpstr>Times</vt:lpstr>
      <vt:lpstr>Times New Roman</vt:lpstr>
      <vt:lpstr>Wingdings</vt:lpstr>
      <vt:lpstr>ind_2022_slide</vt:lpstr>
      <vt:lpstr>1_Default Design</vt:lpstr>
      <vt:lpstr>Apresentação do PowerPoint</vt:lpstr>
      <vt:lpstr>Apresentação do PowerPoint</vt:lpstr>
      <vt:lpstr>Apresentação do PowerPoint</vt:lpstr>
      <vt:lpstr>O CONTEXTO</vt:lpstr>
      <vt:lpstr>O CONTEXTO</vt:lpstr>
      <vt:lpstr>QUEM SÃO OS NOSSOS ALUNOS?</vt:lpstr>
      <vt:lpstr>“HOMO ZAPPIENS” Aquele que aprende brincando</vt:lpstr>
      <vt:lpstr>GERAÇÃO MULTI-TAREFA</vt:lpstr>
      <vt:lpstr>O CONTEXTO</vt:lpstr>
      <vt:lpstr>Apresentação do PowerPoint</vt:lpstr>
      <vt:lpstr>Apresentação do PowerPoint</vt:lpstr>
      <vt:lpstr>Apresentação do PowerPoint</vt:lpstr>
      <vt:lpstr>Apresentação do PowerPoint</vt:lpstr>
      <vt:lpstr>   Características do PBL   </vt:lpstr>
      <vt:lpstr>MÉTODOS DE APRENDIZAGEM</vt:lpstr>
      <vt:lpstr>TRADIÇÕES x PBL</vt:lpstr>
      <vt:lpstr>Apresentação do PowerPoint</vt:lpstr>
      <vt:lpstr>Apresentação do PowerPoint</vt:lpstr>
      <vt:lpstr>Apresentação do PowerPoint</vt:lpstr>
      <vt:lpstr>    PBL implica:    </vt:lpstr>
      <vt:lpstr>      </vt:lpstr>
      <vt:lpstr>    PBL implica:    </vt:lpstr>
      <vt:lpstr>    PBL implica:    </vt:lpstr>
      <vt:lpstr>    PBL implica:    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Inovaçao</cp:lastModifiedBy>
  <cp:revision>68</cp:revision>
  <dcterms:created xsi:type="dcterms:W3CDTF">2013-08-31T14:11:13Z</dcterms:created>
  <dcterms:modified xsi:type="dcterms:W3CDTF">2013-09-11T19:29:55Z</dcterms:modified>
</cp:coreProperties>
</file>