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58" r:id="rId6"/>
    <p:sldId id="262" r:id="rId7"/>
    <p:sldId id="261" r:id="rId8"/>
    <p:sldId id="264" r:id="rId9"/>
    <p:sldId id="263" r:id="rId10"/>
    <p:sldId id="266" r:id="rId11"/>
    <p:sldId id="265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75" d="100"/>
          <a:sy n="75" d="100"/>
        </p:scale>
        <p:origin x="-123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12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05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50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67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00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1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1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73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54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A970-C741-4316-B703-68F2F3AEF93D}" type="datetimeFigureOut">
              <a:rPr lang="pt-BR" smtClean="0"/>
              <a:t>06/09/2013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9BBC-4098-4A12-91C9-1EDF645F9B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32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9.jpe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6.jpeg"/><Relationship Id="rId46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8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7.jpeg"/><Relationship Id="rId45" Type="http://schemas.openxmlformats.org/officeDocument/2006/relationships/image" Target="../media/image12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hyperlink" Target="https://www.google.com.br/url?sa=i&amp;rct=j&amp;q=&amp;esrc=s&amp;frm=1&amp;source=images&amp;cd=&amp;cad=rja&amp;docid=eYz5ffqZtabOzM&amp;tbnid=YDzyhVCNnrBdhM:&amp;ved=0CAUQjRw&amp;url=https%3A%2F%2Fwww.facebook.com%2FUNIC.MT&amp;ei=cCcqUoupM4ym9gShloGIAQ&amp;bvm=bv.51773540,d.eWU&amp;psig=AFQjCNGERvZY7XBGxHVoMiAZzTdaRJ2FJA&amp;ust=1378580705941416" TargetMode="External"/><Relationship Id="rId12" Type="http://schemas.openxmlformats.org/officeDocument/2006/relationships/image" Target="../media/image31.jpeg"/><Relationship Id="rId17" Type="http://schemas.openxmlformats.org/officeDocument/2006/relationships/image" Target="../media/image34.gif"/><Relationship Id="rId2" Type="http://schemas.openxmlformats.org/officeDocument/2006/relationships/image" Target="../media/image26.jpeg"/><Relationship Id="rId16" Type="http://schemas.openxmlformats.org/officeDocument/2006/relationships/hyperlink" Target="http://www.google.com.br/url?sa=i&amp;rct=j&amp;q=&amp;esrc=s&amp;frm=1&amp;source=images&amp;cd=&amp;cad=rja&amp;docid=UGEn-q37Iqn5yM&amp;tbnid=Q3gVPHFMz3rpcM:&amp;ved=0CAUQjRw&amp;url=http%3A%2F%2Fwww.csdaraxa.com.br%2Fparceria.asp&amp;ei=cigqUqbYLIzq8ASLuoCYCw&amp;bvm=bv.51773540,d.eWU&amp;psig=AFQjCNFw9D07gmuK0fa4bsNcQRcxZZ4PWQ&amp;ust=13785809761984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://www.google.com.br/url?sa=i&amp;rct=j&amp;q=&amp;esrc=s&amp;frm=1&amp;source=images&amp;cd=&amp;cad=rja&amp;docid=NM7O3C9Fdrii7M&amp;tbnid=w7kcW5VASYICIM:&amp;ved=0CAUQjRw&amp;url=http%3A%2F%2Fwww.s2publicom.com.br%2Fimprensa%2FClienteImagensS2Publicom.aspx%3Fcliente_id%3D560&amp;ei=qScqUuKqBpTo8QSl4ICoBA&amp;bvm=bv.51773540,d.eWU&amp;psig=AFQjCNEc7l_yBKQMZOph-TxiBA3-DuLFoA&amp;ust=1378580773743078" TargetMode="External"/><Relationship Id="rId5" Type="http://schemas.openxmlformats.org/officeDocument/2006/relationships/image" Target="../media/image27.jpeg"/><Relationship Id="rId15" Type="http://schemas.openxmlformats.org/officeDocument/2006/relationships/image" Target="../media/image33.jpeg"/><Relationship Id="rId10" Type="http://schemas.openxmlformats.org/officeDocument/2006/relationships/image" Target="../media/image30.jpeg"/><Relationship Id="rId4" Type="http://schemas.openxmlformats.org/officeDocument/2006/relationships/hyperlink" Target="http://www.google.com.br/url?sa=i&amp;rct=j&amp;q=&amp;esrc=s&amp;frm=1&amp;source=images&amp;cd=&amp;cad=rja&amp;docid=fj11eX4bZVQRCM&amp;tbnid=zWlshsEcqg7L_M:&amp;ved=0CAUQjRw&amp;url=http%3A%2F%2Fwww.s2publicom.com.br%2Fimprensa%2FClienteImagensS2Publicom.aspx%3Fcliente_id%3D616&amp;ei=ACcqUqWeNoWu9ATozYGACw&amp;bvm=bv.51773540,d.eWU&amp;psig=AFQjCNG6n1BkNNA3-yBBCKDfSBv1CFtHxQ&amp;ust=1378580603615972" TargetMode="External"/><Relationship Id="rId9" Type="http://schemas.openxmlformats.org/officeDocument/2006/relationships/hyperlink" Target="http://www.google.com.br/url?sa=i&amp;rct=j&amp;q=&amp;esrc=s&amp;frm=1&amp;source=images&amp;cd=&amp;cad=rja&amp;docid=Dotu5TzAZXc42M&amp;tbnid=QgzUT9L88t-3YM:&amp;ved=0CAUQjRw&amp;url=http%3A%2F%2Fwww.sinaprobahia.com.br%2Ffaculdade.php%3Fid%3D89%26t%3Dunime&amp;ei=gycqUvGqMYvm8gTh64CQDw&amp;bvm=bv.51773540,d.eWU&amp;psig=AFQjCNFHltBu1H5TIN-NDiAkmnFnIBR81Q&amp;ust=1378580736901311" TargetMode="External"/><Relationship Id="rId14" Type="http://schemas.openxmlformats.org/officeDocument/2006/relationships/hyperlink" Target="http://www.google.com.br/url?sa=i&amp;rct=j&amp;q=&amp;esrc=s&amp;frm=1&amp;source=images&amp;cd=&amp;cad=rja&amp;docid=UsRr2KxEPAyoVM&amp;tbnid=YgJo8HsdAzlz1M:&amp;ved=0CAUQjRw&amp;url=http%3A%2F%2Fwww.s2publicom.com.br%2Fimprensa%2FClienteImagensS2Publicom.aspx%3Fcliente_id%3D595&amp;ei=RCgqUv7YMpLa9ASViIEg&amp;bvm=bv.51773540,d.eWU&amp;psig=AFQjCNHic1kZbooeLWR34aqxtkdSmmjzXw&amp;ust=137858093053443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pt-BR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19º CIAED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Kroton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Educacional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Paixão por Educar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610711" cy="11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5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rtes\2013\Nead\09 - Setembro\APRESENTAÇÃO\Slides\08 - Inovação - UNI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31"/>
            <a:ext cx="91440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Inovação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8195" name="Picture 3" descr="D:\artes\2013\Nead\09 - Setembro\APRESENTAÇÃO\Slides\Uni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7827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909" y="1340768"/>
            <a:ext cx="78484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- Aplicativo (Plataformas IOS e </a:t>
            </a:r>
            <a:r>
              <a:rPr lang="pt-BR" dirty="0" err="1" smtClean="0"/>
              <a:t>Android</a:t>
            </a:r>
            <a:r>
              <a:rPr lang="pt-BR" dirty="0" smtClean="0"/>
              <a:t>)</a:t>
            </a:r>
          </a:p>
          <a:p>
            <a:r>
              <a:rPr lang="pt-BR" dirty="0" smtClean="0"/>
              <a:t>- JOIA</a:t>
            </a:r>
          </a:p>
          <a:p>
            <a:r>
              <a:rPr lang="pt-BR" dirty="0" smtClean="0"/>
              <a:t>- </a:t>
            </a:r>
            <a:r>
              <a:rPr lang="pt-BR" dirty="0" err="1" smtClean="0"/>
              <a:t>Uniegresso</a:t>
            </a:r>
            <a:r>
              <a:rPr lang="pt-BR" dirty="0" smtClean="0"/>
              <a:t>: Portal e Aula da Saudade</a:t>
            </a:r>
          </a:p>
          <a:p>
            <a:r>
              <a:rPr lang="pt-BR" dirty="0" smtClean="0"/>
              <a:t>- Recepção dos Calouros Humanizada</a:t>
            </a:r>
          </a:p>
          <a:p>
            <a:r>
              <a:rPr lang="pt-BR" dirty="0" smtClean="0"/>
              <a:t>- AVA – Trilhas de Aprendizagem</a:t>
            </a:r>
          </a:p>
          <a:p>
            <a:r>
              <a:rPr lang="pt-BR" dirty="0" smtClean="0"/>
              <a:t>- Cursos de Formação Continuada e de Nivelamento totalmente on-line e gratuito</a:t>
            </a:r>
          </a:p>
          <a:p>
            <a:r>
              <a:rPr lang="pt-BR" dirty="0" smtClean="0"/>
              <a:t>- Apoio ao Discente: atendimento psicopedagógico e educação inclusiva </a:t>
            </a:r>
          </a:p>
          <a:p>
            <a:r>
              <a:rPr lang="pt-BR" dirty="0" smtClean="0"/>
              <a:t>- Publicações virtuais: Revista Maiêutica, Serviço Social em Foco e Gestão Ambiental em Foco</a:t>
            </a:r>
          </a:p>
          <a:p>
            <a:r>
              <a:rPr lang="pt-BR" dirty="0" smtClean="0"/>
              <a:t>- Produção de materiais: Objetos de Aprendizagem, Cadernos de Estudo Virtual e Vídeos de Disciplina</a:t>
            </a:r>
            <a:endParaRPr lang="pt-BR" dirty="0"/>
          </a:p>
        </p:txBody>
      </p:sp>
      <p:pic>
        <p:nvPicPr>
          <p:cNvPr id="6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/>
          <p:cNvSpPr/>
          <p:nvPr/>
        </p:nvSpPr>
        <p:spPr>
          <a:xfrm>
            <a:off x="421519" y="14847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21519" y="177250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21519" y="203810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21519" y="23122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21519" y="26009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21519" y="287442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21519" y="314096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21519" y="34290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21519" y="396914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8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artes\2013\Nead\09 - Setembro\APRESENTAÇÃO\Slides\08 - Inovação - UNO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" y="189231"/>
            <a:ext cx="91440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artes\2013\Nead\09 - Setembro\APRESENTAÇÃO\Slides\Uno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15" y="608103"/>
            <a:ext cx="1908175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Inovação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909" y="1340768"/>
            <a:ext cx="7848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- Objetos de aprendizagem</a:t>
            </a:r>
          </a:p>
          <a:p>
            <a:r>
              <a:rPr lang="pt-BR" dirty="0"/>
              <a:t>- Brinquedoteca virtual</a:t>
            </a:r>
          </a:p>
          <a:p>
            <a:r>
              <a:rPr lang="pt-BR" dirty="0"/>
              <a:t>- </a:t>
            </a:r>
            <a:r>
              <a:rPr lang="pt-BR" dirty="0" smtClean="0"/>
              <a:t>Canto </a:t>
            </a:r>
            <a:r>
              <a:rPr lang="pt-BR" dirty="0"/>
              <a:t>das letras </a:t>
            </a:r>
          </a:p>
          <a:p>
            <a:r>
              <a:rPr lang="pt-BR" dirty="0"/>
              <a:t>- </a:t>
            </a:r>
            <a:r>
              <a:rPr lang="pt-BR" dirty="0" smtClean="0"/>
              <a:t>Museu </a:t>
            </a:r>
            <a:r>
              <a:rPr lang="pt-BR" dirty="0"/>
              <a:t>da imagem e da história </a:t>
            </a:r>
          </a:p>
          <a:p>
            <a:r>
              <a:rPr lang="pt-BR" dirty="0"/>
              <a:t>- </a:t>
            </a:r>
            <a:r>
              <a:rPr lang="pt-BR" dirty="0" smtClean="0"/>
              <a:t>Escritório </a:t>
            </a:r>
            <a:r>
              <a:rPr lang="pt-BR" dirty="0"/>
              <a:t>de negócios virtual</a:t>
            </a:r>
          </a:p>
          <a:p>
            <a:r>
              <a:rPr lang="pt-BR" dirty="0"/>
              <a:t>- </a:t>
            </a:r>
            <a:r>
              <a:rPr lang="pt-BR" dirty="0" smtClean="0"/>
              <a:t>Laboratório </a:t>
            </a:r>
            <a:r>
              <a:rPr lang="pt-BR" dirty="0"/>
              <a:t>de gestão ambiental</a:t>
            </a:r>
          </a:p>
          <a:p>
            <a:r>
              <a:rPr lang="pt-BR" dirty="0"/>
              <a:t>- </a:t>
            </a:r>
            <a:r>
              <a:rPr lang="pt-BR" dirty="0" smtClean="0"/>
              <a:t>Laboratório </a:t>
            </a:r>
            <a:r>
              <a:rPr lang="pt-BR" dirty="0"/>
              <a:t>de Ensino virtual-LEV</a:t>
            </a:r>
          </a:p>
          <a:p>
            <a:r>
              <a:rPr lang="pt-BR" dirty="0"/>
              <a:t>- </a:t>
            </a:r>
            <a:r>
              <a:rPr lang="pt-BR" dirty="0" smtClean="0"/>
              <a:t>Escritório </a:t>
            </a:r>
            <a:r>
              <a:rPr lang="pt-BR" dirty="0"/>
              <a:t>de atividades contábeis.</a:t>
            </a:r>
          </a:p>
          <a:p>
            <a:r>
              <a:rPr lang="pt-BR" dirty="0"/>
              <a:t>- Encontro  de Atividades Cientificas</a:t>
            </a:r>
          </a:p>
          <a:p>
            <a:r>
              <a:rPr lang="pt-BR" dirty="0"/>
              <a:t>- Cursos de  Extensão</a:t>
            </a:r>
          </a:p>
          <a:p>
            <a:r>
              <a:rPr lang="pt-BR" dirty="0"/>
              <a:t>- Projetos de pesquisa com iniciação científica</a:t>
            </a:r>
          </a:p>
          <a:p>
            <a:r>
              <a:rPr lang="pt-BR" dirty="0"/>
              <a:t>- Dia da responsabilidade social</a:t>
            </a:r>
          </a:p>
          <a:p>
            <a:r>
              <a:rPr lang="pt-BR" dirty="0"/>
              <a:t>- Projetos de extensão em Serviço Social, em Administração E em Pedagogia e Letras</a:t>
            </a:r>
          </a:p>
          <a:p>
            <a:r>
              <a:rPr lang="pt-BR" dirty="0"/>
              <a:t>- 426 títulos em  materiais didáticos impressos</a:t>
            </a:r>
          </a:p>
          <a:p>
            <a:r>
              <a:rPr lang="pt-BR" dirty="0"/>
              <a:t>- Vídeo aulas e Tele aulas</a:t>
            </a:r>
          </a:p>
        </p:txBody>
      </p:sp>
      <p:pic>
        <p:nvPicPr>
          <p:cNvPr id="7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421519" y="396914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21519" y="425650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21519" y="450912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21519" y="479715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21519" y="533721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21519" y="562524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421519" y="36810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421519" y="34290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421519" y="314096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421519" y="28822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21519" y="26009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421519" y="233155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421519" y="206084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421519" y="177281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421519" y="150583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0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34270"/>
            <a:ext cx="8229600" cy="1143000"/>
          </a:xfrm>
        </p:spPr>
        <p:txBody>
          <a:bodyPr>
            <a:noAutofit/>
          </a:bodyPr>
          <a:lstStyle/>
          <a:p>
            <a:r>
              <a:rPr lang="pt-BR" sz="7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obrigado!</a:t>
            </a:r>
            <a:endParaRPr lang="pt-BR" sz="7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0" y="3544416"/>
            <a:ext cx="3610744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Herminio Kloch</a:t>
            </a:r>
            <a:endParaRPr lang="pt-BR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610711" cy="11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5656" y="2492896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/>
              <a:t>- Uma das maiores organizações educacionais</a:t>
            </a:r>
          </a:p>
          <a:p>
            <a:r>
              <a:rPr lang="pt-BR" sz="1400" b="1" dirty="0" smtClean="0"/>
              <a:t>privadas do Brasil. 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- Atuação no setor educacional brasileiro há mais de 45 anos.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- Modelo de negócio abrangente e diferenciado: atende desde o maternal até o mestrado. 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- No Ensino Superior: cursos de Graduação e de Pós-graduação (Presencial e a Distância). 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- Como investimento social, a Companhia mantém a Fundação Pitágoras.</a:t>
            </a:r>
            <a:endParaRPr lang="pt-BR" sz="1400" b="1" dirty="0"/>
          </a:p>
        </p:txBody>
      </p:sp>
      <p:pic>
        <p:nvPicPr>
          <p:cNvPr id="3074" name="Picture 2" descr="D:\artes\2013\Nead\09 - Setembro\APRESENTAÇÃO\Slides\01 - Histórico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31"/>
            <a:ext cx="91440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Histórico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552563" y="260682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552563" y="325050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1552563" y="368359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1552563" y="43291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552563" y="49771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97069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>
            <a:off x="492789" y="2888415"/>
            <a:ext cx="0" cy="26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176688" y="2671257"/>
            <a:ext cx="63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1966</a:t>
            </a:r>
            <a:endParaRPr lang="pt-BR" sz="11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886" y="3242300"/>
            <a:ext cx="11777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002060"/>
                </a:solidFill>
              </a:rPr>
              <a:t>1966: Nasce o curso pré-vestibular Pitágoras, criado por </a:t>
            </a:r>
            <a:r>
              <a:rPr lang="pt-BR" sz="900" dirty="0" err="1">
                <a:solidFill>
                  <a:srgbClr val="002060"/>
                </a:solidFill>
              </a:rPr>
              <a:t>Evando</a:t>
            </a:r>
            <a:r>
              <a:rPr lang="pt-BR" sz="900" dirty="0">
                <a:solidFill>
                  <a:srgbClr val="002060"/>
                </a:solidFill>
              </a:rPr>
              <a:t> Neiva, João Lucas </a:t>
            </a:r>
            <a:r>
              <a:rPr lang="pt-BR" sz="900" dirty="0" err="1">
                <a:solidFill>
                  <a:srgbClr val="002060"/>
                </a:solidFill>
              </a:rPr>
              <a:t>Mazoni</a:t>
            </a:r>
            <a:r>
              <a:rPr lang="pt-BR" sz="900" dirty="0">
                <a:solidFill>
                  <a:srgbClr val="002060"/>
                </a:solidFill>
              </a:rPr>
              <a:t> Andrade, Júlio </a:t>
            </a:r>
            <a:r>
              <a:rPr lang="pt-BR" sz="900" dirty="0" err="1">
                <a:solidFill>
                  <a:srgbClr val="002060"/>
                </a:solidFill>
              </a:rPr>
              <a:t>Cabizuca</a:t>
            </a:r>
            <a:r>
              <a:rPr lang="pt-BR" sz="900" dirty="0">
                <a:solidFill>
                  <a:srgbClr val="002060"/>
                </a:solidFill>
              </a:rPr>
              <a:t>, Marcos Mares Guia e Walfrido Mares Guia.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587635" y="2888415"/>
            <a:ext cx="0" cy="26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15616" y="3219176"/>
            <a:ext cx="8817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rgbClr val="002060"/>
                </a:solidFill>
              </a:rPr>
              <a:t>Início das operações da maior unidade do Grupo Pitágoras no Ensino Básico, o Colégio Pitágoras Cidade Jardim</a:t>
            </a:r>
            <a:endParaRPr lang="pt-BR" sz="900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71534" y="2654008"/>
            <a:ext cx="63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1974</a:t>
            </a:r>
            <a:endParaRPr lang="pt-BR" sz="1100" b="1" dirty="0">
              <a:solidFill>
                <a:srgbClr val="00206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596169" y="2888762"/>
            <a:ext cx="0" cy="26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051720" y="3219176"/>
            <a:ext cx="10605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rgbClr val="002060"/>
                </a:solidFill>
              </a:rPr>
              <a:t>Implementação de um  modelo diferenciado para expansão do Ensino Básico e surge a REDE PITÁGORAS </a:t>
            </a:r>
            <a:endParaRPr lang="pt-BR" sz="900" dirty="0">
              <a:solidFill>
                <a:srgbClr val="00206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80068" y="2635994"/>
            <a:ext cx="63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1990</a:t>
            </a:r>
            <a:endParaRPr lang="pt-BR" sz="1100" b="1" dirty="0">
              <a:solidFill>
                <a:srgbClr val="002060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581160" y="2906580"/>
            <a:ext cx="0" cy="26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203848" y="3234942"/>
            <a:ext cx="75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rgbClr val="002060"/>
                </a:solidFill>
              </a:rPr>
              <a:t>Surge a primeira Faculdade Pitágoras</a:t>
            </a:r>
            <a:endParaRPr lang="pt-BR" sz="900" dirty="0">
              <a:solidFill>
                <a:srgbClr val="00206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265059" y="2659733"/>
            <a:ext cx="63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2000</a:t>
            </a:r>
            <a:endParaRPr lang="pt-BR" sz="1100" b="1" dirty="0">
              <a:solidFill>
                <a:srgbClr val="00206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047336" y="3264517"/>
            <a:ext cx="81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rgbClr val="002060"/>
                </a:solidFill>
              </a:rPr>
              <a:t>Abertura de Capital e surgimento da </a:t>
            </a:r>
            <a:r>
              <a:rPr lang="pt-BR" sz="900" dirty="0" err="1" smtClean="0">
                <a:solidFill>
                  <a:srgbClr val="002060"/>
                </a:solidFill>
              </a:rPr>
              <a:t>Kroton</a:t>
            </a:r>
            <a:r>
              <a:rPr lang="pt-BR" sz="900" dirty="0" smtClean="0">
                <a:solidFill>
                  <a:srgbClr val="002060"/>
                </a:solidFill>
              </a:rPr>
              <a:t> </a:t>
            </a:r>
            <a:endParaRPr lang="pt-BR" sz="900" dirty="0">
              <a:solidFill>
                <a:srgbClr val="002060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4453684" y="2918253"/>
            <a:ext cx="0" cy="26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121788" y="2677313"/>
            <a:ext cx="63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2007</a:t>
            </a:r>
            <a:endParaRPr lang="pt-BR" sz="1100" b="1" dirty="0">
              <a:solidFill>
                <a:srgbClr val="002060"/>
              </a:solidFill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5347569" y="2907131"/>
            <a:ext cx="0" cy="26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888775" y="3281209"/>
            <a:ext cx="9073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rgbClr val="002060"/>
                </a:solidFill>
              </a:rPr>
              <a:t>Entrada da </a:t>
            </a:r>
            <a:r>
              <a:rPr lang="pt-BR" sz="900" i="1" dirty="0" err="1" smtClean="0">
                <a:solidFill>
                  <a:srgbClr val="002060"/>
                </a:solidFill>
              </a:rPr>
              <a:t>Advent</a:t>
            </a:r>
            <a:r>
              <a:rPr lang="pt-BR" sz="900" i="1" dirty="0" smtClean="0">
                <a:solidFill>
                  <a:srgbClr val="002060"/>
                </a:solidFill>
              </a:rPr>
              <a:t> </a:t>
            </a:r>
            <a:r>
              <a:rPr lang="pt-BR" sz="900" i="1" dirty="0" err="1" smtClean="0">
                <a:solidFill>
                  <a:srgbClr val="002060"/>
                </a:solidFill>
              </a:rPr>
              <a:t>International</a:t>
            </a:r>
            <a:r>
              <a:rPr lang="pt-BR" sz="900" i="1" dirty="0" smtClean="0">
                <a:solidFill>
                  <a:srgbClr val="002060"/>
                </a:solidFill>
              </a:rPr>
              <a:t> </a:t>
            </a:r>
            <a:endParaRPr lang="pt-BR" sz="900" i="1" dirty="0">
              <a:solidFill>
                <a:srgbClr val="00206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010817" y="2671257"/>
            <a:ext cx="63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2009</a:t>
            </a:r>
            <a:endParaRPr lang="pt-BR" sz="1100" b="1" dirty="0">
              <a:solidFill>
                <a:srgbClr val="002060"/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6408204" y="2906580"/>
            <a:ext cx="0" cy="26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092103" y="2688305"/>
            <a:ext cx="63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2010</a:t>
            </a:r>
            <a:endParaRPr lang="pt-BR" sz="1100" b="1" dirty="0">
              <a:solidFill>
                <a:srgbClr val="00206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96136" y="3263415"/>
            <a:ext cx="121086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002060"/>
                </a:solidFill>
              </a:rPr>
              <a:t>Aquisição do Grupo IUNI (instituição que já atuava na graduação e pós-graduação por meio das marcas: UNIC nas cidades de Sinop, Tangará da Serra, Várzea Grande, Cuiabá, Rondonópolis e Primavera do Leste, no estado do Mato Grosso, UNIME, com unidades localizadas em Lauro de Freitas, Salvador e Itabuna na Bahia) 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7632340" y="2918253"/>
            <a:ext cx="0" cy="26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7092280" y="3269280"/>
            <a:ext cx="123169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>
                <a:solidFill>
                  <a:srgbClr val="002060"/>
                </a:solidFill>
              </a:rPr>
              <a:t>Aquisição FAMA (conta com operações nos municípios de São Luís e Imperatriz, ambos no Estado do Maranhão), Faculdade União (Paraná), Faculdade Sorriso (Mato Grosso) e UNOPAR (Londrina – Paraná, presente em 422 cidades, por meio de seus 469 polos de </a:t>
            </a:r>
            <a:r>
              <a:rPr lang="pt-BR" sz="900" dirty="0" err="1">
                <a:solidFill>
                  <a:srgbClr val="002060"/>
                </a:solidFill>
              </a:rPr>
              <a:t>EaD</a:t>
            </a:r>
            <a:r>
              <a:rPr lang="pt-BR" sz="900" dirty="0">
                <a:solidFill>
                  <a:srgbClr val="002060"/>
                </a:solidFill>
              </a:rPr>
              <a:t> e 5 campi presenciais</a:t>
            </a:r>
            <a:r>
              <a:rPr lang="pt-BR" sz="900" dirty="0" smtClean="0">
                <a:solidFill>
                  <a:srgbClr val="002060"/>
                </a:solidFill>
              </a:rPr>
              <a:t>).</a:t>
            </a:r>
            <a:endParaRPr lang="pt-BR" sz="900" dirty="0">
              <a:solidFill>
                <a:srgbClr val="002060"/>
              </a:solidFill>
            </a:endParaRPr>
          </a:p>
          <a:p>
            <a:pPr algn="ctr"/>
            <a:r>
              <a:rPr lang="pt-BR" sz="900" dirty="0">
                <a:solidFill>
                  <a:srgbClr val="002060"/>
                </a:solidFill>
              </a:rPr>
              <a:t>Torna-se líder no setor de EAD do </a:t>
            </a:r>
            <a:r>
              <a:rPr lang="pt-BR" sz="900" dirty="0" smtClean="0">
                <a:solidFill>
                  <a:srgbClr val="002060"/>
                </a:solidFill>
              </a:rPr>
              <a:t>Brasil</a:t>
            </a:r>
            <a:endParaRPr lang="pt-BR" sz="900" dirty="0">
              <a:solidFill>
                <a:srgbClr val="002060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300765" y="2685868"/>
            <a:ext cx="63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2011</a:t>
            </a:r>
            <a:endParaRPr lang="pt-BR" sz="1100" b="1" dirty="0">
              <a:solidFill>
                <a:srgbClr val="002060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>
            <a:off x="8720397" y="2906580"/>
            <a:ext cx="0" cy="267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8404295" y="2688305"/>
            <a:ext cx="63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2012</a:t>
            </a:r>
            <a:endParaRPr lang="pt-BR" sz="1100" b="1" dirty="0">
              <a:solidFill>
                <a:srgbClr val="00206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323979" y="3234941"/>
            <a:ext cx="792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solidFill>
                  <a:schemeClr val="tx2"/>
                </a:solidFill>
              </a:rPr>
              <a:t>Aquisição UNIASSELVI e </a:t>
            </a:r>
            <a:r>
              <a:rPr lang="pt-BR" sz="900" dirty="0" err="1" smtClean="0">
                <a:solidFill>
                  <a:schemeClr val="tx2"/>
                </a:solidFill>
              </a:rPr>
              <a:t>Unirondon</a:t>
            </a:r>
            <a:r>
              <a:rPr lang="pt-BR" sz="900" dirty="0" smtClean="0">
                <a:solidFill>
                  <a:schemeClr val="tx2"/>
                </a:solidFill>
              </a:rPr>
              <a:t> (</a:t>
            </a:r>
            <a:r>
              <a:rPr lang="pt-BR" sz="900" dirty="0">
                <a:solidFill>
                  <a:schemeClr val="tx2"/>
                </a:solidFill>
              </a:rPr>
              <a:t>Cuiabá/MT</a:t>
            </a:r>
            <a:r>
              <a:rPr lang="pt-BR" sz="900" dirty="0" smtClean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026" name="Picture 2" descr="D:\artes\2013\Nead\09 - Setembro\APRESENTAÇÃO\Slides\02 - Cron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Cronologia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32" name="Picture 2" descr="D:\artes\2013\Nead\09 - Setembro\APRESENTAÇÃO\Slides\02 - Cron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4" y="678180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artes\2013\Nead\09 - Setembro\APRESENTAÇÃO\Slides\02 - Cronologia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4" y="678180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221227" y="1581201"/>
            <a:ext cx="8701548" cy="4327685"/>
            <a:chOff x="409666" y="769619"/>
            <a:chExt cx="8450262" cy="4761796"/>
          </a:xfrm>
        </p:grpSpPr>
        <p:sp>
          <p:nvSpPr>
            <p:cNvPr id="35" name="Retângulo 34"/>
            <p:cNvSpPr/>
            <p:nvPr>
              <p:custDataLst>
                <p:tags r:id="rId1"/>
              </p:custDataLst>
            </p:nvPr>
          </p:nvSpPr>
          <p:spPr>
            <a:xfrm>
              <a:off x="570324" y="769619"/>
              <a:ext cx="8041632" cy="1208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36" name="Conector de seta reta 35"/>
            <p:cNvCxnSpPr/>
            <p:nvPr>
              <p:custDataLst>
                <p:tags r:id="rId2"/>
              </p:custDataLst>
            </p:nvPr>
          </p:nvCxnSpPr>
          <p:spPr>
            <a:xfrm>
              <a:off x="615727" y="961761"/>
              <a:ext cx="7056728" cy="0"/>
            </a:xfrm>
            <a:prstGeom prst="straightConnector1">
              <a:avLst/>
            </a:prstGeom>
            <a:ln w="28575" cmpd="sng">
              <a:solidFill>
                <a:srgbClr val="1A5FA6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ângulo 36"/>
            <p:cNvSpPr/>
            <p:nvPr>
              <p:custDataLst>
                <p:tags r:id="rId3"/>
              </p:custDataLst>
            </p:nvPr>
          </p:nvSpPr>
          <p:spPr>
            <a:xfrm>
              <a:off x="634937" y="1905002"/>
              <a:ext cx="7910660" cy="33554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riângulo isósceles 38"/>
            <p:cNvSpPr/>
            <p:nvPr>
              <p:custDataLst>
                <p:tags r:id="rId4"/>
              </p:custDataLst>
            </p:nvPr>
          </p:nvSpPr>
          <p:spPr>
            <a:xfrm rot="10800000">
              <a:off x="570324" y="1905002"/>
              <a:ext cx="7989243" cy="291007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cxnSp>
          <p:nvCxnSpPr>
            <p:cNvPr id="40" name="Conector reto 39"/>
            <p:cNvCxnSpPr>
              <a:cxnSpLocks noChangeShapeType="1"/>
            </p:cNvCxnSpPr>
            <p:nvPr>
              <p:custDataLst>
                <p:tags r:id="rId5"/>
              </p:custDataLst>
            </p:nvPr>
          </p:nvCxnSpPr>
          <p:spPr bwMode="auto">
            <a:xfrm flipV="1">
              <a:off x="626205" y="5260495"/>
              <a:ext cx="7919392" cy="12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1" name="Conector reto 40"/>
            <p:cNvCxnSpPr/>
            <p:nvPr>
              <p:custDataLst>
                <p:tags r:id="rId6"/>
              </p:custDataLst>
            </p:nvPr>
          </p:nvCxnSpPr>
          <p:spPr>
            <a:xfrm flipV="1">
              <a:off x="634937" y="1905002"/>
              <a:ext cx="7924630" cy="292404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>
              <a:cxnSpLocks noChangeShapeType="1"/>
            </p:cNvCxnSpPr>
            <p:nvPr>
              <p:custDataLst>
                <p:tags r:id="rId7"/>
              </p:custDataLst>
            </p:nvPr>
          </p:nvCxnSpPr>
          <p:spPr bwMode="auto">
            <a:xfrm>
              <a:off x="1757796" y="4455246"/>
              <a:ext cx="0" cy="793021"/>
            </a:xfrm>
            <a:prstGeom prst="line">
              <a:avLst/>
            </a:prstGeom>
            <a:noFill/>
            <a:ln w="19050">
              <a:solidFill>
                <a:srgbClr val="1A5FA6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3" name="Conector reto 42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>
              <a:off x="2889387" y="4065723"/>
              <a:ext cx="0" cy="1187785"/>
            </a:xfrm>
            <a:prstGeom prst="line">
              <a:avLst/>
            </a:prstGeom>
            <a:noFill/>
            <a:ln w="19050">
              <a:solidFill>
                <a:srgbClr val="1A5FA6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4" name="Conector reto 43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4020978" y="3529473"/>
              <a:ext cx="0" cy="1692594"/>
            </a:xfrm>
            <a:prstGeom prst="line">
              <a:avLst/>
            </a:prstGeom>
            <a:noFill/>
            <a:ln w="19050">
              <a:solidFill>
                <a:srgbClr val="1A5FA6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5" name="Conector reto 44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6284161" y="2778373"/>
              <a:ext cx="0" cy="2483868"/>
            </a:xfrm>
            <a:prstGeom prst="line">
              <a:avLst/>
            </a:prstGeom>
            <a:noFill/>
            <a:ln w="19050">
              <a:solidFill>
                <a:srgbClr val="1A5FA6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6" name="Conector reto 45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7415752" y="2369635"/>
              <a:ext cx="0" cy="2880380"/>
            </a:xfrm>
            <a:prstGeom prst="line">
              <a:avLst/>
            </a:prstGeom>
            <a:noFill/>
            <a:ln w="19050">
              <a:solidFill>
                <a:srgbClr val="1A5FA6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47" name="Retângulo 46"/>
            <p:cNvSpPr/>
            <p:nvPr>
              <p:custDataLst>
                <p:tags r:id="rId12"/>
              </p:custDataLst>
            </p:nvPr>
          </p:nvSpPr>
          <p:spPr>
            <a:xfrm>
              <a:off x="552861" y="4243891"/>
              <a:ext cx="962202" cy="2672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smtClean="0">
                  <a:solidFill>
                    <a:srgbClr val="00B050"/>
                  </a:solidFill>
                  <a:latin typeface="+mj-lt"/>
                </a:rPr>
                <a:t>Advent</a:t>
              </a:r>
              <a:endParaRPr lang="pt-BR" sz="1200" b="1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48" name="Retângulo 47"/>
            <p:cNvSpPr/>
            <p:nvPr>
              <p:custDataLst>
                <p:tags r:id="rId13"/>
              </p:custDataLst>
            </p:nvPr>
          </p:nvSpPr>
          <p:spPr>
            <a:xfrm>
              <a:off x="1165807" y="3480564"/>
              <a:ext cx="1131591" cy="7633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 smtClean="0">
                  <a:solidFill>
                    <a:schemeClr val="tx1"/>
                  </a:solidFill>
                  <a:latin typeface="+mj-lt"/>
                </a:rPr>
                <a:t>Grupo IUNI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 smtClean="0">
                  <a:solidFill>
                    <a:schemeClr val="tx1"/>
                  </a:solidFill>
                  <a:latin typeface="+mj-lt"/>
                </a:rPr>
                <a:t>45k alunos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0" name="Retângulo 49"/>
            <p:cNvSpPr/>
            <p:nvPr>
              <p:custDataLst>
                <p:tags r:id="rId14"/>
              </p:custDataLst>
            </p:nvPr>
          </p:nvSpPr>
          <p:spPr>
            <a:xfrm>
              <a:off x="2421384" y="3237767"/>
              <a:ext cx="936007" cy="3248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 smtClean="0">
                  <a:solidFill>
                    <a:schemeClr val="tx1"/>
                  </a:solidFill>
                  <a:latin typeface="+mj-lt"/>
                </a:rPr>
                <a:t>FAMA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 smtClean="0">
                  <a:solidFill>
                    <a:schemeClr val="tx1"/>
                  </a:solidFill>
                  <a:latin typeface="+mj-lt"/>
                </a:rPr>
                <a:t>5k alunos</a:t>
              </a:r>
              <a:endParaRPr lang="pt-BR" sz="1050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1" name="Retângulo 50"/>
            <p:cNvSpPr/>
            <p:nvPr>
              <p:custDataLst>
                <p:tags r:id="rId15"/>
              </p:custDataLst>
            </p:nvPr>
          </p:nvSpPr>
          <p:spPr>
            <a:xfrm>
              <a:off x="4614714" y="2392344"/>
              <a:ext cx="1075710" cy="32489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 smtClean="0">
                  <a:solidFill>
                    <a:schemeClr val="tx1"/>
                  </a:solidFill>
                  <a:latin typeface="+mj-lt"/>
                </a:rPr>
                <a:t>FAIS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 smtClean="0">
                  <a:solidFill>
                    <a:schemeClr val="tx1"/>
                  </a:solidFill>
                </a:rPr>
                <a:t>1.3k alunos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Retângulo 51"/>
            <p:cNvSpPr/>
            <p:nvPr>
              <p:custDataLst>
                <p:tags r:id="rId16"/>
              </p:custDataLst>
            </p:nvPr>
          </p:nvSpPr>
          <p:spPr>
            <a:xfrm>
              <a:off x="5318467" y="1814171"/>
              <a:ext cx="1830104" cy="10183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 smtClean="0">
                  <a:solidFill>
                    <a:schemeClr val="tx1"/>
                  </a:solidFill>
                  <a:latin typeface="+mj-lt"/>
                </a:rPr>
                <a:t>UNOPAR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 smtClean="0">
                  <a:solidFill>
                    <a:schemeClr val="tx1"/>
                  </a:solidFill>
                </a:rPr>
                <a:t>162k alunos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dirty="0" smtClean="0">
                  <a:solidFill>
                    <a:schemeClr val="tx1"/>
                  </a:solidFill>
                </a:rPr>
                <a:t>(146k alunos EAD)</a:t>
              </a:r>
              <a:endParaRPr lang="pt-BR" sz="1050" dirty="0" smtClean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5" name="Retângulo 54"/>
            <p:cNvSpPr/>
            <p:nvPr>
              <p:custDataLst>
                <p:tags r:id="rId17"/>
              </p:custDataLst>
            </p:nvPr>
          </p:nvSpPr>
          <p:spPr>
            <a:xfrm>
              <a:off x="6605477" y="1587095"/>
              <a:ext cx="1131591" cy="6043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 smtClean="0">
                  <a:solidFill>
                    <a:schemeClr val="tx1"/>
                  </a:solidFill>
                  <a:latin typeface="+mj-lt"/>
                </a:rPr>
                <a:t>UNIRONDON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 smtClean="0">
                  <a:solidFill>
                    <a:schemeClr val="tx1"/>
                  </a:solidFill>
                  <a:latin typeface="+mj-lt"/>
                </a:rPr>
                <a:t>5.5k alunos</a:t>
              </a:r>
              <a:endParaRPr lang="pt-BR" sz="105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6" name="Elipse 5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46034" y="4341709"/>
              <a:ext cx="162405" cy="146726"/>
            </a:xfrm>
            <a:prstGeom prst="ellipse">
              <a:avLst/>
            </a:prstGeom>
            <a:solidFill>
              <a:srgbClr val="1A5F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57" name="Elipse 5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09058" y="3910263"/>
              <a:ext cx="162405" cy="146726"/>
            </a:xfrm>
            <a:prstGeom prst="ellipse">
              <a:avLst/>
            </a:prstGeom>
            <a:solidFill>
              <a:srgbClr val="1A5F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58" name="Elipse 5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40649" y="3480564"/>
              <a:ext cx="162405" cy="148474"/>
            </a:xfrm>
            <a:prstGeom prst="ellipse">
              <a:avLst/>
            </a:prstGeom>
            <a:solidFill>
              <a:srgbClr val="1A5F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>
                  <a:latin typeface="+mn-lt"/>
                  <a:ea typeface="+mn-ea"/>
                </a:rPr>
                <a:t>3</a:t>
              </a:r>
            </a:p>
          </p:txBody>
        </p:sp>
        <p:sp>
          <p:nvSpPr>
            <p:cNvPr id="59" name="Elipse 5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03832" y="2650862"/>
              <a:ext cx="162405" cy="148473"/>
            </a:xfrm>
            <a:prstGeom prst="ellipse">
              <a:avLst/>
            </a:prstGeom>
            <a:solidFill>
              <a:srgbClr val="1A5F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>
                  <a:latin typeface="+mn-lt"/>
                  <a:ea typeface="+mn-ea"/>
                </a:rPr>
                <a:t>5</a:t>
              </a:r>
            </a:p>
          </p:txBody>
        </p:sp>
        <p:sp>
          <p:nvSpPr>
            <p:cNvPr id="60" name="Elipse 5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35423" y="2224656"/>
              <a:ext cx="162405" cy="148473"/>
            </a:xfrm>
            <a:prstGeom prst="ellipse">
              <a:avLst/>
            </a:prstGeom>
            <a:solidFill>
              <a:srgbClr val="1A5F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>
                  <a:latin typeface="+mn-lt"/>
                  <a:ea typeface="+mn-ea"/>
                </a:rPr>
                <a:t>6</a:t>
              </a:r>
            </a:p>
          </p:txBody>
        </p:sp>
        <p:pic>
          <p:nvPicPr>
            <p:cNvPr id="61" name="Picture 6" descr="http://1.bp.blogspot.com/-uikdZZnu6Mc/Td69m6Do2II/AAAAAAAAASY/7782Tab8ldI/s1600/fama_01.jp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2520755" y="2970562"/>
              <a:ext cx="740126" cy="27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4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3806046" y="2431745"/>
              <a:ext cx="455266" cy="457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2" descr="http://www.radiosorriso.com.br/medias/photo/25_08_2010_10_45_24.jp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4887709" y="2071745"/>
              <a:ext cx="48000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1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5965469" y="1321750"/>
              <a:ext cx="446856" cy="48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" descr="UNIRONDON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6991243" y="1229502"/>
              <a:ext cx="385345" cy="34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4" descr="http://www.camarablu.sc.gov.br/solenes/2009/uniasselvi24ago2009/inst_logo.jp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7894234" y="810224"/>
              <a:ext cx="538453" cy="29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7" name="Conector reto 66"/>
            <p:cNvCxnSpPr/>
            <p:nvPr>
              <p:custDataLst>
                <p:tags r:id="rId29"/>
              </p:custDataLst>
            </p:nvPr>
          </p:nvCxnSpPr>
          <p:spPr>
            <a:xfrm flipV="1">
              <a:off x="626205" y="961761"/>
              <a:ext cx="0" cy="3874276"/>
            </a:xfrm>
            <a:prstGeom prst="line">
              <a:avLst/>
            </a:prstGeom>
            <a:ln w="28575" cmpd="sng">
              <a:solidFill>
                <a:srgbClr val="1A5FA6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tângulo 6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32988" y="791923"/>
              <a:ext cx="4280139" cy="7951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buFont typeface="Arial" pitchFamily="34" charset="0"/>
                <a:buChar char="•"/>
              </a:pPr>
              <a:r>
                <a:rPr lang="pt-BR" sz="1050" dirty="0"/>
                <a:t> </a:t>
              </a:r>
              <a:r>
                <a:rPr lang="pt-BR" sz="1050" b="1" dirty="0"/>
                <a:t>7 </a:t>
              </a:r>
              <a:r>
                <a:rPr lang="pt-BR" sz="1050" dirty="0"/>
                <a:t>Aquisições (3 transformacionais / 4 complementares)</a:t>
              </a:r>
            </a:p>
            <a:p>
              <a:pPr>
                <a:buFont typeface="Arial" pitchFamily="34" charset="0"/>
                <a:buChar char="•"/>
              </a:pPr>
              <a:r>
                <a:rPr lang="pt-BR" sz="1050" dirty="0"/>
                <a:t> </a:t>
              </a:r>
              <a:r>
                <a:rPr lang="pt-BR" sz="1050" b="1" dirty="0"/>
                <a:t>98</a:t>
              </a:r>
              <a:r>
                <a:rPr lang="pt-BR" sz="1050" dirty="0">
                  <a:solidFill>
                    <a:srgbClr val="FF0000"/>
                  </a:solidFill>
                </a:rPr>
                <a:t> </a:t>
              </a:r>
              <a:r>
                <a:rPr lang="pt-BR" sz="1050" dirty="0"/>
                <a:t>novas praças no Brasil (11 campi e 87 polos)</a:t>
              </a:r>
            </a:p>
            <a:p>
              <a:pPr>
                <a:buFont typeface="Arial" pitchFamily="34" charset="0"/>
                <a:buChar char="•"/>
              </a:pPr>
              <a:r>
                <a:rPr lang="pt-BR" sz="1050" dirty="0"/>
                <a:t> </a:t>
              </a:r>
              <a:r>
                <a:rPr lang="pt-BR" sz="1050" b="1" dirty="0"/>
                <a:t>306</a:t>
              </a:r>
              <a:r>
                <a:rPr lang="pt-BR" sz="1050" dirty="0"/>
                <a:t> mil </a:t>
              </a:r>
              <a:r>
                <a:rPr lang="pt-BR" sz="1050" u="sng" dirty="0"/>
                <a:t>novos</a:t>
              </a:r>
              <a:r>
                <a:rPr lang="pt-BR" sz="1050" dirty="0"/>
                <a:t> alunos - </a:t>
              </a:r>
              <a:r>
                <a:rPr lang="pt-BR" sz="1050" b="1" dirty="0" smtClean="0"/>
                <a:t>x9</a:t>
              </a:r>
              <a:endParaRPr lang="pt-BR" sz="1050" dirty="0"/>
            </a:p>
          </p:txBody>
        </p:sp>
        <p:cxnSp>
          <p:nvCxnSpPr>
            <p:cNvPr id="69" name="Conector reto 68"/>
            <p:cNvCxnSpPr>
              <a:cxnSpLocks noChangeShapeType="1"/>
            </p:cNvCxnSpPr>
            <p:nvPr>
              <p:custDataLst>
                <p:tags r:id="rId31"/>
              </p:custDataLst>
            </p:nvPr>
          </p:nvCxnSpPr>
          <p:spPr bwMode="auto">
            <a:xfrm>
              <a:off x="8547343" y="1915482"/>
              <a:ext cx="0" cy="3348507"/>
            </a:xfrm>
            <a:prstGeom prst="line">
              <a:avLst/>
            </a:prstGeom>
            <a:noFill/>
            <a:ln w="19050">
              <a:solidFill>
                <a:srgbClr val="1A5FA6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70" name="Retângulo 69"/>
            <p:cNvSpPr/>
            <p:nvPr>
              <p:custDataLst>
                <p:tags r:id="rId32"/>
              </p:custDataLst>
            </p:nvPr>
          </p:nvSpPr>
          <p:spPr>
            <a:xfrm>
              <a:off x="7429722" y="1054339"/>
              <a:ext cx="1430206" cy="7877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 smtClean="0">
                  <a:solidFill>
                    <a:schemeClr val="tx1"/>
                  </a:solidFill>
                  <a:latin typeface="+mj-lt"/>
                </a:rPr>
                <a:t>UNIASSELVI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 smtClean="0">
                  <a:solidFill>
                    <a:schemeClr val="tx1"/>
                  </a:solidFill>
                  <a:latin typeface="+mj-lt"/>
                </a:rPr>
                <a:t>86 k alunos </a:t>
              </a:r>
              <a:br>
                <a:rPr lang="pt-BR" sz="1050" dirty="0" smtClean="0">
                  <a:solidFill>
                    <a:schemeClr val="tx1"/>
                  </a:solidFill>
                  <a:latin typeface="+mj-lt"/>
                </a:rPr>
              </a:br>
              <a:r>
                <a:rPr lang="pt-BR" sz="1000" dirty="0" smtClean="0">
                  <a:solidFill>
                    <a:schemeClr val="tx1"/>
                  </a:solidFill>
                  <a:latin typeface="+mj-lt"/>
                </a:rPr>
                <a:t>(76k alunos EAD)</a:t>
              </a:r>
              <a:endParaRPr lang="pt-BR" sz="10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1" name="Retângulo 70"/>
            <p:cNvSpPr/>
            <p:nvPr>
              <p:custDataLst>
                <p:tags r:id="rId33"/>
              </p:custDataLst>
            </p:nvPr>
          </p:nvSpPr>
          <p:spPr>
            <a:xfrm>
              <a:off x="3357391" y="2832523"/>
              <a:ext cx="1334160" cy="61485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b="1" dirty="0" smtClean="0">
                  <a:solidFill>
                    <a:schemeClr val="tx1"/>
                  </a:solidFill>
                  <a:latin typeface="+mj-lt"/>
                </a:rPr>
                <a:t>UNIÃO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50" dirty="0" smtClean="0">
                  <a:solidFill>
                    <a:schemeClr val="tx1"/>
                  </a:solidFill>
                </a:rPr>
                <a:t>1.5k alunos</a:t>
              </a:r>
              <a:endParaRPr lang="pt-BR" sz="105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72" name="Conector reto 71"/>
            <p:cNvCxnSpPr>
              <a:cxnSpLocks noChangeShapeType="1"/>
            </p:cNvCxnSpPr>
            <p:nvPr>
              <p:custDataLst>
                <p:tags r:id="rId34"/>
              </p:custDataLst>
            </p:nvPr>
          </p:nvCxnSpPr>
          <p:spPr bwMode="auto">
            <a:xfrm>
              <a:off x="5152570" y="3183618"/>
              <a:ext cx="0" cy="2052423"/>
            </a:xfrm>
            <a:prstGeom prst="line">
              <a:avLst/>
            </a:prstGeom>
            <a:noFill/>
            <a:ln w="19050">
              <a:solidFill>
                <a:srgbClr val="1A5FA6"/>
              </a:solidFill>
              <a:prstDash val="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73" name="Elipse 72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465268" y="1829892"/>
              <a:ext cx="162404" cy="148473"/>
            </a:xfrm>
            <a:prstGeom prst="ellipse">
              <a:avLst/>
            </a:prstGeom>
            <a:solidFill>
              <a:srgbClr val="1A5F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>
                  <a:latin typeface="+mn-lt"/>
                  <a:ea typeface="+mn-ea"/>
                </a:rPr>
                <a:t>7</a:t>
              </a:r>
            </a:p>
          </p:txBody>
        </p:sp>
        <p:sp>
          <p:nvSpPr>
            <p:cNvPr id="74" name="Elipse 7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072241" y="3054359"/>
              <a:ext cx="162405" cy="148474"/>
            </a:xfrm>
            <a:prstGeom prst="ellipse">
              <a:avLst/>
            </a:prstGeom>
            <a:solidFill>
              <a:srgbClr val="1A5FA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>
                  <a:latin typeface="+mn-lt"/>
                  <a:ea typeface="+mn-ea"/>
                </a:rPr>
                <a:t>4</a:t>
              </a:r>
            </a:p>
          </p:txBody>
        </p:sp>
        <p:pic>
          <p:nvPicPr>
            <p:cNvPr id="75" name="Picture 4" descr="http://1.bp.blogspot.com/_q-_fMzD49cI/Snbx68kd6yI/AAAAAAAAACk/I9cNrgAFjnI/S259/logo+iuni.png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1425816" y="3160756"/>
              <a:ext cx="612000" cy="33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CaixaDeTexto 75"/>
            <p:cNvSpPr txBox="1"/>
            <p:nvPr/>
          </p:nvSpPr>
          <p:spPr>
            <a:xfrm>
              <a:off x="2499967" y="5260495"/>
              <a:ext cx="785827" cy="2709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Mai/2011</a:t>
              </a:r>
            </a:p>
          </p:txBody>
        </p:sp>
        <p:sp>
          <p:nvSpPr>
            <p:cNvPr id="77" name="CaixaDeTexto 76"/>
            <p:cNvSpPr txBox="1"/>
            <p:nvPr/>
          </p:nvSpPr>
          <p:spPr>
            <a:xfrm>
              <a:off x="1370121" y="5260496"/>
              <a:ext cx="785827" cy="270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Mar/10</a:t>
              </a: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409666" y="5260496"/>
              <a:ext cx="785827" cy="270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Jun/09</a:t>
              </a:r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3736335" y="5260496"/>
              <a:ext cx="785827" cy="270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Jul//11</a:t>
              </a:r>
            </a:p>
          </p:txBody>
        </p:sp>
        <p:sp>
          <p:nvSpPr>
            <p:cNvPr id="80" name="CaixaDeTexto 79"/>
            <p:cNvSpPr txBox="1"/>
            <p:nvPr/>
          </p:nvSpPr>
          <p:spPr>
            <a:xfrm>
              <a:off x="4691551" y="5260496"/>
              <a:ext cx="785827" cy="270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Nov/11</a:t>
              </a:r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5819649" y="5260496"/>
              <a:ext cx="785827" cy="270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Dez/11</a:t>
              </a: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7028077" y="5260496"/>
              <a:ext cx="785827" cy="270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Abr/12</a:t>
              </a: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8074101" y="5260496"/>
              <a:ext cx="785827" cy="2709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Mai/12</a:t>
              </a:r>
            </a:p>
          </p:txBody>
        </p:sp>
      </p:grpSp>
      <p:pic>
        <p:nvPicPr>
          <p:cNvPr id="84" name="Picture 2" descr="D:\artes\2013\Nead\09 - Setembro\APRESENTAÇÃO\Slides\02 - Cronologia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Cronologia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artes\2013\Nead\09 - Setembro\APRESENTAÇÃO\Slides\03 - DNA Kroton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8" y="188205"/>
            <a:ext cx="9167418" cy="8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DNA </a:t>
            </a:r>
            <a:r>
              <a:rPr kumimoji="0" lang="pt-BR" sz="40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Kroton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016" y="1196752"/>
            <a:ext cx="651621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Missão:</a:t>
            </a:r>
          </a:p>
          <a:p>
            <a:r>
              <a:rPr lang="pt-BR" sz="1300" dirty="0" smtClean="0"/>
              <a:t>Melhorar a vida das pessoas por meio da educação responsável,</a:t>
            </a:r>
          </a:p>
          <a:p>
            <a:r>
              <a:rPr lang="pt-BR" sz="1300" dirty="0" smtClean="0"/>
              <a:t>formando cidadãos e preparando profissionais para o mercado,</a:t>
            </a:r>
          </a:p>
          <a:p>
            <a:r>
              <a:rPr lang="pt-BR" sz="1300" dirty="0" smtClean="0"/>
              <a:t>gerando valor de forma sustentável.</a:t>
            </a:r>
          </a:p>
          <a:p>
            <a:endParaRPr lang="pt-BR" sz="1300" dirty="0" smtClean="0"/>
          </a:p>
          <a:p>
            <a:r>
              <a:rPr lang="pt-BR" sz="1600" b="1" dirty="0" smtClean="0"/>
              <a:t>Visão:</a:t>
            </a:r>
          </a:p>
          <a:p>
            <a:r>
              <a:rPr lang="pt-BR" sz="1300" dirty="0" smtClean="0"/>
              <a:t>Ser referência em educação como a melhor escolha para estudar,</a:t>
            </a:r>
          </a:p>
          <a:p>
            <a:r>
              <a:rPr lang="pt-BR" sz="1300" dirty="0" smtClean="0"/>
              <a:t>trabalhar e investir, líder nas localidades onde atua.</a:t>
            </a:r>
          </a:p>
          <a:p>
            <a:endParaRPr lang="pt-BR" sz="1300" dirty="0" smtClean="0"/>
          </a:p>
          <a:p>
            <a:r>
              <a:rPr lang="pt-BR" sz="1600" b="1" dirty="0" smtClean="0"/>
              <a:t>Valores:</a:t>
            </a:r>
          </a:p>
          <a:p>
            <a:r>
              <a:rPr lang="pt-BR" sz="1300" dirty="0" smtClean="0"/>
              <a:t>   </a:t>
            </a:r>
            <a:r>
              <a:rPr lang="pt-BR" sz="1300" b="1" dirty="0" smtClean="0"/>
              <a:t>Paixão por educar</a:t>
            </a:r>
          </a:p>
          <a:p>
            <a:r>
              <a:rPr lang="pt-BR" sz="1300" dirty="0" smtClean="0"/>
              <a:t>   Somos educadores movidos pela paixão em formar e desenvolver pessoas.</a:t>
            </a:r>
          </a:p>
          <a:p>
            <a:endParaRPr lang="pt-BR" sz="1300" dirty="0" smtClean="0"/>
          </a:p>
          <a:p>
            <a:r>
              <a:rPr lang="pt-BR" sz="1300" dirty="0" smtClean="0"/>
              <a:t>   </a:t>
            </a:r>
            <a:r>
              <a:rPr lang="pt-BR" sz="1300" b="1" dirty="0" smtClean="0"/>
              <a:t>Respeito às pessoas</a:t>
            </a:r>
          </a:p>
          <a:p>
            <a:r>
              <a:rPr lang="pt-BR" sz="1300" dirty="0" smtClean="0"/>
              <a:t>   Respeitamos a diversidade e cultivamos relacionamentos.</a:t>
            </a:r>
          </a:p>
          <a:p>
            <a:r>
              <a:rPr lang="pt-BR" sz="1300" dirty="0" smtClean="0"/>
              <a:t>   </a:t>
            </a:r>
          </a:p>
          <a:p>
            <a:r>
              <a:rPr lang="pt-BR" sz="1300" dirty="0" smtClean="0"/>
              <a:t>   </a:t>
            </a:r>
            <a:r>
              <a:rPr lang="pt-BR" sz="1300" b="1" dirty="0" smtClean="0"/>
              <a:t>Honestidade e Responsabilidade</a:t>
            </a:r>
          </a:p>
          <a:p>
            <a:r>
              <a:rPr lang="pt-BR" sz="1300" dirty="0" smtClean="0"/>
              <a:t>   Agimos com integridade, transparência e assumimos os impactos de nossas ações.</a:t>
            </a:r>
          </a:p>
          <a:p>
            <a:endParaRPr lang="pt-BR" sz="1300" dirty="0" smtClean="0"/>
          </a:p>
          <a:p>
            <a:r>
              <a:rPr lang="pt-BR" sz="1300" dirty="0" smtClean="0"/>
              <a:t>   </a:t>
            </a:r>
            <a:r>
              <a:rPr lang="pt-BR" sz="1300" b="1" dirty="0" smtClean="0"/>
              <a:t>Fazer acontecer</a:t>
            </a:r>
          </a:p>
          <a:p>
            <a:r>
              <a:rPr lang="pt-BR" sz="1300" dirty="0" smtClean="0"/>
              <a:t>   Transformamos as nossas ideias em realizações.	</a:t>
            </a:r>
          </a:p>
          <a:p>
            <a:endParaRPr lang="pt-BR" sz="1300" dirty="0" smtClean="0"/>
          </a:p>
          <a:p>
            <a:r>
              <a:rPr lang="pt-BR" sz="1300" dirty="0" smtClean="0"/>
              <a:t>   </a:t>
            </a:r>
            <a:r>
              <a:rPr lang="pt-BR" sz="1300" b="1" dirty="0" smtClean="0"/>
              <a:t>Foco em geração de valor</a:t>
            </a:r>
          </a:p>
          <a:p>
            <a:r>
              <a:rPr lang="pt-BR" sz="1300" dirty="0" smtClean="0"/>
              <a:t>   Buscamos em nossas ações a geração de valor sustentável.</a:t>
            </a:r>
          </a:p>
          <a:p>
            <a:endParaRPr lang="pt-BR" sz="1300" dirty="0" smtClean="0"/>
          </a:p>
          <a:p>
            <a:r>
              <a:rPr lang="pt-BR" sz="1300" dirty="0" smtClean="0"/>
              <a:t>   </a:t>
            </a:r>
            <a:r>
              <a:rPr lang="pt-BR" sz="1300" b="1" dirty="0" smtClean="0"/>
              <a:t>Trabalhar junto</a:t>
            </a:r>
          </a:p>
          <a:p>
            <a:r>
              <a:rPr lang="pt-BR" sz="1300" dirty="0" smtClean="0"/>
              <a:t>   Unimos esforços para o mesmo propósito. </a:t>
            </a:r>
            <a:endParaRPr lang="pt-BR" sz="1300" dirty="0"/>
          </a:p>
        </p:txBody>
      </p:sp>
      <p:pic>
        <p:nvPicPr>
          <p:cNvPr id="2052" name="Picture 4" descr="C:\Users\05906553967\Desktop\Prezi 02\03 - 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6" y="3360415"/>
            <a:ext cx="238125" cy="2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05906553967\Desktop\Prezi 02\03 - 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38125" cy="2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05906553967\Desktop\Prezi 02\03 - 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6374"/>
            <a:ext cx="238125" cy="27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05906553967\Desktop\Prezi 02\03 - 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6" y="5144616"/>
            <a:ext cx="2381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05906553967\Desktop\Prezi 02\03 - 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6" y="5733256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05906553967\Desktop\Prezi 02\03 - 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7" y="6295181"/>
            <a:ext cx="23812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rtes\2013\Nead\09 - Setembro\APRESENTAÇÃO\Slides\04 - Pilares da Comunicação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31"/>
            <a:ext cx="91440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Pilares da Comunicação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7783" y="2276872"/>
            <a:ext cx="2327560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Empregabilidade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Mercado de trabalho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Modelo acadêmico moderno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Atualidade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70423" y="2260710"/>
            <a:ext cx="2369558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Qualidade de Ensino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Avaliações positivas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Qualidade das Instituições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Mestres, Doutores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17316" y="2276872"/>
            <a:ext cx="2244524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Acessibilidade</a:t>
            </a: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Presente em todo o Brasil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Bolsas de estudo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Inclusão no Ensino Superior</a:t>
            </a:r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rtes\2013\Nead\09 - Setembro\APRESENTAÇÃO\Slides\05 - Paixão por Educar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02"/>
            <a:ext cx="9158343" cy="80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Paixão por</a:t>
            </a:r>
            <a:r>
              <a:rPr kumimoji="0" lang="pt-BR" sz="40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 Educar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15094" y="196600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200" b="1" dirty="0" smtClean="0"/>
              <a:t>Princípio de ser educador</a:t>
            </a:r>
          </a:p>
          <a:p>
            <a:r>
              <a:rPr lang="pt-BR" sz="2200" b="1" dirty="0" smtClean="0"/>
              <a:t>Comprometidos em educar</a:t>
            </a:r>
          </a:p>
          <a:p>
            <a:r>
              <a:rPr lang="pt-BR" sz="2200" b="1" dirty="0" smtClean="0"/>
              <a:t>Apaixonem-se por aquilo que fazem</a:t>
            </a:r>
          </a:p>
          <a:p>
            <a:r>
              <a:rPr lang="pt-BR" sz="2200" b="1" dirty="0" smtClean="0"/>
              <a:t>Provocar emoção nas pessoas</a:t>
            </a:r>
          </a:p>
          <a:p>
            <a:r>
              <a:rPr lang="pt-BR" sz="2200" b="1" dirty="0" smtClean="0"/>
              <a:t>Capacidade formadora</a:t>
            </a:r>
          </a:p>
          <a:p>
            <a:r>
              <a:rPr lang="pt-BR" sz="2200" b="1" dirty="0" smtClean="0"/>
              <a:t>Valores éticos e morais</a:t>
            </a:r>
          </a:p>
          <a:p>
            <a:r>
              <a:rPr lang="pt-BR" sz="2200" b="1" dirty="0" smtClean="0"/>
              <a:t>"Sem amor não há educação"</a:t>
            </a:r>
            <a:endParaRPr lang="pt-BR" sz="2200" b="1" dirty="0"/>
          </a:p>
        </p:txBody>
      </p:sp>
      <p:sp>
        <p:nvSpPr>
          <p:cNvPr id="5" name="Elipse 4"/>
          <p:cNvSpPr/>
          <p:nvPr/>
        </p:nvSpPr>
        <p:spPr>
          <a:xfrm>
            <a:off x="2315094" y="216886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315094" y="249289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315094" y="28169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315094" y="316110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315094" y="35010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315094" y="383827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315094" y="414908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rtes\2013\Nead\09 - Setembro\APRESENTAÇÃO\Slides\06 - Mar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231"/>
            <a:ext cx="91440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Marcas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5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http://arquivos.s2publicom.com.br/616/imagens/7200_616_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0" y="1484783"/>
            <a:ext cx="1556316" cy="15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artes\2013\Nead\09 - Setembro\APRESENTAÇÃO\Slides\Uni -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86496"/>
            <a:ext cx="178276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7" descr="data:image/jpeg;base64,/9j/4AAQSkZJRgABAQAAAQABAAD/2wCEAAkGBhAQERUQEBAUEBAWFRQXFBcUGRUVGRcaGRgcFRUWFBYXHSYeFxsvGhkYKzUgIzMpLSw4Fx8xNTEqNTIrLC0BCQoKDgwOGg8PGjUkHyAvNS0pKi8pLCwvLy8tLSwsLCwsNCwvLCwsLCwpLCwsKSwpKSwsLCkpLCksLCwsLCkpKf/AABEIAIAAgAMBIgACEQEDEQH/xAAcAAADAQEBAQEBAAAAAAAAAAAABgcFBAEIAwL/xABLEAABAwIBBwYJBgwGAwAAAAABAAIDBBEFBgcSITFBshM1UWFxcwgUIjIzNIKhwTZSU2KBkRUjJUJ0g5KisbPR0mNyk8LE4RckVP/EABkBAAMBAQEAAAAAAAAAAAAAAAACAwQBBf/EACoRAAIBAgQDCAMAAAAAAAAAAAABAgMREiExcTJBURMiMzRhcoGRBBRS/9oADAMBAAIRAxEAPwC4oQhAAhC8ugAKLpcyxy6psMjDprvlffk4m+c+20/Vbs8o9Km0GXGUOJnSoYOSh6WNboj9bIRpfYFWFGUlfRdWI5ItiFGzS5XfS++D+1HiuV30nvh/tTdiv6X2cx+hZV4VGvFcrvpffB/avRS5XfS++Af7Udgv6X2GP0LGvQVEp8uMocMOlXQcrF0vaNH/AFYr6P2jcqVkbl1TYnGXRXZK23KRO85t9hHzm7bOHu2JZ0ZRV9V1QykmMiF4vVIYEIQgAQhCABcmKYgynhknkNmRsc53YBddaUM68hbhVTbe1rT2FwBTRjikk+ZxuyuTjIbA3Y5WzYhXC8LC27PzS4i7Yv8AIxtr9Ol1m+pjmdyeSbxTB4GvAu1r9Ev07ajyUbbAMHzifdt/fJlxgyYmljNnmOqcT1lxbw6vsXTmKw2NtJLOGjlHylhNtYawANYOq9z9q1VJRWKcldRyS5E0nlbmYYzm41QPb+EKUOjcdQc3ki7eQx4Jbe24/wBbVnA8ahrIGVMDtKN4uNxB2FrhuIO5c+VeFx1FHPFK0OaY3nsIaSCOu4Cn/g/1bnQVTCfJD4Xgdb2HSt+yFmmoVaTqKNmh1eLsUjG8aho4H1E7tGNguek7g1o3kncpKc5uNV73fg+lDI27Q1nKkdAe8kNDrW1BaXhAVTmwUrAfJL5nkdJYwaN/2iqDkphkdNRwRRN0WiJh7SWgknpN7ogoUaSqNXbB3lKydicYHncnjm8UxiBrAfJe/RLCy+ocrG64LPrD+GzNy5wN2B1sOIUItC8uszY0OABdEdfmPadXRo33BMefXDY3UkU5b+NZKGA7y14Ic0no1A/YufKZxnyYglkOk8R0rr9YcG/wuPtWmEo92cVZSyaJu+a6FPwzEGVEUc8ZuyRrXN7CLrrSfmokJwqmvua5o7A4gJwWWccMmiqd0CEISnQQhCABJ2dzmmo9jjCcUm53Oaaj2OMKlLjjuLLRithHyUl7io43LTzHc3O7+T4LMwj5KS9zUcblp5j+bnd/J8FWt4U/cLHWOw74x6vN3UvAVLfB79HV9tNwvVSxf1ebupOAqW+D36Kr7abheoUvL1PgaXGg8IX0dJ21PAxVLB/V4e6j4Apb4Qno6TtqeBiqWD+rw91HwBFXy8PkI8bEjPhzc3v4/iszF/kpD3NPxtWnnx5ub+kR/FZmL/JSLuafjarUfCh7hZavYac0nNVP7fGU5JNzSc1U/t8ZTkp1eOW40dECEIUxgQhCABJudzmmo9jjCckm53Oaaj2OMKlLjjuLLRithHyUl7mo43LTzH83O7+T4LMwj5KS9xUcblp5j+bnfpEvwVavhT9wsdY7Dvi/q83dScBUt8Hv0VX203C9VLF/V5u6k4Cpb4PfoqvtpuF6hR8vU+BpcaDwhPR0nbU8DFUsH9Xh7qPgClvhCejpO2p4GKpYP6vD3UfAEVvLw+QjxsSM+PNzf0iP4rMxf5KRdzT8bVp58ebm/pEfxWZi/wAlIu5p+NqtR8KHuFlq9hpzSc1U/t8ZTkk3NJzVT+3xlOSnV45bjR0QIQhTGBCEIAEm52+aqj2OMJySdna5qqPY4wqUuNbnJaCrg2vJWbuanjctLMcfyc7v5PgsvNFOyrw6qw15F26dgfmTAnSt0ael9yzc0WUPiFRNhtYREXPFtLUGytGi9pPzXNDSD1da0VYNxqQWqdyaeaZXsY9Xm7qXgKlng9OHJ1Y3/wDrH919v4FVuRgcC1w8kggjqtYqHZD1f4DxSWjqjoxPDYy86gQCTBL2EOIJ2Ak9azfjrFRnBajzykma/hCn8XSdtTwsVSwf1eHuouAKLZc1n4cxSKjpXaUTA6IPGsAEgzy9gDQB0myuUbA0Bo1AAAdg2I/IWGjCD1zCOcmyf58Obm9/F8VmYwQMlIb/AENN73tWXneyh8fqIcNozypa/wArR13ld5DG3G5oLifv3LSzuTspMNpcNYRc6FwNXkQgXNujT0VopQajTi9W7iN6sa80nNVP7fGU5JNzR81Qe3xlOShV43uPHRAhCFMYEIQgASdnb5pqPY4wnFJudzmmo9jjCenxrc49CFZMZSTYfUNqYRpEXD2E2D2m2k0ncdQsd1u1VXH8laLKGIVlFM1lQAA64uD0MnZta4a7O7dqii6sNxKamkE1PK+CUatJmo26HA6nDqNwvXrUcTUouzMsZ2yZQqafKfDhyLY3TsAAbcCoaBu0XXDvvXFXZOY7jMrH1NO2LRBaHPaImhpNzqBLnbF7S57cRjboyMglPS5rmH3O1ldDc+dcdYp4D0W0zf3rNhrRzUFfqUvHRs5qHJzHcGlc6mpxLpgNLmNbK0tBuNRLS3bsHvXbUVGVGIjkjG6Bh1OLQKdpH1n6RdbsX5/+da7dTwfv/wBVz12e/EXN8lsEP1tEu+7SdqRhrN3cFfqF46JjXk/kpRZPRGsrZmvqNEhtgAB0sgZtc46ruPVsUqyoyklxCpdUzDRJs1jAbiNo2MBsL9ZsLr8MZlq5XeM1gnLnWHKzMewdTWktDQNewWGvYuFaaNKzc5O7EnLkj6KzR81Qe3xlOSTc0fNVP7fGU5LyKnG9zRHRAhCEgwIQhAAlDOtGXYVU23NaT2BwJTeuTE8PZURSQyC7JGOY7scLJoywyTOPQ+cs2nO1H/nk/kyLXzvH8sN7ul/mOWZgdOcJxeFtadAQykPf+aWvY6Nsov8Am+UDfdZ3QnnL3N7V12JRVMOgaZzYQ95cBoCN5c49d2nVZejVmlWUr5OJFLu29T9MGLRlNWudYaMV7nd+Ljub7tSMXyQ8Wx2jrIW2gnlfpgbGS8k837HD3g9KzMGxCOoxrEpojpRup5g09OjG1hI6rtNvv3rdzQZYCtpRSzkGop2s0Sdr2W8h+v8AOFiD2A77LNUxw78eiTW6GilozPzQn8o4r3v/ACJ1yZoMDic+sr5WhximkZECPNIJke/Xv8poB3WPSurM87SxDFSNYMlwRsIM89lzZoMbiD63D5XBhlmkfFc+cSXRyMHWLNNt9yuzxd+3odVshcw/O1XGYy1BFRTSX06dwbo6B2NYdHUes3vYpPlcC5xa0MaXOLWgkhoJJDQTrIA1XO2yccPzS1wn5KoaIaWN34ycuaGmNu0sF76RaN9rX+9foMBNXWeKUbzKHSPbHI4W8gH0rwL6rW7bjZey9Cm6Su49MyMk+Zes1ERbhVNfe1xHYXEhN65MLw9lPDHBGLMjY1jewCy61405YpNmmKsgQhCU6CEIQALyy9QgBayzyFpsTjDZbslaDycrPOZfd9Zv1T7lKMUzVYzC0wxSGpp/mxyOY09RicbAdWvoV8K8VoV5Qy5CuKZ83R5s8Yb5tI9uq3kvYNXRqfs6l43NjjA1ije0jYWvYD9hD7r6TQrfuz6ITskfN0WbTGWeZSyM2eZIxuzZfRfrX8HNdi//AMTv2o/v87b1r6UXlkfuT6IOyRBKHNXjNVZlRIYYv8aV0gH6sOIPZqVYyOyFpsMjIiBfK4DlJXec6276rdvkj/tMaAozrynlyGUEgsvUIURwQhCAP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9" descr="data:image/jpeg;base64,/9j/4AAQSkZJRgABAQAAAQABAAD/2wCEAAkGBhAQERUQEBAUEBAWFRQXFBcUGRUVGRcaGRgcFRUWFBYXHSYeFxsvGhkYKzUgIzMpLSw4Fx8xNTEqNTIrLC0BCQoKDgwOGg8PGjUkHyAvNS0pKi8pLCwvLy8tLSwsLCwsNCwvLCwsLCwpLCwsKSwpKSwsLCkpLCksLCwsLCkpKf/AABEIAIAAgAMBIgACEQEDEQH/xAAcAAADAQEBAQEBAAAAAAAAAAAABgcFBAEIAwL/xABLEAABAwIBBwYJBgwGAwAAAAABAAIDBBEFBgcSITFBshM1UWFxcwgUIjIzNIKhwTZSU2KBkRUjJUJ0g5KisbPR0mNyk8LE4RckVP/EABkBAAMBAQEAAAAAAAAAAAAAAAACAwQBBf/EACoRAAIBAgQDCAMAAAAAAAAAAAABAgMREiExcTJBURMiMzRhcoGRBBRS/9oADAMBAAIRAxEAPwC4oQhAAhC8ugAKLpcyxy6psMjDprvlffk4m+c+20/Vbs8o9Km0GXGUOJnSoYOSh6WNboj9bIRpfYFWFGUlfRdWI5ItiFGzS5XfS++D+1HiuV30nvh/tTdiv6X2cx+hZV4VGvFcrvpffB/avRS5XfS++Af7Udgv6X2GP0LGvQVEp8uMocMOlXQcrF0vaNH/AFYr6P2jcqVkbl1TYnGXRXZK23KRO85t9hHzm7bOHu2JZ0ZRV9V1QykmMiF4vVIYEIQgAQhCABcmKYgynhknkNmRsc53YBddaUM68hbhVTbe1rT2FwBTRjikk+ZxuyuTjIbA3Y5WzYhXC8LC27PzS4i7Yv8AIxtr9Ol1m+pjmdyeSbxTB4GvAu1r9Ev07ajyUbbAMHzifdt/fJlxgyYmljNnmOqcT1lxbw6vsXTmKw2NtJLOGjlHylhNtYawANYOq9z9q1VJRWKcldRyS5E0nlbmYYzm41QPb+EKUOjcdQc3ki7eQx4Jbe24/wBbVnA8ahrIGVMDtKN4uNxB2FrhuIO5c+VeFx1FHPFK0OaY3nsIaSCOu4Cn/g/1bnQVTCfJD4Xgdb2HSt+yFmmoVaTqKNmh1eLsUjG8aho4H1E7tGNguek7g1o3kncpKc5uNV73fg+lDI27Q1nKkdAe8kNDrW1BaXhAVTmwUrAfJL5nkdJYwaN/2iqDkphkdNRwRRN0WiJh7SWgknpN7ogoUaSqNXbB3lKydicYHncnjm8UxiBrAfJe/RLCy+ocrG64LPrD+GzNy5wN2B1sOIUItC8uszY0OABdEdfmPadXRo33BMefXDY3UkU5b+NZKGA7y14Ic0no1A/YufKZxnyYglkOk8R0rr9YcG/wuPtWmEo92cVZSyaJu+a6FPwzEGVEUc8ZuyRrXN7CLrrSfmokJwqmvua5o7A4gJwWWccMmiqd0CEISnQQhCABJ2dzmmo9jjCcUm53Oaaj2OMKlLjjuLLRithHyUl7io43LTzHc3O7+T4LMwj5KS9zUcblp5j+bnd/J8FWt4U/cLHWOw74x6vN3UvAVLfB79HV9tNwvVSxf1ebupOAqW+D36Kr7abheoUvL1PgaXGg8IX0dJ21PAxVLB/V4e6j4Apb4Qno6TtqeBiqWD+rw91HwBFXy8PkI8bEjPhzc3v4/iszF/kpD3NPxtWnnx5ub+kR/FZmL/JSLuafjarUfCh7hZavYac0nNVP7fGU5JNzSc1U/t8ZTkp1eOW40dECEIUxgQhCABJudzmmo9jjCckm53Oaaj2OMKlLjjuLLRithHyUl7mo43LTzH83O7+T4LMwj5KS9xUcblp5j+bnfpEvwVavhT9wsdY7Dvi/q83dScBUt8Hv0VX203C9VLF/V5u6k4Cpb4PfoqvtpuF6hR8vU+BpcaDwhPR0nbU8DFUsH9Xh7qPgClvhCejpO2p4GKpYP6vD3UfAEVvLw+QjxsSM+PNzf0iP4rMxf5KRdzT8bVp58ebm/pEfxWZi/wAlIu5p+NqtR8KHuFlq9hpzSc1U/t8ZTkk3NJzVT+3xlOSnV45bjR0QIQhTGBCEIAEm52+aqj2OMJySdna5qqPY4wqUuNbnJaCrg2vJWbuanjctLMcfyc7v5PgsvNFOyrw6qw15F26dgfmTAnSt0ael9yzc0WUPiFRNhtYREXPFtLUGytGi9pPzXNDSD1da0VYNxqQWqdyaeaZXsY9Xm7qXgKlng9OHJ1Y3/wDrH919v4FVuRgcC1w8kggjqtYqHZD1f4DxSWjqjoxPDYy86gQCTBL2EOIJ2Ak9azfjrFRnBajzykma/hCn8XSdtTwsVSwf1eHuouAKLZc1n4cxSKjpXaUTA6IPGsAEgzy9gDQB0myuUbA0Bo1AAAdg2I/IWGjCD1zCOcmyf58Obm9/F8VmYwQMlIb/AENN73tWXneyh8fqIcNozypa/wArR13ld5DG3G5oLifv3LSzuTspMNpcNYRc6FwNXkQgXNujT0VopQajTi9W7iN6sa80nNVP7fGU5JNzR81Qe3xlOShV43uPHRAhCFMYEIQgASdnb5pqPY4wnFJudzmmo9jjCenxrc49CFZMZSTYfUNqYRpEXD2E2D2m2k0ncdQsd1u1VXH8laLKGIVlFM1lQAA64uD0MnZta4a7O7dqii6sNxKamkE1PK+CUatJmo26HA6nDqNwvXrUcTUouzMsZ2yZQqafKfDhyLY3TsAAbcCoaBu0XXDvvXFXZOY7jMrH1NO2LRBaHPaImhpNzqBLnbF7S57cRjboyMglPS5rmH3O1ldDc+dcdYp4D0W0zf3rNhrRzUFfqUvHRs5qHJzHcGlc6mpxLpgNLmNbK0tBuNRLS3bsHvXbUVGVGIjkjG6Bh1OLQKdpH1n6RdbsX5/+da7dTwfv/wBVz12e/EXN8lsEP1tEu+7SdqRhrN3cFfqF46JjXk/kpRZPRGsrZmvqNEhtgAB0sgZtc46ruPVsUqyoyklxCpdUzDRJs1jAbiNo2MBsL9ZsLr8MZlq5XeM1gnLnWHKzMewdTWktDQNewWGvYuFaaNKzc5O7EnLkj6KzR81Qe3xlOSTc0fNVP7fGU5LyKnG9zRHRAhCEgwIQhAAlDOtGXYVU23NaT2BwJTeuTE8PZURSQyC7JGOY7scLJoywyTOPQ+cs2nO1H/nk/kyLXzvH8sN7ul/mOWZgdOcJxeFtadAQykPf+aWvY6Nsov8Am+UDfdZ3QnnL3N7V12JRVMOgaZzYQ95cBoCN5c49d2nVZejVmlWUr5OJFLu29T9MGLRlNWudYaMV7nd+Ljub7tSMXyQ8Wx2jrIW2gnlfpgbGS8k837HD3g9KzMGxCOoxrEpojpRup5g09OjG1hI6rtNvv3rdzQZYCtpRSzkGop2s0Sdr2W8h+v8AOFiD2A77LNUxw78eiTW6GilozPzQn8o4r3v/ACJ1yZoMDic+sr5WhximkZECPNIJke/Xv8poB3WPSurM87SxDFSNYMlwRsIM89lzZoMbiD63D5XBhlmkfFc+cSXRyMHWLNNt9yuzxd+3odVshcw/O1XGYy1BFRTSX06dwbo6B2NYdHUes3vYpPlcC5xa0MaXOLWgkhoJJDQTrIA1XO2yccPzS1wn5KoaIaWN34ycuaGmNu0sF76RaN9rX+9foMBNXWeKUbzKHSPbHI4W8gH0rwL6rW7bjZey9Cm6Su49MyMk+Zes1ERbhVNfe1xHYXEhN65MLw9lPDHBGLMjY1jewCy61405YpNmmKsgQhCU6CEIQALyy9QgBayzyFpsTjDZbslaDycrPOZfd9Zv1T7lKMUzVYzC0wxSGpp/mxyOY09RicbAdWvoV8K8VoV5Qy5CuKZ83R5s8Yb5tI9uq3kvYNXRqfs6l43NjjA1ije0jYWvYD9hD7r6TQrfuz6ITskfN0WbTGWeZSyM2eZIxuzZfRfrX8HNdi//AMTv2o/v87b1r6UXlkfuT6IOyRBKHNXjNVZlRIYYv8aV0gH6sOIPZqVYyOyFpsMjIiBfK4DlJXec6276rdvkj/tMaAozrynlyGUEgsvUIURwQhCAP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75" name="Picture 31" descr="https://fbcdn-profile-a.akamaihd.net/hprofile-ak-ash4/s160x160/418474_341613882590963_1028389068_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64245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Picture 33" descr="http://www.sinaprobahia.com.br/twadmin/midias/artigos/unim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9476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9" name="Picture 35" descr="http://arquivos.s2publicom.com.br/560/imagens/4789_560_Imag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57" y="3429001"/>
            <a:ext cx="1440158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36" y="3607544"/>
            <a:ext cx="1372357" cy="1164025"/>
          </a:xfrm>
          <a:prstGeom prst="rect">
            <a:avLst/>
          </a:prstGeom>
        </p:spPr>
      </p:pic>
      <p:pic>
        <p:nvPicPr>
          <p:cNvPr id="6183" name="Picture 39" descr="http://arquivos.s2publicom.com.br/595/imagens/7601_595_Imag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8"/>
            <a:ext cx="2329977" cy="12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Picture 41" descr="http://www.csdaraxa.com.br/imagens/internas/logoredePitagoras.GIF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2" y="5204064"/>
            <a:ext cx="1387404" cy="13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rtes\2013\Nead\09 - Setembro\APRESENTAÇÃO\Slides\07 - Números Kroton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626"/>
            <a:ext cx="9144000" cy="6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63445" y="342992"/>
            <a:ext cx="8813606" cy="49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Números </a:t>
            </a:r>
            <a:r>
              <a:rPr kumimoji="0" lang="pt-BR" sz="4000" b="0" i="0" u="none" strike="noStrike" kern="120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Kroton</a:t>
            </a:r>
            <a:r>
              <a:rPr kumimoji="0" lang="pt-BR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:</a:t>
            </a:r>
            <a:r>
              <a:rPr kumimoji="0" lang="pt-BR" sz="40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 Alcance e Acesso</a:t>
            </a:r>
            <a:endParaRPr kumimoji="0" lang="pt-BR" sz="4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64496" y="177281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519 mil alunos </a:t>
            </a:r>
            <a:r>
              <a:rPr lang="pt-BR" dirty="0" smtClean="0">
                <a:solidFill>
                  <a:schemeClr val="bg1"/>
                </a:solidFill>
              </a:rPr>
              <a:t>de ensino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superior e pós-graduação (presencial e </a:t>
            </a:r>
            <a:r>
              <a:rPr lang="pt-BR" dirty="0" err="1" smtClean="0">
                <a:solidFill>
                  <a:schemeClr val="bg1"/>
                </a:solidFill>
              </a:rPr>
              <a:t>EaD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Aproximadamente</a:t>
            </a:r>
            <a:r>
              <a:rPr lang="pt-BR" b="1" dirty="0" smtClean="0">
                <a:solidFill>
                  <a:schemeClr val="bg1"/>
                </a:solidFill>
              </a:rPr>
              <a:t> 300 mil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alunos</a:t>
            </a:r>
            <a:r>
              <a:rPr lang="pt-BR" dirty="0" smtClean="0">
                <a:solidFill>
                  <a:schemeClr val="bg1"/>
                </a:solidFill>
              </a:rPr>
              <a:t> de EAD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487 polos </a:t>
            </a:r>
            <a:r>
              <a:rPr lang="pt-BR" dirty="0" smtClean="0">
                <a:solidFill>
                  <a:schemeClr val="bg1"/>
                </a:solidFill>
              </a:rPr>
              <a:t>de EAD distribuídos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por todos os estados do Brasil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53 campi </a:t>
            </a:r>
            <a:r>
              <a:rPr lang="pt-BR" dirty="0" smtClean="0">
                <a:solidFill>
                  <a:schemeClr val="bg1"/>
                </a:solidFill>
              </a:rPr>
              <a:t>localizados em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todas as regiões do país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289 mil </a:t>
            </a:r>
            <a:r>
              <a:rPr lang="pt-BR" dirty="0" smtClean="0">
                <a:solidFill>
                  <a:schemeClr val="bg1"/>
                </a:solidFill>
              </a:rPr>
              <a:t>alunos de educação básica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804 escolas </a:t>
            </a:r>
            <a:r>
              <a:rPr lang="pt-BR" dirty="0" smtClean="0">
                <a:solidFill>
                  <a:schemeClr val="bg1"/>
                </a:solidFill>
              </a:rPr>
              <a:t>associadas no Brasil,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além de seis no Japão e uma no Canadá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428492" y="191683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4428492" y="274492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4428492" y="357301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428492" y="440110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4428492" y="522920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 flipV="1">
            <a:off x="4428492" y="577907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C:\Users\05906553967\Desktop\LOGO Krot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7" y="6158576"/>
            <a:ext cx="805356" cy="56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jepaHMyU.F6nzsVkerv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2w6JC_g0mNwd70vADQF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ajUUe8c0.V2ZYgF0Cu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mscelhFEOuiowcdeYD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WMcvqjhEWUvWeaJz4O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5xdgYYDVUWA2ty6RFkI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SYbQadj0yazj3DNjs9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O_Z9it30yPHt0rksKM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TuMIW9Cw0expDdWaDcg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vXXvUfnkOqasurXOfOx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bYaaL.i0yTvKxe1.RF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g2oclK8k6EVq3rKlcLV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n1a2mNDkypx9j4ay5v5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5VNzdAPTEuTQ1PwAEA1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Kw.elmaU2gFhdNlKgAV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kUhJU1e0GBdDXUAgAcY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xBGWzCDka_2ShajIAGt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GnrzsBVkaPSn.JF4QCc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P8RWqs70ytaZXSRciX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QjJDUxQ0Czdc0jlIBE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4y3FHEqEKrThq4D0rIP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sMcez5qk.Sl32tfDAb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gPXuvWQkOimjfXz5JBA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Wc06C8wEO598pnRFltf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eV6QBl8kqeZQZm4Aywh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aENHXAs0qBdelLnWQSq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WGeqvzUUGMWf.zsVGyQ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S3VBNljUqSMFEKe1_b5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MdtBuy70Sxbms16nmAs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KwZ7PW4kSbivY.GS2a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njNgemXk2Tm5Z0JoG7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QMDPax6UG0ZTc9NoKb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Ya1vsm6Uq2tC4ynbvgK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x2ABHN5U2.2LEpWBpn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Mx0MmdkEeRwnhnT3UQK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gCrfZYTkmX9u8oQen3dA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748</Words>
  <Application>Microsoft Office PowerPoint</Application>
  <PresentationFormat>Apresentação na tela (4:3)</PresentationFormat>
  <Paragraphs>165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19º CIAED  Kroton Educacional e a Paixão por Educar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obrigado!</vt:lpstr>
    </vt:vector>
  </TitlesOfParts>
  <Company>GrupoUniasselvi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 Roepke</dc:creator>
  <cp:lastModifiedBy>Lucas Guilherme A. Lima</cp:lastModifiedBy>
  <cp:revision>31</cp:revision>
  <dcterms:created xsi:type="dcterms:W3CDTF">2013-09-06T12:26:25Z</dcterms:created>
  <dcterms:modified xsi:type="dcterms:W3CDTF">2013-09-06T19:10:01Z</dcterms:modified>
</cp:coreProperties>
</file>