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0" r:id="rId2"/>
    <p:sldId id="624" r:id="rId3"/>
    <p:sldId id="625" r:id="rId4"/>
    <p:sldId id="639" r:id="rId5"/>
    <p:sldId id="640" r:id="rId6"/>
    <p:sldId id="641" r:id="rId7"/>
    <p:sldId id="637" r:id="rId8"/>
    <p:sldId id="632" r:id="rId9"/>
    <p:sldId id="638" r:id="rId10"/>
    <p:sldId id="633" r:id="rId11"/>
    <p:sldId id="634" r:id="rId12"/>
    <p:sldId id="635" r:id="rId13"/>
    <p:sldId id="642" r:id="rId14"/>
    <p:sldId id="643" r:id="rId15"/>
    <p:sldId id="644" r:id="rId16"/>
    <p:sldId id="363" r:id="rId17"/>
  </p:sldIdLst>
  <p:sldSz cx="10693400" cy="7561263"/>
  <p:notesSz cx="6888163" cy="10020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81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63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45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27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390927" algn="l" defTabSz="9563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69113" algn="l" defTabSz="9563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47298" algn="l" defTabSz="9563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25484" algn="l" defTabSz="95637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3333" autoAdjust="0"/>
  </p:normalViewPr>
  <p:slideViewPr>
    <p:cSldViewPr>
      <p:cViewPr varScale="1">
        <p:scale>
          <a:sx n="77" d="100"/>
          <a:sy n="77" d="100"/>
        </p:scale>
        <p:origin x="-1410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5133A-768D-46FF-8189-5F465EC905EA}" type="datetimeFigureOut">
              <a:rPr lang="pt-BR" smtClean="0"/>
              <a:pPr/>
              <a:t>09/09/2013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C5893-E88C-4975-A850-5EA76A8E3B0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6786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8C2800-565F-4D4D-B1E3-9C8096E16067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E0BA94E-FC57-4BF9-B276-497CC07DD8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711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1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37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55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74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927" algn="l" defTabSz="956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9113" algn="l" defTabSz="956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7298" algn="l" defTabSz="956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5484" algn="l" defTabSz="9563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7400" y="750888"/>
            <a:ext cx="53133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FB513-02F9-470E-A89E-481D3CBAC0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8513" y="758825"/>
            <a:ext cx="5291137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8513" y="758825"/>
            <a:ext cx="5291137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8513" y="758825"/>
            <a:ext cx="5291137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7400" y="750888"/>
            <a:ext cx="53133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1EBA4-3B43-48E8-94F4-157D2104FB1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8513" y="758825"/>
            <a:ext cx="5291137" cy="3743325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8513" y="758825"/>
            <a:ext cx="5291137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0BA94E-FC57-4BF9-B276-497CC07DD8B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65FA-C4B1-4E62-937D-014F3FAA5626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8C67-8EFF-484F-B813-5C9C5FB874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1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79D4-FEA2-4573-BDD6-4D3B56B23CAC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3261-E074-4264-87DE-F61827C6B2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Capa_Slide_MB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Título 1"/>
          <p:cNvSpPr txBox="1">
            <a:spLocks/>
          </p:cNvSpPr>
          <p:nvPr userDrawn="1"/>
        </p:nvSpPr>
        <p:spPr bwMode="auto">
          <a:xfrm>
            <a:off x="1169591" y="2677948"/>
            <a:ext cx="8654971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37" tIns="47819" rIns="95637" bIns="47819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600" dirty="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7" name="Imagem 4" descr="slide_dentro2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Espaço Reservado para Texto 2"/>
          <p:cNvSpPr>
            <a:spLocks noGrp="1"/>
          </p:cNvSpPr>
          <p:nvPr>
            <p:ph idx="13"/>
          </p:nvPr>
        </p:nvSpPr>
        <p:spPr bwMode="auto">
          <a:xfrm>
            <a:off x="1169591" y="4174449"/>
            <a:ext cx="8654971" cy="1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DF86-CCBC-496B-9081-113E368B5158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9878-998A-4BA0-B67E-683EC47317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4"/>
            <a:ext cx="4724775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85" indent="0">
              <a:buNone/>
              <a:defRPr sz="2100" b="1"/>
            </a:lvl2pPr>
            <a:lvl3pPr marL="956371" indent="0">
              <a:buNone/>
              <a:defRPr sz="1900" b="1"/>
            </a:lvl3pPr>
            <a:lvl4pPr marL="1434556" indent="0">
              <a:buNone/>
              <a:defRPr sz="1700" b="1"/>
            </a:lvl4pPr>
            <a:lvl5pPr marL="1912742" indent="0">
              <a:buNone/>
              <a:defRPr sz="1700" b="1"/>
            </a:lvl5pPr>
            <a:lvl6pPr marL="2390927" indent="0">
              <a:buNone/>
              <a:defRPr sz="1700" b="1"/>
            </a:lvl6pPr>
            <a:lvl7pPr marL="2869113" indent="0">
              <a:buNone/>
              <a:defRPr sz="1700" b="1"/>
            </a:lvl7pPr>
            <a:lvl8pPr marL="3347298" indent="0">
              <a:buNone/>
              <a:defRPr sz="1700" b="1"/>
            </a:lvl8pPr>
            <a:lvl9pPr marL="3825484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185" indent="0">
              <a:buNone/>
              <a:defRPr sz="2100" b="1"/>
            </a:lvl2pPr>
            <a:lvl3pPr marL="956371" indent="0">
              <a:buNone/>
              <a:defRPr sz="1900" b="1"/>
            </a:lvl3pPr>
            <a:lvl4pPr marL="1434556" indent="0">
              <a:buNone/>
              <a:defRPr sz="1700" b="1"/>
            </a:lvl4pPr>
            <a:lvl5pPr marL="1912742" indent="0">
              <a:buNone/>
              <a:defRPr sz="1700" b="1"/>
            </a:lvl5pPr>
            <a:lvl6pPr marL="2390927" indent="0">
              <a:buNone/>
              <a:defRPr sz="1700" b="1"/>
            </a:lvl6pPr>
            <a:lvl7pPr marL="2869113" indent="0">
              <a:buNone/>
              <a:defRPr sz="1700" b="1"/>
            </a:lvl7pPr>
            <a:lvl8pPr marL="3347298" indent="0">
              <a:buNone/>
              <a:defRPr sz="1700" b="1"/>
            </a:lvl8pPr>
            <a:lvl9pPr marL="3825484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A03B-6CC8-45BB-8E4A-284AD2640DF8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BE5E-B3AA-42F1-B4BE-3691EE5248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2684-3200-4899-A463-C78C03007E27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F54E-C200-46C4-801B-962FDB493B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F268-1F11-4DBE-B383-13DBEE8D1C21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2C4B-9019-4271-AC02-58E583C28C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6" cy="128121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78185" indent="0">
              <a:buNone/>
              <a:defRPr sz="1300"/>
            </a:lvl2pPr>
            <a:lvl3pPr marL="956371" indent="0">
              <a:buNone/>
              <a:defRPr sz="1000"/>
            </a:lvl3pPr>
            <a:lvl4pPr marL="1434556" indent="0">
              <a:buNone/>
              <a:defRPr sz="900"/>
            </a:lvl4pPr>
            <a:lvl5pPr marL="1912742" indent="0">
              <a:buNone/>
              <a:defRPr sz="900"/>
            </a:lvl5pPr>
            <a:lvl6pPr marL="2390927" indent="0">
              <a:buNone/>
              <a:defRPr sz="900"/>
            </a:lvl6pPr>
            <a:lvl7pPr marL="2869113" indent="0">
              <a:buNone/>
              <a:defRPr sz="900"/>
            </a:lvl7pPr>
            <a:lvl8pPr marL="3347298" indent="0">
              <a:buNone/>
              <a:defRPr sz="900"/>
            </a:lvl8pPr>
            <a:lvl9pPr marL="382548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9899-73A5-4E22-B6F7-D7B0A4A3664E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A67C-FA25-4E1D-B694-10049522C8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2" y="5292885"/>
            <a:ext cx="6416040" cy="6248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8185" indent="0">
              <a:buNone/>
              <a:defRPr sz="2900"/>
            </a:lvl2pPr>
            <a:lvl3pPr marL="956371" indent="0">
              <a:buNone/>
              <a:defRPr sz="2500"/>
            </a:lvl3pPr>
            <a:lvl4pPr marL="1434556" indent="0">
              <a:buNone/>
              <a:defRPr sz="2100"/>
            </a:lvl4pPr>
            <a:lvl5pPr marL="1912742" indent="0">
              <a:buNone/>
              <a:defRPr sz="2100"/>
            </a:lvl5pPr>
            <a:lvl6pPr marL="2390927" indent="0">
              <a:buNone/>
              <a:defRPr sz="2100"/>
            </a:lvl6pPr>
            <a:lvl7pPr marL="2869113" indent="0">
              <a:buNone/>
              <a:defRPr sz="2100"/>
            </a:lvl7pPr>
            <a:lvl8pPr marL="3347298" indent="0">
              <a:buNone/>
              <a:defRPr sz="2100"/>
            </a:lvl8pPr>
            <a:lvl9pPr marL="3825484" indent="0">
              <a:buNone/>
              <a:defRPr sz="21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78185" indent="0">
              <a:buNone/>
              <a:defRPr sz="1300"/>
            </a:lvl2pPr>
            <a:lvl3pPr marL="956371" indent="0">
              <a:buNone/>
              <a:defRPr sz="1000"/>
            </a:lvl3pPr>
            <a:lvl4pPr marL="1434556" indent="0">
              <a:buNone/>
              <a:defRPr sz="900"/>
            </a:lvl4pPr>
            <a:lvl5pPr marL="1912742" indent="0">
              <a:buNone/>
              <a:defRPr sz="900"/>
            </a:lvl5pPr>
            <a:lvl6pPr marL="2390927" indent="0">
              <a:buNone/>
              <a:defRPr sz="900"/>
            </a:lvl6pPr>
            <a:lvl7pPr marL="2869113" indent="0">
              <a:buNone/>
              <a:defRPr sz="900"/>
            </a:lvl7pPr>
            <a:lvl8pPr marL="3347298" indent="0">
              <a:buNone/>
              <a:defRPr sz="900"/>
            </a:lvl8pPr>
            <a:lvl9pPr marL="382548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0C20-9C43-4798-8E4C-2C31D1F1FC22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D07E-DEBD-4B38-97D3-6E250ACAD3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9624061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34670" y="1764296"/>
            <a:ext cx="9624061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37" tIns="47819" rIns="95637" bIns="47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3"/>
            <a:ext cx="2495127" cy="402567"/>
          </a:xfrm>
          <a:prstGeom prst="rect">
            <a:avLst/>
          </a:prstGeom>
        </p:spPr>
        <p:txBody>
          <a:bodyPr vert="horz" lIns="95637" tIns="47819" rIns="95637" bIns="478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00C41-3BFB-43FC-A5E6-B69267D83745}" type="datetimeFigureOut">
              <a:rPr lang="pt-BR"/>
              <a:pPr>
                <a:defRPr/>
              </a:pPr>
              <a:t>09/09/2013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3"/>
            <a:ext cx="3386244" cy="402567"/>
          </a:xfrm>
          <a:prstGeom prst="rect">
            <a:avLst/>
          </a:prstGeom>
        </p:spPr>
        <p:txBody>
          <a:bodyPr vert="horz" lIns="95637" tIns="47819" rIns="95637" bIns="478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4" y="7008173"/>
            <a:ext cx="2495127" cy="402567"/>
          </a:xfrm>
          <a:prstGeom prst="rect">
            <a:avLst/>
          </a:prstGeom>
        </p:spPr>
        <p:txBody>
          <a:bodyPr vert="horz" lIns="95637" tIns="47819" rIns="95637" bIns="478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EF9057-C0F3-4B42-9D9A-09ED36ADF9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185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6371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4556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274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639" indent="-358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7051" indent="-2988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464" indent="-2390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649" indent="-2390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835" indent="-2390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0020" indent="-239093" algn="l" defTabSz="95637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8206" indent="-239093" algn="l" defTabSz="95637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391" indent="-239093" algn="l" defTabSz="95637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577" indent="-239093" algn="l" defTabSz="95637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185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371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556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742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927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9113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298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5484" algn="l" defTabSz="956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.usp.br/prof/mor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moran10.blogspot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.usp.br/prof/mora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a.usp.br/prof/mora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846370" y="494483"/>
            <a:ext cx="7847030" cy="330807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onde caminhamos </a:t>
            </a:r>
            <a:b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Educação a Distância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Subtítulo 2"/>
          <p:cNvSpPr>
            <a:spLocks noGrp="1"/>
          </p:cNvSpPr>
          <p:nvPr>
            <p:ph type="subTitle" idx="4294967295"/>
          </p:nvPr>
        </p:nvSpPr>
        <p:spPr>
          <a:xfrm>
            <a:off x="3560750" y="5566581"/>
            <a:ext cx="6683421" cy="1500198"/>
          </a:xfrm>
        </p:spPr>
        <p:txBody>
          <a:bodyPr/>
          <a:lstStyle/>
          <a:p>
            <a:pPr algn="r" eaLnBrk="1" hangingPunct="1">
              <a:buNone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José Manuel Moran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pt-BR" dirty="0" smtClean="0">
                <a:solidFill>
                  <a:schemeClr val="tx1"/>
                </a:solidFill>
                <a:hlinkClick r:id="rId3"/>
              </a:rPr>
              <a:t>www.eca.usp.br/prof/moran</a:t>
            </a:r>
            <a:endParaRPr lang="pt-BR" dirty="0" smtClean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None/>
            </a:pPr>
            <a:r>
              <a:rPr lang="pt-BR" sz="2900" dirty="0" smtClean="0">
                <a:hlinkClick r:id="rId4"/>
              </a:rPr>
              <a:t>moran10.blogspot.com</a:t>
            </a:r>
            <a:endParaRPr lang="pt-BR" sz="2900" dirty="0" smtClean="0"/>
          </a:p>
        </p:txBody>
      </p:sp>
      <p:pic>
        <p:nvPicPr>
          <p:cNvPr id="4" name="Picture 4" descr="\\Svr-s-gaia\HOME\moran.coord\Meus Documentos\Minhas imagens\ca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478" y="3352003"/>
            <a:ext cx="2571768" cy="38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148" y="496081"/>
            <a:ext cx="9623425" cy="1427162"/>
          </a:xfrm>
          <a:prstGeom prst="rect">
            <a:avLst/>
          </a:prstGeom>
        </p:spPr>
        <p:txBody>
          <a:bodyPr lIns="94641" tIns="46490" rIns="94641" bIns="46490"/>
          <a:lstStyle/>
          <a:p>
            <a:pPr eaLnBrk="1" hangingPunct="1"/>
            <a:r>
              <a:rPr lang="pt-BR" sz="4400" b="1" dirty="0" smtClean="0">
                <a:solidFill>
                  <a:srgbClr val="C00000"/>
                </a:solidFill>
              </a:rPr>
              <a:t>Para onde caminhamos no ensino superior</a:t>
            </a:r>
            <a:r>
              <a:rPr lang="pt-BR" sz="4400" dirty="0"/>
              <a:t/>
            </a:r>
            <a:br>
              <a:rPr lang="pt-BR" sz="4400" dirty="0"/>
            </a:br>
            <a:endParaRPr lang="pt-BR" sz="4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172" y="1836415"/>
            <a:ext cx="8961795" cy="5005710"/>
          </a:xfrm>
          <a:prstGeom prst="rect">
            <a:avLst/>
          </a:prstGeom>
        </p:spPr>
        <p:txBody>
          <a:bodyPr lIns="94641" tIns="46490" rIns="94641" bIns="46490"/>
          <a:lstStyle/>
          <a:p>
            <a:pPr algn="just" eaLnBrk="1" hangingPunct="1">
              <a:buNone/>
            </a:pPr>
            <a:endParaRPr lang="pt-BR" sz="2500" dirty="0" smtClean="0"/>
          </a:p>
          <a:p>
            <a:r>
              <a:rPr lang="pt-BR" sz="2800" dirty="0" smtClean="0"/>
              <a:t>O </a:t>
            </a:r>
            <a:r>
              <a:rPr lang="pt-BR" sz="2800" i="1" dirty="0" err="1" smtClean="0"/>
              <a:t>blended</a:t>
            </a:r>
            <a:r>
              <a:rPr lang="pt-BR" sz="2800" i="1" dirty="0" smtClean="0"/>
              <a:t> </a:t>
            </a:r>
            <a:r>
              <a:rPr lang="pt-BR" sz="2800" dirty="0" smtClean="0"/>
              <a:t>será o modelo predominante de educação, que unirá o presencial e o EAD</a:t>
            </a:r>
          </a:p>
          <a:p>
            <a:r>
              <a:rPr lang="pt-BR" sz="2800" dirty="0" smtClean="0"/>
              <a:t>A educação presencial será toda híbrida (</a:t>
            </a:r>
            <a:r>
              <a:rPr lang="pt-BR" sz="2800" i="1" dirty="0" err="1" smtClean="0"/>
              <a:t>blended</a:t>
            </a:r>
            <a:r>
              <a:rPr lang="pt-BR" sz="2800" dirty="0" smtClean="0"/>
              <a:t>). A EAD parte do modelo </a:t>
            </a:r>
            <a:r>
              <a:rPr lang="pt-BR" sz="2800" i="1" dirty="0" err="1" smtClean="0"/>
              <a:t>blended</a:t>
            </a:r>
            <a:r>
              <a:rPr lang="pt-BR" sz="2800" dirty="0" smtClean="0"/>
              <a:t> até a oferta de cursos totalmente online, de acordo com a necessidade e a demanda</a:t>
            </a:r>
            <a:endParaRPr lang="pt-BR" sz="2800" dirty="0"/>
          </a:p>
          <a:p>
            <a:pPr eaLnBrk="1" hangingPunct="1">
              <a:buNone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en-US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05952" y="192324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42493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148" y="496081"/>
            <a:ext cx="9623425" cy="1427162"/>
          </a:xfrm>
          <a:prstGeom prst="rect">
            <a:avLst/>
          </a:prstGeom>
        </p:spPr>
        <p:txBody>
          <a:bodyPr lIns="94641" tIns="46490" rIns="94641" bIns="46490"/>
          <a:lstStyle/>
          <a:p>
            <a:pPr eaLnBrk="1" hangingPunct="1"/>
            <a:r>
              <a:rPr lang="pt-BR" sz="4400" b="1" dirty="0" smtClean="0">
                <a:solidFill>
                  <a:srgbClr val="C00000"/>
                </a:solidFill>
              </a:rPr>
              <a:t>Tendências que se consolidam - I</a:t>
            </a:r>
            <a:endParaRPr lang="pt-BR" sz="4200" b="1" dirty="0" smtClean="0">
              <a:solidFill>
                <a:srgbClr val="C00000"/>
              </a:solidFill>
            </a:endParaRP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172" y="1620391"/>
            <a:ext cx="8961795" cy="5221734"/>
          </a:xfrm>
          <a:prstGeom prst="rect">
            <a:avLst/>
          </a:prstGeom>
        </p:spPr>
        <p:txBody>
          <a:bodyPr lIns="94641" tIns="46490" rIns="94641" bIns="46490"/>
          <a:lstStyle/>
          <a:p>
            <a:pPr algn="just" eaLnBrk="1" hangingPunct="1">
              <a:buNone/>
            </a:pPr>
            <a:endParaRPr lang="pt-BR" sz="2500" dirty="0" smtClean="0"/>
          </a:p>
          <a:p>
            <a:r>
              <a:rPr lang="pt-BR" sz="2800" dirty="0" smtClean="0"/>
              <a:t>Integração de modelos e equipes presenciais e a distância</a:t>
            </a:r>
          </a:p>
          <a:p>
            <a:r>
              <a:rPr lang="pt-BR" sz="2800" dirty="0" smtClean="0"/>
              <a:t>Planejamento em larga escala e </a:t>
            </a:r>
            <a:r>
              <a:rPr lang="pt-BR" sz="2800" dirty="0" smtClean="0"/>
              <a:t>personalização maior</a:t>
            </a:r>
            <a:endParaRPr lang="pt-BR" sz="2800" dirty="0" smtClean="0"/>
          </a:p>
          <a:p>
            <a:r>
              <a:rPr lang="pt-BR" sz="2800" dirty="0" smtClean="0"/>
              <a:t>Foco </a:t>
            </a:r>
            <a:r>
              <a:rPr lang="pt-BR" sz="2800" dirty="0"/>
              <a:t>na aprendizagem do aluno tanto no presencial como no EAD</a:t>
            </a:r>
          </a:p>
          <a:p>
            <a:r>
              <a:rPr lang="pt-BR" sz="2800" dirty="0" smtClean="0"/>
              <a:t>Metodologias </a:t>
            </a:r>
            <a:r>
              <a:rPr lang="pt-BR" sz="2800" dirty="0"/>
              <a:t>ativas, baseadas em desafios, problemas, </a:t>
            </a:r>
            <a:r>
              <a:rPr lang="pt-BR" sz="2800" dirty="0" smtClean="0"/>
              <a:t>jogos </a:t>
            </a:r>
            <a:r>
              <a:rPr lang="pt-BR" sz="2800" dirty="0"/>
              <a:t>(PBLU – Project </a:t>
            </a:r>
            <a:r>
              <a:rPr lang="pt-BR" sz="2800" dirty="0" err="1"/>
              <a:t>Basead</a:t>
            </a:r>
            <a:r>
              <a:rPr lang="pt-BR" sz="2800" dirty="0"/>
              <a:t> Learning  </a:t>
            </a:r>
            <a:r>
              <a:rPr lang="pt-BR" sz="2800" dirty="0" err="1"/>
              <a:t>University</a:t>
            </a:r>
            <a:r>
              <a:rPr lang="pt-BR" sz="2800" dirty="0"/>
              <a:t>)</a:t>
            </a:r>
          </a:p>
          <a:p>
            <a:r>
              <a:rPr lang="pt-BR" sz="2800" dirty="0" smtClean="0"/>
              <a:t>Trabalho </a:t>
            </a:r>
            <a:r>
              <a:rPr lang="pt-BR" sz="2800" dirty="0"/>
              <a:t>colaborativo e portfolios como estratégias e parte da avaliação formativa</a:t>
            </a:r>
          </a:p>
          <a:p>
            <a:r>
              <a:rPr lang="pt-BR" sz="2800" dirty="0" smtClean="0"/>
              <a:t>Ênfase </a:t>
            </a:r>
            <a:r>
              <a:rPr lang="pt-BR" sz="2800" dirty="0"/>
              <a:t>menor nos conteúdos, nos </a:t>
            </a:r>
            <a:r>
              <a:rPr lang="pt-BR" sz="2800" dirty="0" smtClean="0"/>
              <a:t>materiais e mais nas </a:t>
            </a:r>
            <a:r>
              <a:rPr lang="pt-BR" sz="2800" dirty="0"/>
              <a:t>atividades, </a:t>
            </a:r>
            <a:r>
              <a:rPr lang="pt-BR" sz="2800" dirty="0" smtClean="0"/>
              <a:t>pesquisa e projetos</a:t>
            </a:r>
            <a:endParaRPr lang="pt-BR" sz="2800" dirty="0"/>
          </a:p>
          <a:p>
            <a:endParaRPr lang="pt-BR" sz="2800" dirty="0"/>
          </a:p>
          <a:p>
            <a:pPr eaLnBrk="1" hangingPunct="1">
              <a:buNone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en-US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05952" y="192324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0329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148" y="496081"/>
            <a:ext cx="9623425" cy="1427162"/>
          </a:xfrm>
          <a:prstGeom prst="rect">
            <a:avLst/>
          </a:prstGeom>
        </p:spPr>
        <p:txBody>
          <a:bodyPr lIns="94641" tIns="46490" rIns="94641" bIns="46490"/>
          <a:lstStyle/>
          <a:p>
            <a:pPr eaLnBrk="1" hangingPunct="1"/>
            <a:r>
              <a:rPr lang="pt-BR" sz="4400" b="1" dirty="0" smtClean="0">
                <a:solidFill>
                  <a:srgbClr val="C00000"/>
                </a:solidFill>
              </a:rPr>
              <a:t>Tendências que se consolidam - II</a:t>
            </a:r>
            <a:r>
              <a:rPr lang="pt-BR" sz="4400" b="1" dirty="0">
                <a:solidFill>
                  <a:srgbClr val="C00000"/>
                </a:solidFill>
              </a:rPr>
              <a:t/>
            </a:r>
            <a:br>
              <a:rPr lang="pt-BR" sz="4400" b="1" dirty="0">
                <a:solidFill>
                  <a:srgbClr val="C00000"/>
                </a:solidFill>
              </a:rPr>
            </a:br>
            <a:endParaRPr lang="pt-BR" sz="4200" b="1" dirty="0" smtClean="0">
              <a:solidFill>
                <a:srgbClr val="C00000"/>
              </a:solidFill>
            </a:endParaRP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172" y="1620391"/>
            <a:ext cx="8961795" cy="5221734"/>
          </a:xfrm>
          <a:prstGeom prst="rect">
            <a:avLst/>
          </a:prstGeom>
        </p:spPr>
        <p:txBody>
          <a:bodyPr lIns="94641" tIns="46490" rIns="94641" bIns="46490"/>
          <a:lstStyle/>
          <a:p>
            <a:pPr algn="just" eaLnBrk="1" hangingPunct="1">
              <a:buNone/>
            </a:pPr>
            <a:endParaRPr lang="pt-BR" sz="2500" dirty="0" smtClean="0"/>
          </a:p>
          <a:p>
            <a:r>
              <a:rPr lang="pt-BR" sz="2800" i="1" dirty="0" err="1" smtClean="0"/>
              <a:t>Cloud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Learning</a:t>
            </a:r>
            <a:r>
              <a:rPr lang="pt-BR" sz="2800" i="1" dirty="0" smtClean="0"/>
              <a:t> Design</a:t>
            </a:r>
          </a:p>
          <a:p>
            <a:r>
              <a:rPr lang="pt-BR" sz="2800" dirty="0" smtClean="0"/>
              <a:t>Maior </a:t>
            </a:r>
            <a:r>
              <a:rPr lang="pt-BR" sz="2800" dirty="0"/>
              <a:t>desenvolvimento </a:t>
            </a:r>
            <a:r>
              <a:rPr lang="pt-BR" sz="2800" dirty="0" smtClean="0"/>
              <a:t>e utilização de </a:t>
            </a:r>
            <a:r>
              <a:rPr lang="pt-BR" sz="2800" dirty="0"/>
              <a:t>cenários e laboratórios virtuais</a:t>
            </a:r>
          </a:p>
          <a:p>
            <a:r>
              <a:rPr lang="pt-BR" sz="2800" dirty="0"/>
              <a:t>Percursos mais personalizados pelos alunos e mais acompanhados (PLE)</a:t>
            </a:r>
          </a:p>
          <a:p>
            <a:r>
              <a:rPr lang="pt-BR" sz="2800" dirty="0" smtClean="0"/>
              <a:t>Maior </a:t>
            </a:r>
            <a:r>
              <a:rPr lang="pt-BR" sz="2800" dirty="0"/>
              <a:t>influência da aprendizagem não formal, de aprendizagem aberta, da aprendizagem </a:t>
            </a:r>
            <a:r>
              <a:rPr lang="pt-BR" sz="2800" dirty="0" smtClean="0"/>
              <a:t>livre</a:t>
            </a:r>
          </a:p>
          <a:p>
            <a:r>
              <a:rPr lang="pt-BR" sz="2800" dirty="0" smtClean="0"/>
              <a:t>Importância cada vez maior de vivenciar valores humanos, de contato com educadores como interlocutores confiáveis e competentes.</a:t>
            </a:r>
            <a:endParaRPr lang="pt-BR" sz="2800" dirty="0"/>
          </a:p>
          <a:p>
            <a:endParaRPr lang="pt-BR" sz="2800" dirty="0"/>
          </a:p>
          <a:p>
            <a:pPr eaLnBrk="1" hangingPunct="1">
              <a:buNone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en-US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05952" y="192324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5018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5104" t="16667" r="15625" b="5833"/>
          <a:stretch>
            <a:fillRect/>
          </a:stretch>
        </p:blipFill>
        <p:spPr bwMode="auto">
          <a:xfrm>
            <a:off x="2520000" y="900000"/>
            <a:ext cx="7600968" cy="5314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221" t="17428" r="16117" b="3195"/>
          <a:stretch>
            <a:fillRect/>
          </a:stretch>
        </p:blipFill>
        <p:spPr bwMode="auto">
          <a:xfrm>
            <a:off x="2520000" y="900000"/>
            <a:ext cx="764386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420" t="17784" r="8394" b="5067"/>
          <a:stretch>
            <a:fillRect/>
          </a:stretch>
        </p:blipFill>
        <p:spPr bwMode="auto">
          <a:xfrm>
            <a:off x="0" y="0"/>
            <a:ext cx="10693400" cy="67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05762353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5064" y="4248172"/>
            <a:ext cx="6500858" cy="746905"/>
          </a:xfrm>
        </p:spPr>
        <p:txBody>
          <a:bodyPr lIns="94641" tIns="46490" rIns="94641" bIns="46490"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Manuel Moran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75130" y="4876816"/>
            <a:ext cx="5989642" cy="2690029"/>
          </a:xfrm>
        </p:spPr>
        <p:txBody>
          <a:bodyPr lIns="94641" tIns="46490" rIns="94641" bIns="46490"/>
          <a:lstStyle/>
          <a:p>
            <a:pPr algn="r" eaLnBrk="1" hangingPunct="1">
              <a:buFontTx/>
              <a:buNone/>
              <a:defRPr/>
            </a:pPr>
            <a:r>
              <a:rPr lang="pt-BR" sz="3000" dirty="0" smtClean="0"/>
              <a:t>		         </a:t>
            </a:r>
          </a:p>
          <a:p>
            <a:pPr algn="r" eaLnBrk="1" hangingPunct="1">
              <a:buFontTx/>
              <a:buNone/>
              <a:defRPr/>
            </a:pPr>
            <a:r>
              <a:rPr lang="pt-BR" sz="3000" dirty="0" smtClean="0">
                <a:solidFill>
                  <a:srgbClr val="FFFF00"/>
                </a:solidFill>
              </a:rPr>
              <a:t> </a:t>
            </a:r>
            <a:r>
              <a:rPr lang="pt-BR" sz="3000" dirty="0" smtClean="0">
                <a:solidFill>
                  <a:srgbClr val="FFFF00"/>
                </a:solidFill>
                <a:hlinkClick r:id="rId3"/>
              </a:rPr>
              <a:t>www.eca.usp.br/prof/moran</a:t>
            </a:r>
            <a:endParaRPr lang="pt-BR" sz="3000" dirty="0" smtClean="0">
              <a:solidFill>
                <a:srgbClr val="FFFF00"/>
              </a:solidFill>
            </a:endParaRPr>
          </a:p>
          <a:p>
            <a:pPr algn="r" eaLnBrk="1" hangingPunct="1">
              <a:buFontTx/>
              <a:buNone/>
              <a:defRPr/>
            </a:pPr>
            <a:r>
              <a:rPr lang="en-US" sz="3000" dirty="0" smtClean="0"/>
              <a:t>moran10.blogspot.com</a:t>
            </a:r>
          </a:p>
          <a:p>
            <a:pPr algn="r" eaLnBrk="1" hangingPunct="1">
              <a:buClr>
                <a:schemeClr val="accent2"/>
              </a:buClr>
              <a:buFontTx/>
              <a:buNone/>
              <a:defRPr/>
            </a:pPr>
            <a:r>
              <a:rPr lang="pt-BR" sz="3000" dirty="0" smtClean="0">
                <a:solidFill>
                  <a:srgbClr val="FFFF00"/>
                </a:solidFill>
              </a:rPr>
              <a:t>  </a:t>
            </a:r>
            <a:r>
              <a:rPr lang="pt-BR" sz="3000" dirty="0" smtClean="0">
                <a:solidFill>
                  <a:srgbClr val="0070C0"/>
                </a:solidFill>
              </a:rPr>
              <a:t>moran10@gmail.com</a:t>
            </a:r>
          </a:p>
          <a:p>
            <a:pPr lvl="2" eaLnBrk="1" hangingPunct="1">
              <a:buFontTx/>
              <a:buNone/>
              <a:defRPr/>
            </a:pPr>
            <a:endParaRPr lang="pt-BR" sz="3800" b="1" dirty="0" smtClean="0"/>
          </a:p>
        </p:txBody>
      </p:sp>
      <p:pic>
        <p:nvPicPr>
          <p:cNvPr id="55300" name="Picture 4" descr="\\Svr-s-gaia\HOME\moran.coord\Meus Documentos\Minhas imagens\capa.jpg"/>
          <p:cNvPicPr>
            <a:picLocks noChangeAspect="1" noChangeArrowheads="1"/>
          </p:cNvPicPr>
          <p:nvPr/>
        </p:nvPicPr>
        <p:blipFill>
          <a:blip r:embed="rId4" cstate="print"/>
          <a:srcRect l="2302" t="1549" r="3314" b="2416"/>
          <a:stretch>
            <a:fillRect/>
          </a:stretch>
        </p:blipFill>
        <p:spPr bwMode="auto">
          <a:xfrm>
            <a:off x="346040" y="2780499"/>
            <a:ext cx="292895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6650" y="519113"/>
            <a:ext cx="8420100" cy="1260475"/>
          </a:xfrm>
          <a:prstGeom prst="rect">
            <a:avLst/>
          </a:prstGeom>
        </p:spPr>
        <p:txBody>
          <a:bodyPr/>
          <a:lstStyle/>
          <a:p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Mudanças profundas </a:t>
            </a:r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apesar das aparências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254000" y="2280433"/>
            <a:ext cx="10185400" cy="4073525"/>
          </a:xfrm>
          <a:prstGeom prst="rect">
            <a:avLst/>
          </a:prstGeom>
        </p:spPr>
        <p:txBody>
          <a:bodyPr/>
          <a:lstStyle/>
          <a:p>
            <a:r>
              <a:rPr lang="pt-BR" sz="2800" dirty="0"/>
              <a:t>Aparentemente a educação formal pouco mudou na sua essência: organização curricular, modelos básicos semelhantes e permanentes. Mas há mudanças sutis, silenciosas, que tensionam, incomodam e se </a:t>
            </a:r>
            <a:r>
              <a:rPr lang="pt-BR" sz="2800" dirty="0" err="1" smtClean="0"/>
              <a:t>visibilizam</a:t>
            </a:r>
            <a:endParaRPr lang="pt-BR" sz="2800" dirty="0"/>
          </a:p>
          <a:p>
            <a:r>
              <a:rPr lang="pt-BR" sz="2800" dirty="0"/>
              <a:t>Há mudanças profundas que se infiltram nos modelos tradicionais e que são incorporadas inicialmente de forma periférica.  Aos poucos ganham importância e em um determinado momento se tornam </a:t>
            </a:r>
            <a:r>
              <a:rPr lang="pt-BR" sz="2800" dirty="0" smtClean="0"/>
              <a:t>predominantes</a:t>
            </a:r>
            <a:endParaRPr lang="pt-BR" sz="2800" dirty="0"/>
          </a:p>
          <a:p>
            <a:pPr marL="514350" indent="-514350" algn="just">
              <a:buNone/>
            </a:pPr>
            <a:r>
              <a:rPr lang="pt-BR" sz="2500" dirty="0" smtClean="0"/>
              <a:t>	</a:t>
            </a:r>
          </a:p>
          <a:p>
            <a:pPr marL="514350" indent="-514350" algn="just">
              <a:buNone/>
            </a:pPr>
            <a:endParaRPr lang="pt-BR" sz="2500" dirty="0" smtClean="0"/>
          </a:p>
          <a:p>
            <a:pPr marL="514350" indent="-514350" algn="just">
              <a:buNone/>
            </a:pPr>
            <a:endParaRPr lang="pt-BR" sz="25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205952" y="199309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66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423863"/>
            <a:ext cx="9623425" cy="1427162"/>
          </a:xfrm>
          <a:prstGeom prst="rect">
            <a:avLst/>
          </a:prstGeom>
        </p:spPr>
        <p:txBody>
          <a:bodyPr lIns="94641" tIns="46490" rIns="94641" bIns="46490"/>
          <a:lstStyle/>
          <a:p>
            <a:pPr eaLnBrk="1" hangingPunct="1"/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Mudanças que se acentuam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7433" y="2124447"/>
            <a:ext cx="8418534" cy="4717678"/>
          </a:xfrm>
          <a:prstGeom prst="rect">
            <a:avLst/>
          </a:prstGeom>
        </p:spPr>
        <p:txBody>
          <a:bodyPr lIns="94641" tIns="46490" rIns="94641" bIns="46490"/>
          <a:lstStyle/>
          <a:p>
            <a:r>
              <a:rPr lang="pt-BR" sz="2800" dirty="0" smtClean="0"/>
              <a:t>Flexibilidade </a:t>
            </a:r>
            <a:r>
              <a:rPr lang="pt-BR" sz="2800" dirty="0"/>
              <a:t>crescente de modelos de organização de educação formal: com integração de espaços diferentes: salas de aula físicas, digitais e virtuais; tempos diferentes de ensinar e aprender (aprendizagens ativas, tempo estendido para professores e alunos)</a:t>
            </a:r>
          </a:p>
          <a:p>
            <a:r>
              <a:rPr lang="pt-BR" sz="2800" dirty="0"/>
              <a:t>Muitas formas de aprendizagem aberta, informal e </a:t>
            </a:r>
            <a:r>
              <a:rPr lang="pt-BR" sz="2800" dirty="0" smtClean="0"/>
              <a:t>livre, </a:t>
            </a:r>
            <a:r>
              <a:rPr lang="pt-BR" sz="2800" dirty="0"/>
              <a:t>baseadas na colaboração presencial e virtual, na criatividade, desafios, jogos</a:t>
            </a:r>
            <a:r>
              <a:rPr lang="pt-BR" sz="2800" dirty="0" smtClean="0"/>
              <a:t>....</a:t>
            </a:r>
          </a:p>
          <a:p>
            <a:endParaRPr lang="pt-BR" sz="2800" dirty="0"/>
          </a:p>
          <a:p>
            <a:pPr eaLnBrk="1" hangingPunct="1">
              <a:buNone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ü"/>
            </a:pPr>
            <a:endParaRPr lang="pt-BR" sz="2900" dirty="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en-US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900" dirty="0" smtClean="0">
              <a:solidFill>
                <a:srgbClr val="FFFF00"/>
              </a:solidFill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5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v"/>
            </a:pPr>
            <a:endParaRPr lang="pt-BR" sz="2500" dirty="0" smtClean="0">
              <a:solidFill>
                <a:srgbClr val="FFFF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05952" y="192324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405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9815" t="9342" r="12060"/>
          <a:stretch>
            <a:fillRect/>
          </a:stretch>
        </p:blipFill>
        <p:spPr bwMode="auto">
          <a:xfrm>
            <a:off x="-22300" y="280169"/>
            <a:ext cx="107157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742814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8448" r="5499"/>
          <a:stretch>
            <a:fillRect/>
          </a:stretch>
        </p:blipFill>
        <p:spPr bwMode="auto">
          <a:xfrm>
            <a:off x="0" y="0"/>
            <a:ext cx="10693400" cy="797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372161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460" t="9213" r="16227" b="3031"/>
          <a:stretch>
            <a:fillRect/>
          </a:stretch>
        </p:blipFill>
        <p:spPr bwMode="auto">
          <a:xfrm>
            <a:off x="0" y="-4006111"/>
            <a:ext cx="10918864" cy="115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8678318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6650" y="519113"/>
            <a:ext cx="8420100" cy="1260475"/>
          </a:xfrm>
          <a:prstGeom prst="rect">
            <a:avLst/>
          </a:prstGeom>
        </p:spPr>
        <p:txBody>
          <a:bodyPr/>
          <a:lstStyle/>
          <a:p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Alguns desafios complexos no Ensino Superior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254000" y="2280433"/>
            <a:ext cx="10185400" cy="4073525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Modelos profundamente obsoletos de ensinar num mundo de tecnologias  móveis e em rede</a:t>
            </a:r>
          </a:p>
          <a:p>
            <a:r>
              <a:rPr lang="pt-BR" sz="2800" dirty="0" smtClean="0"/>
              <a:t>Superar a separação legal e real – anacrônica e contraproducente - entre a educação presencial e a distância</a:t>
            </a:r>
            <a:endParaRPr lang="pt-BR" sz="2800" dirty="0"/>
          </a:p>
          <a:p>
            <a:pPr marL="514350" indent="-514350" algn="just">
              <a:buNone/>
            </a:pPr>
            <a:r>
              <a:rPr lang="pt-BR" sz="2500" dirty="0" smtClean="0"/>
              <a:t>	</a:t>
            </a:r>
          </a:p>
          <a:p>
            <a:pPr marL="514350" indent="-514350" algn="just">
              <a:buNone/>
            </a:pPr>
            <a:endParaRPr lang="pt-BR" sz="2500" dirty="0" smtClean="0"/>
          </a:p>
          <a:p>
            <a:pPr marL="514350" indent="-514350" algn="just">
              <a:buNone/>
            </a:pPr>
            <a:endParaRPr lang="pt-BR" sz="25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205952" y="199309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66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6650" y="519113"/>
            <a:ext cx="8420100" cy="1260475"/>
          </a:xfrm>
          <a:prstGeom prst="rect">
            <a:avLst/>
          </a:prstGeom>
        </p:spPr>
        <p:txBody>
          <a:bodyPr/>
          <a:lstStyle/>
          <a:p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Entrando </a:t>
            </a:r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em uma </a:t>
            </a:r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nova fase</a:t>
            </a:r>
            <a:b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na EAD no Brasil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254000" y="2709061"/>
            <a:ext cx="10185400" cy="3644897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lnSpc>
                <a:spcPct val="300000"/>
              </a:lnSpc>
              <a:buFont typeface="Wingdings" pitchFamily="2" charset="2"/>
              <a:buChar char="ü"/>
            </a:pPr>
            <a:r>
              <a:rPr lang="pt-BR" sz="2500" dirty="0" smtClean="0"/>
              <a:t>Fase experimental, de aprendizado inicial (a partir do presencial) </a:t>
            </a:r>
          </a:p>
          <a:p>
            <a:pPr marL="514350" indent="-514350" algn="just">
              <a:lnSpc>
                <a:spcPct val="300000"/>
              </a:lnSpc>
              <a:buFont typeface="Wingdings" pitchFamily="2" charset="2"/>
              <a:buChar char="ü"/>
            </a:pPr>
            <a:r>
              <a:rPr lang="pt-BR" sz="2500" dirty="0" smtClean="0"/>
              <a:t>Fase de forte regulação (modelo semipresencial predominante) </a:t>
            </a:r>
          </a:p>
          <a:p>
            <a:pPr marL="514350" indent="-514350" algn="just">
              <a:lnSpc>
                <a:spcPct val="300000"/>
              </a:lnSpc>
              <a:buFont typeface="Wingdings" pitchFamily="2" charset="2"/>
              <a:buChar char="ü"/>
            </a:pPr>
            <a:r>
              <a:rPr lang="pt-BR" sz="2500" dirty="0" smtClean="0"/>
              <a:t>Fase de amadurecimento e de intensas mudanças</a:t>
            </a:r>
          </a:p>
          <a:p>
            <a:pPr marL="514350" indent="-514350" algn="just">
              <a:lnSpc>
                <a:spcPct val="300000"/>
              </a:lnSpc>
              <a:buNone/>
            </a:pPr>
            <a:endParaRPr lang="pt-BR" sz="2500" dirty="0" smtClean="0"/>
          </a:p>
          <a:p>
            <a:pPr marL="514350" indent="-514350" algn="just">
              <a:lnSpc>
                <a:spcPct val="300000"/>
              </a:lnSpc>
              <a:buNone/>
            </a:pPr>
            <a:r>
              <a:rPr lang="pt-BR" sz="2500" dirty="0" smtClean="0"/>
              <a:t>	</a:t>
            </a:r>
          </a:p>
          <a:p>
            <a:pPr marL="514350" indent="-514350" algn="just">
              <a:buNone/>
            </a:pPr>
            <a:endParaRPr lang="pt-BR" sz="2500" dirty="0" smtClean="0"/>
          </a:p>
          <a:p>
            <a:pPr marL="514350" indent="-514350" algn="just">
              <a:buNone/>
            </a:pPr>
            <a:endParaRPr lang="pt-BR" sz="25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205952" y="199309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66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6650" y="519113"/>
            <a:ext cx="8420100" cy="1260475"/>
          </a:xfrm>
          <a:prstGeom prst="rect">
            <a:avLst/>
          </a:prstGeom>
        </p:spPr>
        <p:txBody>
          <a:bodyPr/>
          <a:lstStyle/>
          <a:p>
            <a:r>
              <a:rPr lang="pt-BR" sz="4200" b="1" dirty="0" smtClean="0">
                <a:solidFill>
                  <a:schemeClr val="accent2">
                    <a:lumMod val="75000"/>
                  </a:schemeClr>
                </a:solidFill>
              </a:rPr>
              <a:t>Amadurecimento da EAD</a:t>
            </a:r>
            <a:endParaRPr lang="pt-BR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254000" y="2280433"/>
            <a:ext cx="10185400" cy="4073525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Maior expansão de alunos, cursos, de instituições e diversidade de modelos</a:t>
            </a:r>
          </a:p>
          <a:p>
            <a:r>
              <a:rPr lang="pt-BR" sz="2800" dirty="0" smtClean="0"/>
              <a:t>Discussão mais ampla da EAD nas políticas públicas. Acenos de atualização na legislação: maior </a:t>
            </a:r>
            <a:r>
              <a:rPr lang="pt-BR" sz="2800" dirty="0" smtClean="0"/>
              <a:t>flexibilidade  </a:t>
            </a:r>
          </a:p>
          <a:p>
            <a:r>
              <a:rPr lang="pt-BR" sz="2800" dirty="0" smtClean="0"/>
              <a:t>O </a:t>
            </a:r>
            <a:r>
              <a:rPr lang="pt-BR" sz="2800" dirty="0" smtClean="0"/>
              <a:t>importante é o projeto pedagógico de cada curso e de cada instituição</a:t>
            </a:r>
          </a:p>
          <a:p>
            <a:pPr marL="514350" indent="-514350" algn="just">
              <a:buNone/>
            </a:pPr>
            <a:r>
              <a:rPr lang="pt-BR" sz="2500" dirty="0" smtClean="0"/>
              <a:t>	</a:t>
            </a:r>
          </a:p>
          <a:p>
            <a:pPr marL="514350" indent="-514350" algn="just">
              <a:buNone/>
            </a:pPr>
            <a:endParaRPr lang="pt-BR" sz="2500" dirty="0" smtClean="0"/>
          </a:p>
          <a:p>
            <a:pPr marL="514350" indent="-514350" algn="just">
              <a:buNone/>
            </a:pPr>
            <a:endParaRPr lang="pt-BR" sz="25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205952" y="1993093"/>
            <a:ext cx="10281497" cy="1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66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468</Words>
  <Application>Microsoft Office PowerPoint</Application>
  <PresentationFormat>Personalizar</PresentationFormat>
  <Paragraphs>84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Para onde caminhamos  na Educação a Distância</vt:lpstr>
      <vt:lpstr>Mudanças profundas apesar das aparências</vt:lpstr>
      <vt:lpstr>Mudanças que se acentuam</vt:lpstr>
      <vt:lpstr>Slide 4</vt:lpstr>
      <vt:lpstr>Slide 5</vt:lpstr>
      <vt:lpstr>Slide 6</vt:lpstr>
      <vt:lpstr>Alguns desafios complexos no Ensino Superior</vt:lpstr>
      <vt:lpstr>Entrando em uma nova fase na EAD no Brasil</vt:lpstr>
      <vt:lpstr>Amadurecimento da EAD</vt:lpstr>
      <vt:lpstr>Para onde caminhamos no ensino superior </vt:lpstr>
      <vt:lpstr>Tendências que se consolidam - I</vt:lpstr>
      <vt:lpstr>Tendências que se consolidam - II </vt:lpstr>
      <vt:lpstr>Slide 13</vt:lpstr>
      <vt:lpstr>Slide 14</vt:lpstr>
      <vt:lpstr>Slide 15</vt:lpstr>
      <vt:lpstr>José Manuel Moran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maalves</dc:creator>
  <cp:lastModifiedBy>Jose Moran</cp:lastModifiedBy>
  <cp:revision>638</cp:revision>
  <dcterms:created xsi:type="dcterms:W3CDTF">2011-02-14T14:14:55Z</dcterms:created>
  <dcterms:modified xsi:type="dcterms:W3CDTF">2013-09-10T02:20:48Z</dcterms:modified>
</cp:coreProperties>
</file>