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1404" y="-10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pPr/>
              <a:t>30/9/2013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pPr/>
              <a:t>30/9/2013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pPr/>
              <a:t>30/9/2013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pPr/>
              <a:t>30/9/2013</a:t>
            </a:fld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pPr/>
              <a:t>30/9/2013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pPr/>
              <a:t>30/9/2013</a:t>
            </a:fld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pPr/>
              <a:t>30/9/2013</a:t>
            </a:fld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4A6D2E01-FAE5-4D0C-8CA3-A2CC53272513}" type="datetimeFigureOut">
              <a:rPr lang="pt-BR" smtClean="0"/>
              <a:pPr/>
              <a:t>30/9/2013</a:t>
            </a:fld>
            <a:endParaRPr lang="pt-B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pPr/>
              <a:t>30/9/2013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pPr/>
              <a:t>30/9/2013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pPr/>
              <a:t>30/9/2013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D2E01-FAE5-4D0C-8CA3-A2CC53272513}" type="datetimeFigureOut">
              <a:rPr lang="pt-BR" smtClean="0"/>
              <a:pPr/>
              <a:t>30/9/2013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C0A37-2729-4DD4-B44A-6AC69B75D22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9392"/>
            <a:ext cx="9144000" cy="1384112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671524" y="2924944"/>
            <a:ext cx="7416824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6000" dirty="0" smtClean="0">
                <a:solidFill>
                  <a:srgbClr val="C00000"/>
                </a:solidFill>
                <a:latin typeface="Calibri" pitchFamily="34" charset="0"/>
              </a:rPr>
              <a:t>Censo</a:t>
            </a:r>
            <a:r>
              <a:rPr lang="pt-BR" sz="6000" dirty="0" smtClean="0">
                <a:solidFill>
                  <a:srgbClr val="C00000"/>
                </a:solidFill>
                <a:latin typeface="Comic Sans MS" pitchFamily="66" charset="0"/>
              </a:rPr>
              <a:t> ABED 2012</a:t>
            </a:r>
            <a:endParaRPr lang="pt-BR" sz="6000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9392"/>
            <a:ext cx="9144000" cy="1384112"/>
          </a:xfrm>
          <a:prstGeom prst="rect">
            <a:avLst/>
          </a:prstGeom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08169" y="2763099"/>
            <a:ext cx="2896947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Distribuição dos alunos segundo o sexo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5" name="Gráfico 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958" y="3244334"/>
            <a:ext cx="3010921" cy="23449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/>
          <p:cNvSpPr/>
          <p:nvPr/>
        </p:nvSpPr>
        <p:spPr>
          <a:xfrm>
            <a:off x="4024830" y="2348880"/>
            <a:ext cx="4680520" cy="307776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b="1" dirty="0" smtClean="0"/>
              <a:t>Idade dos alunos </a:t>
            </a:r>
          </a:p>
          <a:p>
            <a:r>
              <a:rPr lang="pt-BR" sz="1600" b="1" dirty="0" smtClean="0"/>
              <a:t>cursos </a:t>
            </a:r>
            <a:r>
              <a:rPr lang="pt-BR" sz="1600" b="1" dirty="0"/>
              <a:t>autorizados e </a:t>
            </a:r>
            <a:r>
              <a:rPr lang="pt-BR" sz="1600" b="1" dirty="0" smtClean="0"/>
              <a:t>disciplinas: </a:t>
            </a:r>
          </a:p>
          <a:p>
            <a:r>
              <a:rPr lang="pt-BR" sz="1600" dirty="0" smtClean="0"/>
              <a:t>18 </a:t>
            </a:r>
            <a:r>
              <a:rPr lang="pt-BR" sz="1600" dirty="0"/>
              <a:t>a 30 anos (50%) </a:t>
            </a:r>
            <a:r>
              <a:rPr lang="pt-BR" sz="1600" dirty="0" smtClean="0"/>
              <a:t> (graduação e ensino profissionalizante)</a:t>
            </a:r>
          </a:p>
          <a:p>
            <a:r>
              <a:rPr lang="pt-BR" sz="1600" dirty="0" smtClean="0"/>
              <a:t>31 </a:t>
            </a:r>
            <a:r>
              <a:rPr lang="pt-BR" sz="1600" dirty="0"/>
              <a:t>a 40 anos (43</a:t>
            </a:r>
            <a:r>
              <a:rPr lang="pt-BR" sz="1600" dirty="0" smtClean="0"/>
              <a:t>%) (graduação e pós graduação)</a:t>
            </a:r>
          </a:p>
          <a:p>
            <a:r>
              <a:rPr lang="pt-BR" sz="1600" dirty="0"/>
              <a:t> </a:t>
            </a:r>
          </a:p>
          <a:p>
            <a:r>
              <a:rPr lang="pt-BR" sz="1600" b="1" dirty="0" smtClean="0"/>
              <a:t>Cursos </a:t>
            </a:r>
            <a:r>
              <a:rPr lang="pt-BR" sz="1600" b="1" dirty="0"/>
              <a:t>livres não corporativos </a:t>
            </a:r>
          </a:p>
          <a:p>
            <a:r>
              <a:rPr lang="pt-BR" sz="1600" dirty="0" smtClean="0"/>
              <a:t>18 </a:t>
            </a:r>
            <a:r>
              <a:rPr lang="pt-BR" sz="1600" dirty="0"/>
              <a:t>a 30 anos (59%) </a:t>
            </a:r>
            <a:endParaRPr lang="pt-BR" sz="1600" dirty="0" smtClean="0"/>
          </a:p>
          <a:p>
            <a:r>
              <a:rPr lang="pt-BR" sz="1600" dirty="0" smtClean="0"/>
              <a:t> </a:t>
            </a:r>
            <a:r>
              <a:rPr lang="pt-BR" sz="1600" dirty="0"/>
              <a:t>31 a 40 anos (37%). </a:t>
            </a:r>
          </a:p>
          <a:p>
            <a:r>
              <a:rPr lang="pt-BR" sz="1600" dirty="0" smtClean="0"/>
              <a:t> </a:t>
            </a:r>
            <a:r>
              <a:rPr lang="pt-BR" sz="1600" b="1" dirty="0"/>
              <a:t>C</a:t>
            </a:r>
            <a:r>
              <a:rPr lang="pt-BR" sz="1600" b="1" dirty="0" smtClean="0"/>
              <a:t>ursos </a:t>
            </a:r>
            <a:r>
              <a:rPr lang="pt-BR" sz="1600" b="1" dirty="0"/>
              <a:t>livres </a:t>
            </a:r>
            <a:r>
              <a:rPr lang="pt-BR" sz="1600" b="1" dirty="0" smtClean="0"/>
              <a:t>corporativos</a:t>
            </a:r>
          </a:p>
          <a:p>
            <a:r>
              <a:rPr lang="pt-BR" sz="1600" dirty="0" smtClean="0"/>
              <a:t>31 </a:t>
            </a:r>
            <a:r>
              <a:rPr lang="pt-BR" sz="1600" dirty="0"/>
              <a:t>a 40 anos (65%) </a:t>
            </a:r>
          </a:p>
          <a:p>
            <a:r>
              <a:rPr lang="pt-BR" sz="1600" dirty="0" smtClean="0"/>
              <a:t>18 </a:t>
            </a:r>
            <a:r>
              <a:rPr lang="pt-BR" sz="1600" dirty="0"/>
              <a:t>a 30 anos (25%).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952822" y="5589240"/>
            <a:ext cx="4824536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/>
              <a:t>A</a:t>
            </a:r>
            <a:r>
              <a:rPr lang="pt-BR" b="1" dirty="0" smtClean="0"/>
              <a:t> </a:t>
            </a:r>
            <a:r>
              <a:rPr lang="pt-BR" b="1" dirty="0"/>
              <a:t>maioria dos </a:t>
            </a:r>
            <a:r>
              <a:rPr lang="pt-BR" b="1" dirty="0" smtClean="0"/>
              <a:t>alunos estuda e trabalha </a:t>
            </a:r>
            <a:endParaRPr lang="pt-BR" b="1" dirty="0"/>
          </a:p>
        </p:txBody>
      </p:sp>
      <p:sp>
        <p:nvSpPr>
          <p:cNvPr id="6" name="Retângulo 5"/>
          <p:cNvSpPr/>
          <p:nvPr/>
        </p:nvSpPr>
        <p:spPr>
          <a:xfrm>
            <a:off x="1938681" y="1573407"/>
            <a:ext cx="4028282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pt-BR" b="1" dirty="0"/>
              <a:t>EAD no Brasil em 2012 </a:t>
            </a:r>
            <a:r>
              <a:rPr lang="pt-BR" b="1" dirty="0" smtClean="0"/>
              <a:t>:Perfil dos alunos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xmlns="" val="407696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9392"/>
            <a:ext cx="9144000" cy="1384112"/>
          </a:xfrm>
          <a:prstGeom prst="rect">
            <a:avLst/>
          </a:prstGeom>
        </p:spPr>
      </p:pic>
      <p:pic>
        <p:nvPicPr>
          <p:cNvPr id="7170" name="Gráfico 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39622"/>
            <a:ext cx="3400425" cy="2066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2014077" y="1844824"/>
            <a:ext cx="5086137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pt-BR" b="1" dirty="0"/>
              <a:t>EAD no Brasil em 2012 </a:t>
            </a:r>
            <a:r>
              <a:rPr lang="pt-BR" b="1" dirty="0" smtClean="0"/>
              <a:t>:</a:t>
            </a:r>
            <a:r>
              <a:rPr lang="pt-BR" b="1" dirty="0"/>
              <a:t> </a:t>
            </a:r>
            <a:r>
              <a:rPr lang="pt-BR" b="1" dirty="0" smtClean="0"/>
              <a:t>Investimentos e obstáculos</a:t>
            </a:r>
            <a:endParaRPr lang="pt-BR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900282" y="503701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Investimentos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5076056" y="3401819"/>
            <a:ext cx="3816424" cy="1200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b="1" dirty="0" smtClean="0"/>
              <a:t>Obstáculos: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evasão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dirty="0"/>
              <a:t>desafios organizacionais </a:t>
            </a:r>
            <a:endParaRPr lang="pt-B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custo </a:t>
            </a:r>
            <a:r>
              <a:rPr lang="pt-BR" dirty="0"/>
              <a:t>de produção dos </a:t>
            </a:r>
            <a:r>
              <a:rPr lang="pt-BR" dirty="0" smtClean="0"/>
              <a:t>cursos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4667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9392"/>
            <a:ext cx="9144000" cy="1384112"/>
          </a:xfrm>
          <a:prstGeom prst="rect">
            <a:avLst/>
          </a:prstGeom>
        </p:spPr>
      </p:pic>
      <p:pic>
        <p:nvPicPr>
          <p:cNvPr id="8194" name="Gráfico 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132856"/>
            <a:ext cx="3888432" cy="1756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Gráfico 1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77071"/>
            <a:ext cx="2949699" cy="23042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Gráfico 1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70850" y="4077072"/>
            <a:ext cx="3105606" cy="2304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1979712" y="1628800"/>
            <a:ext cx="5745699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Instituições fornecedoras de produtos e serviços EAD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6999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9392"/>
            <a:ext cx="9144000" cy="1384112"/>
          </a:xfrm>
          <a:prstGeom prst="rect">
            <a:avLst/>
          </a:prstGeom>
        </p:spPr>
      </p:pic>
      <p:pic>
        <p:nvPicPr>
          <p:cNvPr id="3" name="Gráfico 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76872"/>
            <a:ext cx="3396787" cy="20032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798230" y="4334457"/>
            <a:ext cx="3396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Porcentagem de novos clientes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5357417"/>
              </p:ext>
            </p:extLst>
          </p:nvPr>
        </p:nvGraphicFramePr>
        <p:xfrm>
          <a:off x="5148064" y="2449422"/>
          <a:ext cx="2244725" cy="1927860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800225"/>
                <a:gridCol w="4445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Área de conhecimento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%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Humanas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33%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Sociais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43%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Engenharia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40%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Computação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20%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Exatas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20%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Biológicas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Agrárias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30%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Saúde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18%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Não informado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40%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5004048" y="4519123"/>
            <a:ext cx="2721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Áreas de conhecimento dos atendimentos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979712" y="1628800"/>
            <a:ext cx="5745699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Instituições fornecedoras de produtos e serviços EAD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256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9392"/>
            <a:ext cx="9144000" cy="1384112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3385275" y="1885474"/>
            <a:ext cx="309634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Professores independentes</a:t>
            </a:r>
            <a:endParaRPr lang="pt-BR" dirty="0"/>
          </a:p>
        </p:txBody>
      </p:sp>
      <p:pic>
        <p:nvPicPr>
          <p:cNvPr id="9218" name="Gráfico 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2924944"/>
            <a:ext cx="2552700" cy="2047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34795442"/>
              </p:ext>
            </p:extLst>
          </p:nvPr>
        </p:nvGraphicFramePr>
        <p:xfrm>
          <a:off x="4716016" y="3148588"/>
          <a:ext cx="3960440" cy="128852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{5DA37D80-6434-44D0-A028-1B22A696006F}</a:tableStyleId>
              </a:tblPr>
              <a:tblGrid>
                <a:gridCol w="1064799"/>
                <a:gridCol w="904569"/>
                <a:gridCol w="995217"/>
                <a:gridCol w="995855"/>
              </a:tblGrid>
              <a:tr h="4383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Situação  Número dos alunos nos cursos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2010</a:t>
                      </a:r>
                      <a:endParaRPr lang="pt-BR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(8 respondentes)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2011</a:t>
                      </a:r>
                      <a:endParaRPr lang="pt-BR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(28 respondentes)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2012</a:t>
                      </a:r>
                      <a:endParaRPr lang="pt-BR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(32 respondentes)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25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matriculados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1.100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11.209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7.959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25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concluintes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-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6.492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6.263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25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evadidos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185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1.541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1.396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25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Taxa de evasão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16,8%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13,7%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18%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3887924" y="4972819"/>
            <a:ext cx="3780420" cy="646331"/>
          </a:xfrm>
          <a:prstGeom prst="rect">
            <a:avLst/>
          </a:prstGeom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32 professores independentes responderam a pesquisa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99815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9392"/>
            <a:ext cx="9144000" cy="1384112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2267744" y="1458483"/>
            <a:ext cx="403244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Variável :  Metodologia em EAD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323528" y="2098246"/>
            <a:ext cx="3888432" cy="14773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/>
              <a:t>Características dos cursos: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Online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Interação: educador/ educando e educando/educando  (por e mail)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Turmas : mais de uma por semestre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788024" y="2098246"/>
            <a:ext cx="3744416" cy="45243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/>
              <a:t>Elaboração dos cursos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/>
              <a:t>E</a:t>
            </a:r>
            <a:r>
              <a:rPr lang="pt-BR" dirty="0" smtClean="0"/>
              <a:t>quipe de EAD  e especialistas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b="1" dirty="0" smtClean="0"/>
              <a:t>Interface de navegação</a:t>
            </a:r>
            <a:r>
              <a:rPr lang="pt-BR" dirty="0" smtClean="0"/>
              <a:t>: parte padronizada varia em função do conteúdo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b="1" dirty="0" smtClean="0"/>
              <a:t>Exercícios e atividades  </a:t>
            </a:r>
            <a:r>
              <a:rPr lang="pt-BR" dirty="0" smtClean="0"/>
              <a:t>em todo curso para aplicação da teoria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b="1" dirty="0" smtClean="0"/>
              <a:t>Conteúdos </a:t>
            </a:r>
            <a:r>
              <a:rPr lang="pt-BR" dirty="0" smtClean="0"/>
              <a:t> se baseiam: </a:t>
            </a:r>
          </a:p>
          <a:p>
            <a:r>
              <a:rPr lang="pt-BR" dirty="0" smtClean="0"/>
              <a:t>Instituições :  ementas de conteúdo</a:t>
            </a:r>
          </a:p>
          <a:p>
            <a:r>
              <a:rPr lang="pt-BR" dirty="0" smtClean="0"/>
              <a:t>Fornecedores :competências </a:t>
            </a:r>
          </a:p>
          <a:p>
            <a:r>
              <a:rPr lang="pt-BR" dirty="0" smtClean="0"/>
              <a:t>Professores : objetivos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b="1" dirty="0" smtClean="0"/>
              <a:t>Duração</a:t>
            </a:r>
            <a:r>
              <a:rPr lang="pt-BR" dirty="0" smtClean="0"/>
              <a:t> </a:t>
            </a:r>
            <a:r>
              <a:rPr lang="pt-BR" dirty="0"/>
              <a:t>é estimada  a partir dos cursos presenciais</a:t>
            </a:r>
            <a:r>
              <a:rPr lang="pt-BR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b="1" dirty="0" smtClean="0"/>
              <a:t>Avaliação experimental </a:t>
            </a:r>
            <a:r>
              <a:rPr lang="pt-BR" dirty="0" smtClean="0"/>
              <a:t>: piloto</a:t>
            </a:r>
          </a:p>
          <a:p>
            <a:endParaRPr lang="pt-BR" dirty="0"/>
          </a:p>
          <a:p>
            <a:pPr marL="285750" indent="-285750">
              <a:buFont typeface="Arial" pitchFamily="34" charset="0"/>
              <a:buChar char="•"/>
            </a:pP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216024" y="4005064"/>
            <a:ext cx="4067944" cy="23083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b="1" dirty="0" smtClean="0"/>
              <a:t>Mediação </a:t>
            </a:r>
            <a:r>
              <a:rPr lang="pt-BR" b="1" dirty="0"/>
              <a:t>educacional </a:t>
            </a:r>
            <a:endParaRPr lang="pt-B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Responde a todas  </a:t>
            </a:r>
            <a:r>
              <a:rPr lang="pt-BR" dirty="0"/>
              <a:t>necessidades dos educandos </a:t>
            </a:r>
            <a:r>
              <a:rPr lang="pt-BR" dirty="0" smtClean="0"/>
              <a:t>(</a:t>
            </a:r>
            <a:r>
              <a:rPr lang="pt-BR" dirty="0"/>
              <a:t>acesso, </a:t>
            </a:r>
            <a:r>
              <a:rPr lang="pt-BR" dirty="0" smtClean="0"/>
              <a:t>administrativos</a:t>
            </a:r>
            <a:r>
              <a:rPr lang="pt-BR" dirty="0"/>
              <a:t>, </a:t>
            </a:r>
            <a:r>
              <a:rPr lang="pt-BR" dirty="0" smtClean="0"/>
              <a:t>conteúdo</a:t>
            </a:r>
            <a:r>
              <a:rPr lang="pt-BR" dirty="0"/>
              <a:t>, entre outros) </a:t>
            </a:r>
            <a:endParaRPr lang="pt-BR" dirty="0" smtClean="0"/>
          </a:p>
          <a:p>
            <a:r>
              <a:rPr lang="pt-BR" b="1" dirty="0"/>
              <a:t>P</a:t>
            </a:r>
            <a:r>
              <a:rPr lang="pt-BR" b="1" dirty="0" smtClean="0"/>
              <a:t>apel </a:t>
            </a:r>
            <a:r>
              <a:rPr lang="pt-BR" b="1" dirty="0"/>
              <a:t>do docente e do tutor </a:t>
            </a:r>
            <a:endParaRPr lang="pt-BR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BR" dirty="0"/>
              <a:t>i</a:t>
            </a:r>
            <a:r>
              <a:rPr lang="pt-BR" dirty="0" smtClean="0"/>
              <a:t>gual nas </a:t>
            </a:r>
            <a:r>
              <a:rPr lang="pt-BR" dirty="0"/>
              <a:t>atividades de chat e </a:t>
            </a:r>
            <a:r>
              <a:rPr lang="pt-BR" dirty="0" smtClean="0"/>
              <a:t>fórum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comentam </a:t>
            </a:r>
            <a:r>
              <a:rPr lang="pt-BR" dirty="0"/>
              <a:t>as atividades </a:t>
            </a:r>
            <a:r>
              <a:rPr lang="pt-BR" dirty="0" smtClean="0"/>
              <a:t>do educando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39018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9392"/>
            <a:ext cx="9144000" cy="138411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267744" y="1458483"/>
            <a:ext cx="403244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Variável :  Metodologia em EAD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575556" y="2086889"/>
            <a:ext cx="4716524" cy="1200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b="1" dirty="0" smtClean="0"/>
              <a:t>Participação dos alunos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acessar </a:t>
            </a:r>
            <a:r>
              <a:rPr lang="pt-BR" dirty="0"/>
              <a:t>a</a:t>
            </a:r>
            <a:r>
              <a:rPr lang="pt-BR" dirty="0" smtClean="0"/>
              <a:t> </a:t>
            </a:r>
            <a:r>
              <a:rPr lang="pt-BR" dirty="0"/>
              <a:t>informação </a:t>
            </a:r>
            <a:r>
              <a:rPr lang="pt-BR" dirty="0" smtClean="0"/>
              <a:t>(</a:t>
            </a:r>
            <a:r>
              <a:rPr lang="pt-BR" dirty="0"/>
              <a:t>textos, animações, etc.) </a:t>
            </a:r>
            <a:r>
              <a:rPr lang="pt-BR" dirty="0" smtClean="0"/>
              <a:t>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/>
              <a:t>r</a:t>
            </a:r>
            <a:r>
              <a:rPr lang="pt-BR" dirty="0" smtClean="0"/>
              <a:t>esponder questões </a:t>
            </a:r>
            <a:r>
              <a:rPr lang="pt-BR" dirty="0"/>
              <a:t>sobre o conteúdo. </a:t>
            </a:r>
          </a:p>
        </p:txBody>
      </p:sp>
      <p:sp>
        <p:nvSpPr>
          <p:cNvPr id="7" name="Retângulo 6"/>
          <p:cNvSpPr/>
          <p:nvPr/>
        </p:nvSpPr>
        <p:spPr>
          <a:xfrm>
            <a:off x="1763688" y="3474874"/>
            <a:ext cx="5040560" cy="17543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pt-BR" dirty="0"/>
              <a:t>A</a:t>
            </a:r>
            <a:r>
              <a:rPr lang="pt-BR" b="1" dirty="0" smtClean="0"/>
              <a:t>valiação </a:t>
            </a:r>
            <a:endParaRPr lang="pt-BR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pt-BR" dirty="0" smtClean="0"/>
              <a:t>balança </a:t>
            </a:r>
            <a:r>
              <a:rPr lang="pt-BR" dirty="0"/>
              <a:t>de dois pratos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t-BR" dirty="0" smtClean="0"/>
              <a:t>prevista para todas </a:t>
            </a:r>
            <a:r>
              <a:rPr lang="pt-BR" dirty="0"/>
              <a:t>as </a:t>
            </a:r>
            <a:r>
              <a:rPr lang="pt-BR" dirty="0" smtClean="0"/>
              <a:t>unidades do curso.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t-BR" b="1" dirty="0" smtClean="0"/>
              <a:t>questões </a:t>
            </a:r>
            <a:r>
              <a:rPr lang="pt-BR" b="1" dirty="0"/>
              <a:t>objetivas </a:t>
            </a:r>
            <a:r>
              <a:rPr lang="pt-BR" dirty="0"/>
              <a:t>corrigidas pelo sistema. </a:t>
            </a:r>
            <a:endParaRPr lang="pt-BR" dirty="0" smtClean="0"/>
          </a:p>
          <a:p>
            <a:pPr lvl="0"/>
            <a:r>
              <a:rPr lang="pt-BR" dirty="0" smtClean="0"/>
              <a:t>(Professores independentes: </a:t>
            </a:r>
            <a:r>
              <a:rPr lang="pt-BR" b="1" dirty="0" smtClean="0"/>
              <a:t>trabalhos</a:t>
            </a:r>
            <a:r>
              <a:rPr lang="pt-BR" dirty="0" smtClean="0"/>
              <a:t> </a:t>
            </a:r>
            <a:r>
              <a:rPr lang="pt-BR" dirty="0"/>
              <a:t>enviados </a:t>
            </a:r>
            <a:r>
              <a:rPr lang="pt-BR" dirty="0" smtClean="0"/>
              <a:t>e </a:t>
            </a:r>
            <a:r>
              <a:rPr lang="pt-BR" dirty="0"/>
              <a:t>corrigidos pelo </a:t>
            </a:r>
            <a:r>
              <a:rPr lang="pt-BR" dirty="0" smtClean="0"/>
              <a:t>docente).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3995936" y="5464693"/>
            <a:ext cx="4860032" cy="6463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pt-BR" b="1" dirty="0" smtClean="0"/>
              <a:t>Certificação </a:t>
            </a:r>
            <a:r>
              <a:rPr lang="pt-BR" dirty="0" smtClean="0"/>
              <a:t>:  </a:t>
            </a:r>
            <a:r>
              <a:rPr lang="pt-BR" dirty="0"/>
              <a:t>aprovação em todas as unidades do curso com 70% </a:t>
            </a:r>
            <a:r>
              <a:rPr lang="pt-BR" dirty="0" smtClean="0"/>
              <a:t>de aproveitamento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2516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9392"/>
            <a:ext cx="9144000" cy="1384112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51520" y="5576751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C00000"/>
                </a:solidFill>
              </a:rPr>
              <a:t>abed@abed.org.br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796136" y="4838087"/>
            <a:ext cx="29743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Consuelo Fernandez</a:t>
            </a:r>
          </a:p>
          <a:p>
            <a:r>
              <a:rPr lang="pt-BR" dirty="0" smtClean="0">
                <a:solidFill>
                  <a:srgbClr val="C00000"/>
                </a:solidFill>
              </a:rPr>
              <a:t>consufer@uol.com.br</a:t>
            </a:r>
            <a:endParaRPr lang="pt-BR" dirty="0">
              <a:solidFill>
                <a:srgbClr val="C00000"/>
              </a:solidFill>
            </a:endParaRPr>
          </a:p>
          <a:p>
            <a:endParaRPr lang="pt-BR" dirty="0" smtClean="0"/>
          </a:p>
          <a:p>
            <a:r>
              <a:rPr lang="pt-BR" dirty="0" smtClean="0"/>
              <a:t>Ivete </a:t>
            </a:r>
            <a:r>
              <a:rPr lang="pt-BR" dirty="0" err="1" smtClean="0"/>
              <a:t>Palange</a:t>
            </a:r>
            <a:endParaRPr lang="pt-BR" dirty="0" smtClean="0"/>
          </a:p>
          <a:p>
            <a:r>
              <a:rPr lang="pt-BR" dirty="0" smtClean="0">
                <a:solidFill>
                  <a:srgbClr val="C00000"/>
                </a:solidFill>
              </a:rPr>
              <a:t>ipalange@uol.com.br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347864" y="2996952"/>
            <a:ext cx="2304256" cy="5847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rgbClr val="C00000"/>
                </a:solidFill>
              </a:rPr>
              <a:t>Obrigada!</a:t>
            </a:r>
            <a:endParaRPr lang="pt-BR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256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9392"/>
            <a:ext cx="9144000" cy="1384112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447764" y="1501607"/>
            <a:ext cx="2700300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000" dirty="0" smtClean="0"/>
              <a:t> </a:t>
            </a:r>
            <a:r>
              <a:rPr lang="pt-BR" sz="2000" b="1" dirty="0" smtClean="0">
                <a:solidFill>
                  <a:schemeClr val="tx1"/>
                </a:solidFill>
              </a:rPr>
              <a:t>Censo</a:t>
            </a:r>
            <a:r>
              <a:rPr lang="pt-BR" sz="2000" b="1" dirty="0" smtClean="0"/>
              <a:t> ABED 2012</a:t>
            </a:r>
            <a:endParaRPr lang="pt-BR" sz="20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467544" y="2204864"/>
            <a:ext cx="5904656" cy="1200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pt-BR" dirty="0" smtClean="0"/>
              <a:t>Universo da pesquisa</a:t>
            </a:r>
            <a:endParaRPr lang="pt-BR" dirty="0"/>
          </a:p>
          <a:p>
            <a:pPr marL="1657350" lvl="3" indent="-285750">
              <a:buFont typeface="Wingdings" pitchFamily="2" charset="2"/>
              <a:buChar char="§"/>
            </a:pPr>
            <a:r>
              <a:rPr lang="pt-BR" dirty="0" smtClean="0"/>
              <a:t>Instituições formadoras</a:t>
            </a:r>
          </a:p>
          <a:p>
            <a:pPr marL="1657350" lvl="3" indent="-285750">
              <a:buFont typeface="Wingdings" pitchFamily="2" charset="2"/>
              <a:buChar char="§"/>
            </a:pPr>
            <a:r>
              <a:rPr lang="pt-BR" dirty="0" smtClean="0"/>
              <a:t>Instituições que prestam serviços de EAD </a:t>
            </a:r>
          </a:p>
          <a:p>
            <a:pPr marL="1657350" lvl="3" indent="-285750">
              <a:buFont typeface="Wingdings" pitchFamily="2" charset="2"/>
              <a:buChar char="§"/>
            </a:pPr>
            <a:r>
              <a:rPr lang="pt-BR" dirty="0" smtClean="0"/>
              <a:t>Professores independentes 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67544" y="3717032"/>
            <a:ext cx="6984776" cy="23083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pt-BR" dirty="0" smtClean="0"/>
              <a:t>Metodologia</a:t>
            </a:r>
          </a:p>
          <a:p>
            <a:pPr marL="1657350" lvl="3" indent="-285750">
              <a:buFont typeface="Wingdings" pitchFamily="2" charset="2"/>
              <a:buChar char="§"/>
            </a:pPr>
            <a:r>
              <a:rPr lang="pt-BR" dirty="0" smtClean="0"/>
              <a:t>Preparação dos instrumentos</a:t>
            </a:r>
          </a:p>
          <a:p>
            <a:pPr marL="1657350" lvl="3" indent="-285750">
              <a:buFont typeface="Wingdings" pitchFamily="2" charset="2"/>
              <a:buChar char="§"/>
            </a:pPr>
            <a:r>
              <a:rPr lang="pt-BR" dirty="0" smtClean="0"/>
              <a:t>Montagem de sistema online</a:t>
            </a:r>
          </a:p>
          <a:p>
            <a:pPr marL="1657350" lvl="3" indent="-285750">
              <a:buFont typeface="Wingdings" pitchFamily="2" charset="2"/>
              <a:buChar char="§"/>
            </a:pPr>
            <a:r>
              <a:rPr lang="pt-BR" dirty="0"/>
              <a:t>Montagem de cadastro  e envio de </a:t>
            </a:r>
            <a:r>
              <a:rPr lang="pt-BR" dirty="0" smtClean="0"/>
              <a:t>convites</a:t>
            </a:r>
          </a:p>
          <a:p>
            <a:pPr marL="1657350" lvl="3" indent="-285750">
              <a:buFont typeface="Wingdings" pitchFamily="2" charset="2"/>
              <a:buChar char="§"/>
            </a:pPr>
            <a:r>
              <a:rPr lang="pt-BR" dirty="0" smtClean="0"/>
              <a:t>Acompanhamento das respostas</a:t>
            </a:r>
          </a:p>
          <a:p>
            <a:pPr marL="1657350" lvl="3" indent="-285750">
              <a:buFont typeface="Wingdings" pitchFamily="2" charset="2"/>
              <a:buChar char="§"/>
            </a:pPr>
            <a:r>
              <a:rPr lang="pt-BR" dirty="0"/>
              <a:t>P</a:t>
            </a:r>
            <a:r>
              <a:rPr lang="pt-BR" dirty="0" smtClean="0"/>
              <a:t>rocessamento , análise e cruzamento de dados</a:t>
            </a:r>
          </a:p>
          <a:p>
            <a:pPr marL="1657350" lvl="3" indent="-285750">
              <a:buFont typeface="Wingdings" pitchFamily="2" charset="2"/>
              <a:buChar char="§"/>
            </a:pPr>
            <a:r>
              <a:rPr lang="pt-BR" dirty="0" smtClean="0"/>
              <a:t>Publicação das informações</a:t>
            </a:r>
            <a:endParaRPr lang="pt-BR" dirty="0"/>
          </a:p>
          <a:p>
            <a:pPr marL="285750" indent="-285750">
              <a:buFont typeface="Wingdings" pitchFamily="2" charset="2"/>
              <a:buChar char="§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81197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9392"/>
            <a:ext cx="9144000" cy="1384112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06310615"/>
              </p:ext>
            </p:extLst>
          </p:nvPr>
        </p:nvGraphicFramePr>
        <p:xfrm>
          <a:off x="755576" y="2708920"/>
          <a:ext cx="2952328" cy="178631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379947"/>
                <a:gridCol w="1572381"/>
              </a:tblGrid>
              <a:tr h="4465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ANO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Frequência 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2010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198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2011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196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2012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252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75369116"/>
              </p:ext>
            </p:extLst>
          </p:nvPr>
        </p:nvGraphicFramePr>
        <p:xfrm>
          <a:off x="4572000" y="2780928"/>
          <a:ext cx="3845660" cy="252011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922830"/>
                <a:gridCol w="1922830"/>
              </a:tblGrid>
              <a:tr h="3150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000" dirty="0">
                          <a:effectLst/>
                        </a:rPr>
                        <a:t>Participação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000">
                          <a:effectLst/>
                        </a:rPr>
                        <a:t>Frequência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5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Apenas em 2010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65 instituições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5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Apenas em 2011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58 instituições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5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Apenas em 2012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121 instituições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5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Em 2010 e 2011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40 instituições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5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Em 2010 e 2012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23 instituições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5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Em 2011 e 2012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46 instituições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5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Nos 3 últimos anos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69 instituições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048830" y="1783400"/>
            <a:ext cx="7272808" cy="52322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800" dirty="0" smtClean="0"/>
              <a:t>Participação das instituições no Censo ABED</a:t>
            </a:r>
            <a:endParaRPr lang="pt-BR" sz="2800" dirty="0"/>
          </a:p>
        </p:txBody>
      </p:sp>
      <p:pic>
        <p:nvPicPr>
          <p:cNvPr id="1025" name="Picture 1" descr="Graf_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589304"/>
            <a:ext cx="3114675" cy="187642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8709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9392"/>
            <a:ext cx="9144000" cy="1384112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187624" y="1628800"/>
            <a:ext cx="6840760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000" b="1" dirty="0" smtClean="0"/>
              <a:t>Características institucionais dos respondentes 2012</a:t>
            </a:r>
            <a:endParaRPr lang="pt-BR" sz="2000" b="1" dirty="0"/>
          </a:p>
        </p:txBody>
      </p:sp>
      <p:pic>
        <p:nvPicPr>
          <p:cNvPr id="2050" name="Gráfico 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22376"/>
            <a:ext cx="3758700" cy="239268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Gráfico 1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05935" y="2246280"/>
            <a:ext cx="3314700" cy="176212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365852" y="4725410"/>
            <a:ext cx="3530035" cy="20313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Perfil das instituições: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dirty="0"/>
              <a:t>grande </a:t>
            </a:r>
            <a:r>
              <a:rPr lang="pt-BR" dirty="0" smtClean="0"/>
              <a:t>porte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cursos </a:t>
            </a:r>
            <a:r>
              <a:rPr lang="pt-BR" dirty="0"/>
              <a:t>autorizados </a:t>
            </a:r>
            <a:r>
              <a:rPr lang="pt-BR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região </a:t>
            </a:r>
            <a:r>
              <a:rPr lang="pt-BR" dirty="0"/>
              <a:t>sul e sudeste,  </a:t>
            </a:r>
            <a:r>
              <a:rPr lang="pt-BR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/>
              <a:t>d</a:t>
            </a:r>
            <a:r>
              <a:rPr lang="pt-BR" dirty="0" smtClean="0"/>
              <a:t>esenvolve ensino </a:t>
            </a:r>
            <a:r>
              <a:rPr lang="pt-BR" dirty="0"/>
              <a:t>formal </a:t>
            </a:r>
            <a:endParaRPr lang="pt-B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( </a:t>
            </a:r>
            <a:r>
              <a:rPr lang="pt-BR" dirty="0"/>
              <a:t>universidades, </a:t>
            </a:r>
            <a:r>
              <a:rPr lang="pt-BR" dirty="0" smtClean="0"/>
              <a:t>faculdades, entre outros)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887924" y="5428674"/>
            <a:ext cx="4932548" cy="9233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dirty="0"/>
              <a:t>Formadoras : 83,4%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/>
              <a:t>Formadoras e prestadoras de serviços : 8,3%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/>
              <a:t>Prestadoras de serviços : 8,3%</a:t>
            </a:r>
          </a:p>
        </p:txBody>
      </p:sp>
    </p:spTree>
    <p:extLst>
      <p:ext uri="{BB962C8B-B14F-4D97-AF65-F5344CB8AC3E}">
        <p14:creationId xmlns:p14="http://schemas.microsoft.com/office/powerpoint/2010/main" xmlns="" val="345562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9392"/>
            <a:ext cx="9144000" cy="1384112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118672" y="1484654"/>
            <a:ext cx="4734272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EAD no Brasil em 2012 : Cursos</a:t>
            </a:r>
            <a:endParaRPr lang="pt-BR" sz="20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238747" y="2201755"/>
            <a:ext cx="310911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Total : </a:t>
            </a:r>
            <a:r>
              <a:rPr lang="pt-BR" b="1" dirty="0" smtClean="0"/>
              <a:t>9376  </a:t>
            </a:r>
            <a:r>
              <a:rPr lang="pt-BR" dirty="0" smtClean="0"/>
              <a:t> </a:t>
            </a:r>
            <a:endParaRPr lang="pt-BR" dirty="0"/>
          </a:p>
          <a:p>
            <a:r>
              <a:rPr lang="pt-BR" b="1" dirty="0" smtClean="0"/>
              <a:t>1.856</a:t>
            </a:r>
            <a:r>
              <a:rPr lang="pt-BR" dirty="0" smtClean="0"/>
              <a:t> – </a:t>
            </a:r>
            <a:r>
              <a:rPr lang="pt-BR" b="1" dirty="0" smtClean="0"/>
              <a:t>cursos autorizados</a:t>
            </a:r>
          </a:p>
          <a:p>
            <a:r>
              <a:rPr lang="pt-BR" b="1" dirty="0" smtClean="0"/>
              <a:t>7.520 – cursos livres</a:t>
            </a:r>
          </a:p>
          <a:p>
            <a:endParaRPr lang="pt-BR" sz="2400" dirty="0"/>
          </a:p>
        </p:txBody>
      </p:sp>
      <p:sp>
        <p:nvSpPr>
          <p:cNvPr id="10" name="Retângulo 9"/>
          <p:cNvSpPr/>
          <p:nvPr/>
        </p:nvSpPr>
        <p:spPr>
          <a:xfrm>
            <a:off x="5153039" y="2420888"/>
            <a:ext cx="3528392" cy="1296144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5248409" y="2434605"/>
            <a:ext cx="3337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B0F0"/>
                </a:solidFill>
              </a:rPr>
              <a:t>Cursos autorizados</a:t>
            </a:r>
          </a:p>
          <a:p>
            <a:r>
              <a:rPr lang="pt-BR" b="1" dirty="0" smtClean="0"/>
              <a:t>Pós graduação </a:t>
            </a:r>
            <a:r>
              <a:rPr lang="pt-BR" dirty="0" smtClean="0"/>
              <a:t>: </a:t>
            </a:r>
            <a:r>
              <a:rPr lang="pt-BR" b="1" dirty="0" smtClean="0"/>
              <a:t>53% </a:t>
            </a:r>
            <a:r>
              <a:rPr lang="pt-BR" b="1" i="1" dirty="0" smtClean="0"/>
              <a:t>(latu sensu</a:t>
            </a:r>
            <a:r>
              <a:rPr lang="pt-BR" b="1" dirty="0" smtClean="0"/>
              <a:t>)</a:t>
            </a:r>
          </a:p>
          <a:p>
            <a:r>
              <a:rPr lang="pt-BR" b="1" dirty="0" smtClean="0"/>
              <a:t>Graduação : 26% </a:t>
            </a:r>
          </a:p>
          <a:p>
            <a:r>
              <a:rPr lang="pt-BR" b="1" dirty="0" smtClean="0"/>
              <a:t>Licenciatura : 50</a:t>
            </a:r>
            <a:r>
              <a:rPr lang="pt-BR" dirty="0" smtClean="0"/>
              <a:t>%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5055009" y="4077072"/>
            <a:ext cx="3600400" cy="17543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Cursos Livres</a:t>
            </a:r>
          </a:p>
          <a:p>
            <a:r>
              <a:rPr lang="pt-BR" b="1" dirty="0" smtClean="0"/>
              <a:t>Atualização – 31,5%</a:t>
            </a:r>
          </a:p>
          <a:p>
            <a:r>
              <a:rPr lang="pt-BR" b="1" dirty="0" smtClean="0"/>
              <a:t>Aperfeiçoamento – 30%</a:t>
            </a:r>
          </a:p>
          <a:p>
            <a:r>
              <a:rPr lang="pt-BR" b="1" dirty="0" smtClean="0"/>
              <a:t>Extensão universitária : 14%</a:t>
            </a:r>
          </a:p>
          <a:p>
            <a:r>
              <a:rPr lang="pt-BR" b="1" dirty="0" smtClean="0"/>
              <a:t>Treinamento operacional – 10,2%</a:t>
            </a:r>
          </a:p>
          <a:p>
            <a:r>
              <a:rPr lang="pt-BR" b="1" dirty="0" smtClean="0"/>
              <a:t> </a:t>
            </a:r>
            <a:endParaRPr lang="pt-BR" b="1" dirty="0"/>
          </a:p>
        </p:txBody>
      </p:sp>
      <p:pic>
        <p:nvPicPr>
          <p:cNvPr id="1027" name="Gráfico 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015" y="3247245"/>
            <a:ext cx="3635896" cy="2248669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xmlns="" val="348005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9392"/>
            <a:ext cx="9144000" cy="1384112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907704" y="2339258"/>
            <a:ext cx="5544616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b="1" dirty="0" smtClean="0"/>
              <a:t>6.500 disciplinas  </a:t>
            </a:r>
            <a:r>
              <a:rPr lang="pt-BR" b="1" dirty="0"/>
              <a:t>em cursos presenciais/autorizados</a:t>
            </a:r>
          </a:p>
        </p:txBody>
      </p:sp>
      <p:sp>
        <p:nvSpPr>
          <p:cNvPr id="3" name="Retângulo 2"/>
          <p:cNvSpPr/>
          <p:nvPr/>
        </p:nvSpPr>
        <p:spPr>
          <a:xfrm>
            <a:off x="2149864" y="1547500"/>
            <a:ext cx="3656899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pt-BR" b="1" dirty="0"/>
              <a:t>EAD no Brasil em 2012 : </a:t>
            </a:r>
            <a:r>
              <a:rPr lang="pt-BR" b="1" dirty="0" smtClean="0"/>
              <a:t>Disciplinas </a:t>
            </a:r>
            <a:endParaRPr lang="pt-BR" b="1" dirty="0"/>
          </a:p>
        </p:txBody>
      </p:sp>
      <p:pic>
        <p:nvPicPr>
          <p:cNvPr id="2050" name="Gráfico 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140968"/>
            <a:ext cx="4581525" cy="27527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051" name="Gráfico 1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3026" y="3621980"/>
            <a:ext cx="2733675" cy="1790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9430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9392"/>
            <a:ext cx="9144000" cy="1384112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2482425" y="1556792"/>
            <a:ext cx="3568221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pt-BR" b="1" dirty="0"/>
              <a:t>EAD no Brasil em 2012 </a:t>
            </a:r>
            <a:r>
              <a:rPr lang="pt-BR" b="1" dirty="0" smtClean="0"/>
              <a:t>:  Matrículas</a:t>
            </a:r>
            <a:endParaRPr lang="pt-BR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41629097"/>
              </p:ext>
            </p:extLst>
          </p:nvPr>
        </p:nvGraphicFramePr>
        <p:xfrm>
          <a:off x="467544" y="2913154"/>
          <a:ext cx="4680519" cy="1944216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{8A107856-5554-42FB-B03E-39F5DBC370BA}</a:tableStyleId>
              </a:tblPr>
              <a:tblGrid>
                <a:gridCol w="1176218"/>
                <a:gridCol w="1618618"/>
                <a:gridCol w="1885683"/>
              </a:tblGrid>
              <a:tr h="507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 dirty="0">
                          <a:effectLst/>
                        </a:rPr>
                        <a:t>Ano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>
                          <a:effectLst/>
                        </a:rPr>
                        <a:t>Número de instituições participantes do Censo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>
                          <a:effectLst/>
                        </a:rPr>
                        <a:t>Número de matrículas em EAD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9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2009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128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425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528.320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9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2010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198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425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2.261.921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9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2011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181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425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3.589.373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9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2012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252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425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5.772.466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827584" y="2252768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Evolução das matrículas 2009/2012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292080" y="4695527"/>
            <a:ext cx="3384376" cy="9233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Cursos Livres </a:t>
            </a:r>
            <a:r>
              <a:rPr lang="pt-BR" dirty="0" smtClean="0">
                <a:solidFill>
                  <a:srgbClr val="C00000"/>
                </a:solidFill>
              </a:rPr>
              <a:t>: 4.294.983 </a:t>
            </a:r>
          </a:p>
          <a:p>
            <a:r>
              <a:rPr lang="pt-BR" b="1" dirty="0" smtClean="0">
                <a:solidFill>
                  <a:srgbClr val="00B0F0"/>
                </a:solidFill>
              </a:rPr>
              <a:t>Cursos autorizados </a:t>
            </a:r>
            <a:r>
              <a:rPr lang="pt-BR" dirty="0" smtClean="0">
                <a:solidFill>
                  <a:srgbClr val="00B0F0"/>
                </a:solidFill>
              </a:rPr>
              <a:t>: 1.141.260 </a:t>
            </a:r>
            <a:r>
              <a:rPr lang="pt-BR" b="1" dirty="0" smtClean="0">
                <a:solidFill>
                  <a:srgbClr val="7030A0"/>
                </a:solidFill>
              </a:rPr>
              <a:t>Disciplinas</a:t>
            </a:r>
            <a:r>
              <a:rPr lang="pt-BR" dirty="0" smtClean="0">
                <a:solidFill>
                  <a:srgbClr val="7030A0"/>
                </a:solidFill>
              </a:rPr>
              <a:t> : 336.223</a:t>
            </a:r>
            <a:endParaRPr lang="pt-B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996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9392"/>
            <a:ext cx="9144000" cy="1384112"/>
          </a:xfrm>
          <a:prstGeom prst="rect">
            <a:avLst/>
          </a:prstGeom>
        </p:spPr>
      </p:pic>
      <p:pic>
        <p:nvPicPr>
          <p:cNvPr id="4098" name="Gráfico 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403779"/>
            <a:ext cx="3096344" cy="1933575"/>
          </a:xfrm>
          <a:prstGeom prst="rect">
            <a:avLst/>
          </a:prstGeom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Gráfico 1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59" y="2564904"/>
            <a:ext cx="2733675" cy="1933575"/>
          </a:xfrm>
          <a:prstGeom prst="rect">
            <a:avLst/>
          </a:prstGeom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/>
          <p:cNvSpPr/>
          <p:nvPr/>
        </p:nvSpPr>
        <p:spPr>
          <a:xfrm>
            <a:off x="1259632" y="1612088"/>
            <a:ext cx="6124049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pt-BR" b="1" dirty="0"/>
              <a:t>EAD no Brasil em 2012 :  </a:t>
            </a:r>
            <a:r>
              <a:rPr lang="pt-BR" b="1" dirty="0" smtClean="0"/>
              <a:t>Matrículas cursos autorizados e livres</a:t>
            </a:r>
            <a:endParaRPr lang="pt-BR" b="1" dirty="0"/>
          </a:p>
        </p:txBody>
      </p:sp>
      <p:pic>
        <p:nvPicPr>
          <p:cNvPr id="4100" name="Gráfico 1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725144"/>
            <a:ext cx="3110349" cy="1816621"/>
          </a:xfrm>
          <a:prstGeom prst="rect">
            <a:avLst/>
          </a:prstGeom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592220" y="4498479"/>
            <a:ext cx="29716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Característica das instituições </a:t>
            </a:r>
            <a:endParaRPr lang="pt-BR" sz="16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6372201" y="4337354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Localização geográfica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xmlns="" val="247069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9392"/>
            <a:ext cx="9144000" cy="1384112"/>
          </a:xfrm>
          <a:prstGeom prst="rect">
            <a:avLst/>
          </a:prstGeom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Gráfico 3.49  </a:t>
            </a:r>
            <a:r>
              <a:rPr kumimoji="0" lang="pt-B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Índices de evasão registrados no período 2012-2012 pelo CensoEAD.BR, realizado pela ABED. </a:t>
            </a:r>
            <a:endParaRPr kumimoji="0" lang="pt-B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1" name="Gráfico 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630090"/>
            <a:ext cx="4581525" cy="2752725"/>
          </a:xfrm>
          <a:prstGeom prst="rect">
            <a:avLst/>
          </a:prstGeom>
          <a:ln>
            <a:solidFill>
              <a:srgbClr val="C0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/>
          <p:cNvSpPr/>
          <p:nvPr/>
        </p:nvSpPr>
        <p:spPr>
          <a:xfrm>
            <a:off x="2475943" y="1556792"/>
            <a:ext cx="315701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pt-BR" b="1" dirty="0"/>
              <a:t>EAD no Brasil em 2012 </a:t>
            </a:r>
            <a:r>
              <a:rPr lang="pt-BR" b="1" dirty="0" smtClean="0"/>
              <a:t>: Evasão</a:t>
            </a:r>
            <a:endParaRPr lang="pt-BR" b="1" dirty="0"/>
          </a:p>
        </p:txBody>
      </p:sp>
      <p:sp>
        <p:nvSpPr>
          <p:cNvPr id="5" name="Retângulo 4"/>
          <p:cNvSpPr/>
          <p:nvPr/>
        </p:nvSpPr>
        <p:spPr>
          <a:xfrm>
            <a:off x="4628020" y="6370269"/>
            <a:ext cx="43814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Índices de evasão </a:t>
            </a:r>
            <a:r>
              <a:rPr lang="pt-BR" b="1" dirty="0" smtClean="0"/>
              <a:t> </a:t>
            </a:r>
            <a:r>
              <a:rPr lang="pt-BR" b="1" dirty="0"/>
              <a:t>no período </a:t>
            </a:r>
            <a:r>
              <a:rPr lang="pt-BR" b="1" dirty="0" smtClean="0"/>
              <a:t>2010-2012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2625663"/>
              </p:ext>
            </p:extLst>
          </p:nvPr>
        </p:nvGraphicFramePr>
        <p:xfrm>
          <a:off x="599332" y="2040680"/>
          <a:ext cx="4836764" cy="148529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{5DA37D80-6434-44D0-A028-1B22A696006F}</a:tableStyleId>
              </a:tblPr>
              <a:tblGrid>
                <a:gridCol w="902037"/>
                <a:gridCol w="1349228"/>
                <a:gridCol w="1349852"/>
                <a:gridCol w="1235647"/>
              </a:tblGrid>
              <a:tr h="3668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 dirty="0">
                          <a:effectLst/>
                        </a:rPr>
                        <a:t>Tipo de cursos</a:t>
                      </a:r>
                      <a:endParaRPr lang="pt-B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00" marR="52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>
                          <a:effectLst/>
                        </a:rPr>
                        <a:t>2010</a:t>
                      </a:r>
                      <a:endParaRPr lang="pt-B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00" marR="52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>
                          <a:effectLst/>
                        </a:rPr>
                        <a:t>2011</a:t>
                      </a:r>
                      <a:endParaRPr lang="pt-B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00" marR="52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>
                          <a:effectLst/>
                        </a:rPr>
                        <a:t>2012</a:t>
                      </a:r>
                      <a:endParaRPr lang="pt-B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00" marR="52300" marT="0" marB="0"/>
                </a:tc>
              </a:tr>
              <a:tr h="366867">
                <a:tc>
                  <a:txBody>
                    <a:bodyPr/>
                    <a:lstStyle/>
                    <a:p>
                      <a:pPr marL="9017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>
                          <a:effectLst/>
                        </a:rPr>
                        <a:t>Autorizados</a:t>
                      </a:r>
                      <a:endParaRPr lang="pt-B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00" marR="52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 dirty="0">
                          <a:effectLst/>
                        </a:rPr>
                        <a:t>18,6%</a:t>
                      </a:r>
                      <a:endParaRPr lang="pt-B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00" marR="52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 dirty="0">
                          <a:effectLst/>
                        </a:rPr>
                        <a:t>20,5%</a:t>
                      </a:r>
                      <a:endParaRPr lang="pt-B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00" marR="52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 dirty="0">
                          <a:effectLst/>
                        </a:rPr>
                        <a:t>11,74%</a:t>
                      </a:r>
                      <a:endParaRPr lang="pt-B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00" marR="52300" marT="0" marB="0"/>
                </a:tc>
              </a:tr>
              <a:tr h="192347">
                <a:tc>
                  <a:txBody>
                    <a:bodyPr/>
                    <a:lstStyle/>
                    <a:p>
                      <a:pPr marL="9017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>
                          <a:effectLst/>
                        </a:rPr>
                        <a:t>Livres</a:t>
                      </a:r>
                      <a:endParaRPr lang="pt-B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00" marR="52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>
                          <a:effectLst/>
                        </a:rPr>
                        <a:t>22,3%</a:t>
                      </a:r>
                      <a:endParaRPr lang="pt-B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00" marR="52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>
                          <a:effectLst/>
                        </a:rPr>
                        <a:t>23,6%</a:t>
                      </a:r>
                      <a:endParaRPr lang="pt-B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00" marR="52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>
                          <a:effectLst/>
                        </a:rPr>
                        <a:t>10,05%</a:t>
                      </a:r>
                      <a:endParaRPr lang="pt-B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00" marR="52300" marT="0" marB="0"/>
                </a:tc>
              </a:tr>
              <a:tr h="366867">
                <a:tc>
                  <a:txBody>
                    <a:bodyPr/>
                    <a:lstStyle/>
                    <a:p>
                      <a:pPr marL="9017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>
                          <a:effectLst/>
                        </a:rPr>
                        <a:t>Corporativos</a:t>
                      </a:r>
                      <a:endParaRPr lang="pt-B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00" marR="52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>
                          <a:effectLst/>
                        </a:rPr>
                        <a:t>7,6%</a:t>
                      </a:r>
                      <a:endParaRPr lang="pt-B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00" marR="52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>
                          <a:effectLst/>
                        </a:rPr>
                        <a:t>20%</a:t>
                      </a:r>
                      <a:endParaRPr lang="pt-B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00" marR="52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>
                          <a:effectLst/>
                        </a:rPr>
                        <a:t>3%*</a:t>
                      </a:r>
                      <a:endParaRPr lang="pt-B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00" marR="52300" marT="0" marB="0"/>
                </a:tc>
              </a:tr>
              <a:tr h="192347">
                <a:tc>
                  <a:txBody>
                    <a:bodyPr/>
                    <a:lstStyle/>
                    <a:p>
                      <a:pPr marL="9017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>
                          <a:effectLst/>
                        </a:rPr>
                        <a:t>Disciplinas</a:t>
                      </a:r>
                      <a:endParaRPr lang="pt-B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00" marR="52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>
                          <a:effectLst/>
                        </a:rPr>
                        <a:t>-</a:t>
                      </a:r>
                      <a:endParaRPr lang="pt-B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00" marR="52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>
                          <a:effectLst/>
                        </a:rPr>
                        <a:t>17,6%</a:t>
                      </a:r>
                      <a:endParaRPr lang="pt-B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00" marR="52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 dirty="0">
                          <a:effectLst/>
                        </a:rPr>
                        <a:t>3,10%</a:t>
                      </a:r>
                      <a:endParaRPr lang="pt-B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00" marR="52300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74477" y="3601885"/>
            <a:ext cx="3802932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Índices de evasão registrados no período 2012-2012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pt-BR" sz="11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*</a:t>
            </a: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média dos índices obtidos entre os corporativos livres e autorizados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234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ira">
  <a:themeElements>
    <a:clrScheme name="Es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feira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ira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TC101859861[[fn=Feira de negócios]]</Template>
  <TotalTime>423</TotalTime>
  <Words>745</Words>
  <Application>Microsoft Office PowerPoint</Application>
  <PresentationFormat>Apresentação na tela (4:3)</PresentationFormat>
  <Paragraphs>217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feira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ABED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51</cp:revision>
  <dcterms:created xsi:type="dcterms:W3CDTF">2013-08-07T21:06:06Z</dcterms:created>
  <dcterms:modified xsi:type="dcterms:W3CDTF">2013-09-30T13:19:50Z</dcterms:modified>
</cp:coreProperties>
</file>