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40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2E01-FAE5-4D0C-8CA3-A2CC53272513}" type="datetimeFigureOut">
              <a:rPr lang="pt-BR" smtClean="0"/>
              <a:pPr/>
              <a:t>30/9/2013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0A37-2729-4DD4-B44A-6AC69B75D2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671524" y="2924944"/>
            <a:ext cx="7416824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 smtClean="0">
                <a:solidFill>
                  <a:srgbClr val="C00000"/>
                </a:solidFill>
                <a:latin typeface="Calibri" pitchFamily="34" charset="0"/>
              </a:rPr>
              <a:t>Censo</a:t>
            </a:r>
            <a:r>
              <a:rPr lang="pt-BR" sz="6000" dirty="0" smtClean="0">
                <a:solidFill>
                  <a:srgbClr val="C00000"/>
                </a:solidFill>
                <a:latin typeface="Comic Sans MS" pitchFamily="66" charset="0"/>
              </a:rPr>
              <a:t> ABED 2012</a:t>
            </a:r>
            <a:endParaRPr lang="pt-BR" sz="6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8169" y="2763099"/>
            <a:ext cx="289694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Distribuição dos alunos segundo o sexo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958" y="3244334"/>
            <a:ext cx="3010921" cy="23449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024830" y="2348880"/>
            <a:ext cx="4680520" cy="30777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 smtClean="0"/>
              <a:t>Idade dos alunos </a:t>
            </a:r>
          </a:p>
          <a:p>
            <a:r>
              <a:rPr lang="pt-BR" sz="1600" b="1" dirty="0" smtClean="0"/>
              <a:t>cursos </a:t>
            </a:r>
            <a:r>
              <a:rPr lang="pt-BR" sz="1600" b="1" dirty="0"/>
              <a:t>autorizados e </a:t>
            </a:r>
            <a:r>
              <a:rPr lang="pt-BR" sz="1600" b="1" dirty="0" smtClean="0"/>
              <a:t>disciplinas: </a:t>
            </a:r>
          </a:p>
          <a:p>
            <a:r>
              <a:rPr lang="pt-BR" sz="1600" dirty="0" smtClean="0"/>
              <a:t>18 </a:t>
            </a:r>
            <a:r>
              <a:rPr lang="pt-BR" sz="1600" dirty="0"/>
              <a:t>a 30 anos (50%) </a:t>
            </a:r>
            <a:r>
              <a:rPr lang="pt-BR" sz="1600" dirty="0" smtClean="0"/>
              <a:t> (graduação e ensino profissionalizante)</a:t>
            </a:r>
          </a:p>
          <a:p>
            <a:r>
              <a:rPr lang="pt-BR" sz="1600" dirty="0" smtClean="0"/>
              <a:t>31 </a:t>
            </a:r>
            <a:r>
              <a:rPr lang="pt-BR" sz="1600" dirty="0"/>
              <a:t>a 40 anos (43</a:t>
            </a:r>
            <a:r>
              <a:rPr lang="pt-BR" sz="1600" dirty="0" smtClean="0"/>
              <a:t>%) (graduação e pós graduação)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 smtClean="0"/>
              <a:t>Cursos </a:t>
            </a:r>
            <a:r>
              <a:rPr lang="pt-BR" sz="1600" b="1" dirty="0"/>
              <a:t>livres não corporativos </a:t>
            </a:r>
          </a:p>
          <a:p>
            <a:r>
              <a:rPr lang="pt-BR" sz="1600" dirty="0" smtClean="0"/>
              <a:t>18 </a:t>
            </a:r>
            <a:r>
              <a:rPr lang="pt-BR" sz="1600" dirty="0"/>
              <a:t>a 30 anos (59%) </a:t>
            </a:r>
            <a:endParaRPr lang="pt-BR" sz="1600" dirty="0" smtClean="0"/>
          </a:p>
          <a:p>
            <a:r>
              <a:rPr lang="pt-BR" sz="1600" dirty="0" smtClean="0"/>
              <a:t> </a:t>
            </a:r>
            <a:r>
              <a:rPr lang="pt-BR" sz="1600" dirty="0"/>
              <a:t>31 a 40 anos (37%). </a:t>
            </a:r>
          </a:p>
          <a:p>
            <a:r>
              <a:rPr lang="pt-BR" sz="1600" dirty="0" smtClean="0"/>
              <a:t> </a:t>
            </a:r>
            <a:r>
              <a:rPr lang="pt-BR" sz="1600" b="1" dirty="0"/>
              <a:t>C</a:t>
            </a:r>
            <a:r>
              <a:rPr lang="pt-BR" sz="1600" b="1" dirty="0" smtClean="0"/>
              <a:t>ursos </a:t>
            </a:r>
            <a:r>
              <a:rPr lang="pt-BR" sz="1600" b="1" dirty="0"/>
              <a:t>livres </a:t>
            </a:r>
            <a:r>
              <a:rPr lang="pt-BR" sz="1600" b="1" dirty="0" smtClean="0"/>
              <a:t>corporativos</a:t>
            </a:r>
          </a:p>
          <a:p>
            <a:r>
              <a:rPr lang="pt-BR" sz="1600" dirty="0" smtClean="0"/>
              <a:t>31 </a:t>
            </a:r>
            <a:r>
              <a:rPr lang="pt-BR" sz="1600" dirty="0"/>
              <a:t>a 40 anos (65%) </a:t>
            </a:r>
          </a:p>
          <a:p>
            <a:r>
              <a:rPr lang="pt-BR" sz="1600" dirty="0" smtClean="0"/>
              <a:t>18 </a:t>
            </a:r>
            <a:r>
              <a:rPr lang="pt-BR" sz="1600" dirty="0"/>
              <a:t>a 30 anos (25%).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2822" y="5589240"/>
            <a:ext cx="4824536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/>
              <a:t>A</a:t>
            </a:r>
            <a:r>
              <a:rPr lang="pt-BR" b="1" dirty="0" smtClean="0"/>
              <a:t> </a:t>
            </a:r>
            <a:r>
              <a:rPr lang="pt-BR" b="1" dirty="0"/>
              <a:t>maioria dos </a:t>
            </a:r>
            <a:r>
              <a:rPr lang="pt-BR" b="1" dirty="0" smtClean="0"/>
              <a:t>alunos estuda e trabalha 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1938681" y="1573407"/>
            <a:ext cx="402828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</a:t>
            </a:r>
            <a:r>
              <a:rPr lang="pt-BR" b="1" dirty="0" smtClean="0"/>
              <a:t>:Perfil dos alunos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40769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pic>
        <p:nvPicPr>
          <p:cNvPr id="7170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39622"/>
            <a:ext cx="3400425" cy="2066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014077" y="1844824"/>
            <a:ext cx="508613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</a:t>
            </a:r>
            <a:r>
              <a:rPr lang="pt-BR" b="1" dirty="0" smtClean="0"/>
              <a:t>:</a:t>
            </a:r>
            <a:r>
              <a:rPr lang="pt-BR" b="1" dirty="0"/>
              <a:t> </a:t>
            </a:r>
            <a:r>
              <a:rPr lang="pt-BR" b="1" dirty="0" smtClean="0"/>
              <a:t>Investimentos e obstáculos</a:t>
            </a:r>
            <a:endParaRPr lang="pt-BR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900282" y="503701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Investimentos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076056" y="3401819"/>
            <a:ext cx="3816424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 smtClean="0"/>
              <a:t>Obstáculos: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evasão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desafios organizacionais </a:t>
            </a: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custo </a:t>
            </a:r>
            <a:r>
              <a:rPr lang="pt-BR" dirty="0"/>
              <a:t>de produção dos </a:t>
            </a:r>
            <a:r>
              <a:rPr lang="pt-BR" dirty="0" smtClean="0"/>
              <a:t>cursos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466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pic>
        <p:nvPicPr>
          <p:cNvPr id="8194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32856"/>
            <a:ext cx="3888432" cy="1756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Gráfico 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1"/>
            <a:ext cx="2949699" cy="23042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Gráfico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0850" y="4077072"/>
            <a:ext cx="3105606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979712" y="1628800"/>
            <a:ext cx="574569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Instituições fornecedoras de produtos e serviços EAD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699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pic>
        <p:nvPicPr>
          <p:cNvPr id="3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3396787" cy="2003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98230" y="4334457"/>
            <a:ext cx="339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Porcentagem de novos clientes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357417"/>
              </p:ext>
            </p:extLst>
          </p:nvPr>
        </p:nvGraphicFramePr>
        <p:xfrm>
          <a:off x="5148064" y="2449422"/>
          <a:ext cx="2244725" cy="192786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00225"/>
                <a:gridCol w="4445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Área de conhecimento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Humanas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33%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Sociais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43%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Engenharia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Computação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Exatas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Biológicas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Agrárias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Saúde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18%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Não informado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004048" y="4519123"/>
            <a:ext cx="2721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Áreas de conhecimento dos atendimentos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979712" y="1628800"/>
            <a:ext cx="574569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Instituições fornecedoras de produtos e serviços EAD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5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385275" y="1885474"/>
            <a:ext cx="309634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Professores independentes</a:t>
            </a:r>
            <a:endParaRPr lang="pt-BR" dirty="0"/>
          </a:p>
        </p:txBody>
      </p:sp>
      <p:pic>
        <p:nvPicPr>
          <p:cNvPr id="9218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4944"/>
            <a:ext cx="2552700" cy="204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4795442"/>
              </p:ext>
            </p:extLst>
          </p:nvPr>
        </p:nvGraphicFramePr>
        <p:xfrm>
          <a:off x="4716016" y="3148588"/>
          <a:ext cx="3960440" cy="12885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1064799"/>
                <a:gridCol w="904569"/>
                <a:gridCol w="995217"/>
                <a:gridCol w="995855"/>
              </a:tblGrid>
              <a:tr h="4383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Situação  Número dos alunos nos cursos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2010</a:t>
                      </a:r>
                      <a:endParaRPr lang="pt-BR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(8 respondentes)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2011</a:t>
                      </a:r>
                      <a:endParaRPr lang="pt-BR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(28 respondentes)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2012</a:t>
                      </a:r>
                      <a:endParaRPr lang="pt-BR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(32 respondentes)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matriculados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1.100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11.209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7.959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concluintes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6.492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6.263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evadidos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185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1.541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1.396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Taxa de evasão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16,8%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13,7%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18%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887924" y="4972819"/>
            <a:ext cx="3780420" cy="646331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32 professores independentes responderam a pesquisa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9815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267744" y="1458483"/>
            <a:ext cx="403244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Variável :  Metodologia em EAD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2098246"/>
            <a:ext cx="3888432" cy="14773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/>
              <a:t>Características dos cursos: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Online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Interação: educador/ educando e educando/educando  (por e mail)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Turmas : mais de uma por semestre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788024" y="2098246"/>
            <a:ext cx="3744416" cy="45243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/>
              <a:t>Elaboração dos cursos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E</a:t>
            </a:r>
            <a:r>
              <a:rPr lang="pt-BR" dirty="0" smtClean="0"/>
              <a:t>quipe de EAD  e especialistas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Interface de navegação</a:t>
            </a:r>
            <a:r>
              <a:rPr lang="pt-BR" dirty="0" smtClean="0"/>
              <a:t>: parte padronizada varia em função do conteúdo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Exercícios e atividades  </a:t>
            </a:r>
            <a:r>
              <a:rPr lang="pt-BR" dirty="0" smtClean="0"/>
              <a:t>em todo curso para aplicação da teoria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Conteúdos </a:t>
            </a:r>
            <a:r>
              <a:rPr lang="pt-BR" dirty="0" smtClean="0"/>
              <a:t> se baseiam: </a:t>
            </a:r>
          </a:p>
          <a:p>
            <a:r>
              <a:rPr lang="pt-BR" dirty="0" smtClean="0"/>
              <a:t>Instituições :  ementas de conteúdo</a:t>
            </a:r>
          </a:p>
          <a:p>
            <a:r>
              <a:rPr lang="pt-BR" dirty="0" smtClean="0"/>
              <a:t>Fornecedores :competências </a:t>
            </a:r>
          </a:p>
          <a:p>
            <a:r>
              <a:rPr lang="pt-BR" dirty="0" smtClean="0"/>
              <a:t>Professores : objetivos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Duração</a:t>
            </a:r>
            <a:r>
              <a:rPr lang="pt-BR" dirty="0" smtClean="0"/>
              <a:t> </a:t>
            </a:r>
            <a:r>
              <a:rPr lang="pt-BR" dirty="0"/>
              <a:t>é estimada  a partir dos cursos presenciais</a:t>
            </a:r>
            <a:r>
              <a:rPr lang="pt-B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Avaliação experimental </a:t>
            </a:r>
            <a:r>
              <a:rPr lang="pt-BR" dirty="0" smtClean="0"/>
              <a:t>: piloto</a:t>
            </a:r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16024" y="4005064"/>
            <a:ext cx="406794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 smtClean="0"/>
              <a:t>Mediação </a:t>
            </a:r>
            <a:r>
              <a:rPr lang="pt-BR" b="1" dirty="0"/>
              <a:t>educacional </a:t>
            </a: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Responde a todas  </a:t>
            </a:r>
            <a:r>
              <a:rPr lang="pt-BR" dirty="0"/>
              <a:t>necessidades dos educandos </a:t>
            </a:r>
            <a:r>
              <a:rPr lang="pt-BR" dirty="0" smtClean="0"/>
              <a:t>(</a:t>
            </a:r>
            <a:r>
              <a:rPr lang="pt-BR" dirty="0"/>
              <a:t>acesso, </a:t>
            </a:r>
            <a:r>
              <a:rPr lang="pt-BR" dirty="0" smtClean="0"/>
              <a:t>administrativos</a:t>
            </a:r>
            <a:r>
              <a:rPr lang="pt-BR" dirty="0"/>
              <a:t>, </a:t>
            </a:r>
            <a:r>
              <a:rPr lang="pt-BR" dirty="0" smtClean="0"/>
              <a:t>conteúdo</a:t>
            </a:r>
            <a:r>
              <a:rPr lang="pt-BR" dirty="0"/>
              <a:t>, entre outros) </a:t>
            </a:r>
            <a:endParaRPr lang="pt-BR" dirty="0" smtClean="0"/>
          </a:p>
          <a:p>
            <a:r>
              <a:rPr lang="pt-BR" b="1" dirty="0"/>
              <a:t>P</a:t>
            </a:r>
            <a:r>
              <a:rPr lang="pt-BR" b="1" dirty="0" smtClean="0"/>
              <a:t>apel </a:t>
            </a:r>
            <a:r>
              <a:rPr lang="pt-BR" b="1" dirty="0"/>
              <a:t>do docente e do tutor </a:t>
            </a:r>
            <a:endParaRPr lang="pt-BR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i</a:t>
            </a:r>
            <a:r>
              <a:rPr lang="pt-BR" dirty="0" smtClean="0"/>
              <a:t>gual nas </a:t>
            </a:r>
            <a:r>
              <a:rPr lang="pt-BR" dirty="0"/>
              <a:t>atividades de chat e </a:t>
            </a:r>
            <a:r>
              <a:rPr lang="pt-BR" dirty="0" smtClean="0"/>
              <a:t>fórum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comentam </a:t>
            </a:r>
            <a:r>
              <a:rPr lang="pt-BR" dirty="0"/>
              <a:t>as atividades </a:t>
            </a:r>
            <a:r>
              <a:rPr lang="pt-BR" dirty="0" smtClean="0"/>
              <a:t>do educando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901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267744" y="1458483"/>
            <a:ext cx="403244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Variável :  Metodologia em EAD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75556" y="2086889"/>
            <a:ext cx="4716524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 smtClean="0"/>
              <a:t>Participação dos alunos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acessar </a:t>
            </a:r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informação </a:t>
            </a:r>
            <a:r>
              <a:rPr lang="pt-BR" dirty="0" smtClean="0"/>
              <a:t>(</a:t>
            </a:r>
            <a:r>
              <a:rPr lang="pt-BR" dirty="0"/>
              <a:t>textos, animações, etc.) </a:t>
            </a:r>
            <a:r>
              <a:rPr lang="pt-BR" dirty="0" smtClean="0"/>
              <a:t>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r</a:t>
            </a:r>
            <a:r>
              <a:rPr lang="pt-BR" dirty="0" smtClean="0"/>
              <a:t>esponder questões </a:t>
            </a:r>
            <a:r>
              <a:rPr lang="pt-BR" dirty="0"/>
              <a:t>sobre o conteúdo.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1763688" y="3474874"/>
            <a:ext cx="5040560" cy="17543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pt-BR" dirty="0"/>
              <a:t>A</a:t>
            </a:r>
            <a:r>
              <a:rPr lang="pt-BR" b="1" dirty="0" smtClean="0"/>
              <a:t>valiação 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pt-BR" dirty="0" smtClean="0"/>
              <a:t>balança </a:t>
            </a:r>
            <a:r>
              <a:rPr lang="pt-BR" dirty="0"/>
              <a:t>de dois pratos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dirty="0" smtClean="0"/>
              <a:t>prevista para todas </a:t>
            </a:r>
            <a:r>
              <a:rPr lang="pt-BR" dirty="0"/>
              <a:t>as </a:t>
            </a:r>
            <a:r>
              <a:rPr lang="pt-BR" dirty="0" smtClean="0"/>
              <a:t>unidades do curso.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b="1" dirty="0" smtClean="0"/>
              <a:t>questões </a:t>
            </a:r>
            <a:r>
              <a:rPr lang="pt-BR" b="1" dirty="0"/>
              <a:t>objetivas </a:t>
            </a:r>
            <a:r>
              <a:rPr lang="pt-BR" dirty="0"/>
              <a:t>corrigidas pelo sistema. </a:t>
            </a:r>
            <a:endParaRPr lang="pt-BR" dirty="0" smtClean="0"/>
          </a:p>
          <a:p>
            <a:pPr lvl="0"/>
            <a:r>
              <a:rPr lang="pt-BR" dirty="0" smtClean="0"/>
              <a:t>(Professores independentes: </a:t>
            </a:r>
            <a:r>
              <a:rPr lang="pt-BR" b="1" dirty="0" smtClean="0"/>
              <a:t>trabalhos</a:t>
            </a:r>
            <a:r>
              <a:rPr lang="pt-BR" dirty="0" smtClean="0"/>
              <a:t> </a:t>
            </a:r>
            <a:r>
              <a:rPr lang="pt-BR" dirty="0"/>
              <a:t>enviados </a:t>
            </a:r>
            <a:r>
              <a:rPr lang="pt-BR" dirty="0" smtClean="0"/>
              <a:t>e </a:t>
            </a:r>
            <a:r>
              <a:rPr lang="pt-BR" dirty="0"/>
              <a:t>corrigidos pelo </a:t>
            </a:r>
            <a:r>
              <a:rPr lang="pt-BR" dirty="0" smtClean="0"/>
              <a:t>docente).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995936" y="5464693"/>
            <a:ext cx="4860032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pt-BR" b="1" dirty="0" smtClean="0"/>
              <a:t>Certificação </a:t>
            </a:r>
            <a:r>
              <a:rPr lang="pt-BR" dirty="0" smtClean="0"/>
              <a:t>:  </a:t>
            </a:r>
            <a:r>
              <a:rPr lang="pt-BR" dirty="0"/>
              <a:t>aprovação em todas as unidades do curso com 70% </a:t>
            </a:r>
            <a:r>
              <a:rPr lang="pt-BR" dirty="0" smtClean="0"/>
              <a:t>de aproveitamento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516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1520" y="5576751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abed@abed.org.br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96136" y="4838087"/>
            <a:ext cx="2974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Consuelo Fernandez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consufer@uol.com.br</a:t>
            </a:r>
            <a:endParaRPr lang="pt-BR" dirty="0">
              <a:solidFill>
                <a:srgbClr val="C00000"/>
              </a:solidFill>
            </a:endParaRPr>
          </a:p>
          <a:p>
            <a:endParaRPr lang="pt-BR" dirty="0" smtClean="0"/>
          </a:p>
          <a:p>
            <a:r>
              <a:rPr lang="pt-BR" dirty="0" smtClean="0"/>
              <a:t>Ivete </a:t>
            </a:r>
            <a:r>
              <a:rPr lang="pt-BR" dirty="0" err="1" smtClean="0"/>
              <a:t>Palange</a:t>
            </a:r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ipalange@uol.com.br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347864" y="2996952"/>
            <a:ext cx="2304256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C00000"/>
                </a:solidFill>
              </a:rPr>
              <a:t>Obrigada!</a:t>
            </a:r>
            <a:endParaRPr lang="pt-B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5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447764" y="1501607"/>
            <a:ext cx="27003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dirty="0" smtClean="0"/>
              <a:t> </a:t>
            </a:r>
            <a:r>
              <a:rPr lang="pt-BR" sz="2000" b="1" dirty="0" smtClean="0">
                <a:solidFill>
                  <a:schemeClr val="tx1"/>
                </a:solidFill>
              </a:rPr>
              <a:t>Censo</a:t>
            </a:r>
            <a:r>
              <a:rPr lang="pt-BR" sz="2000" b="1" dirty="0" smtClean="0"/>
              <a:t> ABED 2012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7544" y="2204864"/>
            <a:ext cx="5904656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pt-BR" dirty="0" smtClean="0"/>
              <a:t>Universo da pesquisa</a:t>
            </a:r>
            <a:endParaRPr lang="pt-BR" dirty="0"/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Instituições formadoras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Instituições que prestam serviços de EAD 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Professores independentes 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67544" y="3717032"/>
            <a:ext cx="6984776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pt-BR" dirty="0" smtClean="0"/>
              <a:t>Metodologia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Preparação dos instrumentos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Montagem de sistema online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/>
              <a:t>Montagem de cadastro  e envio de </a:t>
            </a:r>
            <a:r>
              <a:rPr lang="pt-BR" dirty="0" smtClean="0"/>
              <a:t>convites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Acompanhamento das respostas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/>
              <a:t>P</a:t>
            </a:r>
            <a:r>
              <a:rPr lang="pt-BR" dirty="0" smtClean="0"/>
              <a:t>rocessamento , análise e cruzamento de dados</a:t>
            </a:r>
          </a:p>
          <a:p>
            <a:pPr marL="1657350" lvl="3" indent="-285750">
              <a:buFont typeface="Wingdings" pitchFamily="2" charset="2"/>
              <a:buChar char="§"/>
            </a:pPr>
            <a:r>
              <a:rPr lang="pt-BR" dirty="0" smtClean="0"/>
              <a:t>Publicação das informações</a:t>
            </a:r>
            <a:endParaRPr lang="pt-BR" dirty="0"/>
          </a:p>
          <a:p>
            <a:pPr marL="285750" indent="-28575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119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6310615"/>
              </p:ext>
            </p:extLst>
          </p:nvPr>
        </p:nvGraphicFramePr>
        <p:xfrm>
          <a:off x="755576" y="2708920"/>
          <a:ext cx="2952328" cy="17863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79947"/>
                <a:gridCol w="1572381"/>
              </a:tblGrid>
              <a:tr h="446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ANO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Frequência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2010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198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196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2012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252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5369116"/>
              </p:ext>
            </p:extLst>
          </p:nvPr>
        </p:nvGraphicFramePr>
        <p:xfrm>
          <a:off x="4572000" y="2780928"/>
          <a:ext cx="3845660" cy="25201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22830"/>
                <a:gridCol w="1922830"/>
              </a:tblGrid>
              <a:tr h="315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000" dirty="0">
                          <a:effectLst/>
                        </a:rPr>
                        <a:t>Participação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000">
                          <a:effectLst/>
                        </a:rPr>
                        <a:t>Frequência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Apenas em 2010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65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Apenas em 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58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Apenas em 2012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121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2010 e 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40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2010 e 2012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23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2011 e 2012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46 instituições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Nos 3 últimos anos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69 instituições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048830" y="1783400"/>
            <a:ext cx="727280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 smtClean="0"/>
              <a:t>Participação das instituições no Censo ABED</a:t>
            </a:r>
            <a:endParaRPr lang="pt-BR" sz="2800" dirty="0"/>
          </a:p>
        </p:txBody>
      </p:sp>
      <p:pic>
        <p:nvPicPr>
          <p:cNvPr id="1025" name="Picture 1" descr="Graf_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89304"/>
            <a:ext cx="3114675" cy="18764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870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187624" y="1628800"/>
            <a:ext cx="684076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b="1" dirty="0" smtClean="0"/>
              <a:t>Características institucionais dos respondentes 2012</a:t>
            </a:r>
            <a:endParaRPr lang="pt-BR" sz="2000" b="1" dirty="0"/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22376"/>
            <a:ext cx="3758700" cy="239268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Gráfico 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5935" y="2246280"/>
            <a:ext cx="3314700" cy="17621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65852" y="4725410"/>
            <a:ext cx="3530035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Perfil das instituições: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grande </a:t>
            </a:r>
            <a:r>
              <a:rPr lang="pt-BR" dirty="0" smtClean="0"/>
              <a:t>porte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cursos </a:t>
            </a:r>
            <a:r>
              <a:rPr lang="pt-BR" dirty="0"/>
              <a:t>autorizados </a:t>
            </a:r>
            <a:r>
              <a:rPr lang="pt-BR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região </a:t>
            </a:r>
            <a:r>
              <a:rPr lang="pt-BR" dirty="0"/>
              <a:t>sul e sudeste,  </a:t>
            </a:r>
            <a:r>
              <a:rPr lang="pt-BR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d</a:t>
            </a:r>
            <a:r>
              <a:rPr lang="pt-BR" dirty="0" smtClean="0"/>
              <a:t>esenvolve ensino </a:t>
            </a:r>
            <a:r>
              <a:rPr lang="pt-BR" dirty="0"/>
              <a:t>formal </a:t>
            </a: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( </a:t>
            </a:r>
            <a:r>
              <a:rPr lang="pt-BR" dirty="0"/>
              <a:t>universidades, </a:t>
            </a:r>
            <a:r>
              <a:rPr lang="pt-BR" dirty="0" smtClean="0"/>
              <a:t>faculdades, entre outros)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887924" y="5428674"/>
            <a:ext cx="4932548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Formadoras : 83,4%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Formadoras e prestadoras de serviços : 8,3%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Prestadoras de serviços : 8,3%</a:t>
            </a:r>
          </a:p>
        </p:txBody>
      </p:sp>
    </p:spTree>
    <p:extLst>
      <p:ext uri="{BB962C8B-B14F-4D97-AF65-F5344CB8AC3E}">
        <p14:creationId xmlns:p14="http://schemas.microsoft.com/office/powerpoint/2010/main" xmlns="" val="34556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118672" y="1484654"/>
            <a:ext cx="4734272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EAD no Brasil em 2012 : Cursos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38747" y="2201755"/>
            <a:ext cx="310911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Total : </a:t>
            </a:r>
            <a:r>
              <a:rPr lang="pt-BR" b="1" dirty="0" smtClean="0"/>
              <a:t>9376  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b="1" dirty="0" smtClean="0"/>
              <a:t>1.856</a:t>
            </a:r>
            <a:r>
              <a:rPr lang="pt-BR" dirty="0" smtClean="0"/>
              <a:t> – </a:t>
            </a:r>
            <a:r>
              <a:rPr lang="pt-BR" b="1" dirty="0" smtClean="0"/>
              <a:t>cursos autorizados</a:t>
            </a:r>
          </a:p>
          <a:p>
            <a:r>
              <a:rPr lang="pt-BR" b="1" dirty="0" smtClean="0"/>
              <a:t>7.520 – cursos livres</a:t>
            </a:r>
          </a:p>
          <a:p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5153039" y="2420888"/>
            <a:ext cx="3528392" cy="1296144"/>
          </a:xfrm>
          <a:prstGeom prst="rect">
            <a:avLst/>
          </a:prstGeom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5248409" y="2434605"/>
            <a:ext cx="333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Cursos autorizados</a:t>
            </a:r>
          </a:p>
          <a:p>
            <a:r>
              <a:rPr lang="pt-BR" b="1" dirty="0" smtClean="0"/>
              <a:t>Pós graduação </a:t>
            </a:r>
            <a:r>
              <a:rPr lang="pt-BR" dirty="0" smtClean="0"/>
              <a:t>: </a:t>
            </a:r>
            <a:r>
              <a:rPr lang="pt-BR" b="1" dirty="0" smtClean="0"/>
              <a:t>53% </a:t>
            </a:r>
            <a:r>
              <a:rPr lang="pt-BR" b="1" i="1" dirty="0" smtClean="0"/>
              <a:t>(latu sensu</a:t>
            </a:r>
            <a:r>
              <a:rPr lang="pt-BR" b="1" dirty="0" smtClean="0"/>
              <a:t>)</a:t>
            </a:r>
          </a:p>
          <a:p>
            <a:r>
              <a:rPr lang="pt-BR" b="1" dirty="0" smtClean="0"/>
              <a:t>Graduação : 26% </a:t>
            </a:r>
          </a:p>
          <a:p>
            <a:r>
              <a:rPr lang="pt-BR" b="1" dirty="0" smtClean="0"/>
              <a:t>Licenciatura : 50</a:t>
            </a:r>
            <a:r>
              <a:rPr lang="pt-BR" dirty="0" smtClean="0"/>
              <a:t>%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055009" y="4077072"/>
            <a:ext cx="3600400" cy="17543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Cursos Livres</a:t>
            </a:r>
          </a:p>
          <a:p>
            <a:r>
              <a:rPr lang="pt-BR" b="1" dirty="0" smtClean="0"/>
              <a:t>Atualização – 31,5%</a:t>
            </a:r>
          </a:p>
          <a:p>
            <a:r>
              <a:rPr lang="pt-BR" b="1" dirty="0" smtClean="0"/>
              <a:t>Aperfeiçoamento – 30%</a:t>
            </a:r>
          </a:p>
          <a:p>
            <a:r>
              <a:rPr lang="pt-BR" b="1" dirty="0" smtClean="0"/>
              <a:t>Extensão universitária : 14%</a:t>
            </a:r>
          </a:p>
          <a:p>
            <a:r>
              <a:rPr lang="pt-BR" b="1" dirty="0" smtClean="0"/>
              <a:t>Treinamento operacional – 10,2%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  <p:pic>
        <p:nvPicPr>
          <p:cNvPr id="1027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015" y="3247245"/>
            <a:ext cx="3635896" cy="224866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348005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907704" y="2339258"/>
            <a:ext cx="5544616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 smtClean="0"/>
              <a:t>6.500 disciplinas  </a:t>
            </a:r>
            <a:r>
              <a:rPr lang="pt-BR" b="1" dirty="0"/>
              <a:t>em cursos presenciais/autorizados</a:t>
            </a:r>
          </a:p>
        </p:txBody>
      </p:sp>
      <p:sp>
        <p:nvSpPr>
          <p:cNvPr id="3" name="Retângulo 2"/>
          <p:cNvSpPr/>
          <p:nvPr/>
        </p:nvSpPr>
        <p:spPr>
          <a:xfrm>
            <a:off x="2149864" y="1547500"/>
            <a:ext cx="365689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: </a:t>
            </a:r>
            <a:r>
              <a:rPr lang="pt-BR" b="1" dirty="0" smtClean="0"/>
              <a:t>Disciplinas </a:t>
            </a:r>
            <a:endParaRPr lang="pt-BR" b="1" dirty="0"/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40968"/>
            <a:ext cx="4581525" cy="27527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1" name="Gráfico 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3026" y="3621980"/>
            <a:ext cx="2733675" cy="1790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943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482425" y="1556792"/>
            <a:ext cx="356822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</a:t>
            </a:r>
            <a:r>
              <a:rPr lang="pt-BR" b="1" dirty="0" smtClean="0"/>
              <a:t>:  Matrículas</a:t>
            </a:r>
            <a:endParaRPr lang="pt-BR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1629097"/>
              </p:ext>
            </p:extLst>
          </p:nvPr>
        </p:nvGraphicFramePr>
        <p:xfrm>
          <a:off x="467544" y="2913154"/>
          <a:ext cx="4680519" cy="1944216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176218"/>
                <a:gridCol w="1618618"/>
                <a:gridCol w="1885683"/>
              </a:tblGrid>
              <a:tr h="507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Ano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Número de instituições participantes do Censo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Número de matrículas em EAD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128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25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528.320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198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25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2.261.921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181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25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3.589.373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252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25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5.772.466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827584" y="225276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Evolução das matrículas 2009/2012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292080" y="4695527"/>
            <a:ext cx="3384376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Cursos Livres </a:t>
            </a:r>
            <a:r>
              <a:rPr lang="pt-BR" dirty="0" smtClean="0">
                <a:solidFill>
                  <a:srgbClr val="C00000"/>
                </a:solidFill>
              </a:rPr>
              <a:t>: 4.294.983 </a:t>
            </a:r>
          </a:p>
          <a:p>
            <a:r>
              <a:rPr lang="pt-BR" b="1" dirty="0" smtClean="0">
                <a:solidFill>
                  <a:srgbClr val="00B0F0"/>
                </a:solidFill>
              </a:rPr>
              <a:t>Cursos autorizados </a:t>
            </a:r>
            <a:r>
              <a:rPr lang="pt-BR" dirty="0" smtClean="0">
                <a:solidFill>
                  <a:srgbClr val="00B0F0"/>
                </a:solidFill>
              </a:rPr>
              <a:t>: 1.141.260 </a:t>
            </a:r>
            <a:r>
              <a:rPr lang="pt-BR" b="1" dirty="0" smtClean="0">
                <a:solidFill>
                  <a:srgbClr val="7030A0"/>
                </a:solidFill>
              </a:rPr>
              <a:t>Disciplinas</a:t>
            </a:r>
            <a:r>
              <a:rPr lang="pt-BR" dirty="0" smtClean="0">
                <a:solidFill>
                  <a:srgbClr val="7030A0"/>
                </a:solidFill>
              </a:rPr>
              <a:t> : 336.223</a:t>
            </a:r>
            <a:endParaRPr lang="pt-B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9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pic>
        <p:nvPicPr>
          <p:cNvPr id="4098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03779"/>
            <a:ext cx="3096344" cy="1933575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Gráfico 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59" y="2564904"/>
            <a:ext cx="2733675" cy="1933575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259632" y="1612088"/>
            <a:ext cx="612404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:  </a:t>
            </a:r>
            <a:r>
              <a:rPr lang="pt-BR" b="1" dirty="0" smtClean="0"/>
              <a:t>Matrículas cursos autorizados e livres</a:t>
            </a:r>
            <a:endParaRPr lang="pt-BR" b="1" dirty="0"/>
          </a:p>
        </p:txBody>
      </p:sp>
      <p:pic>
        <p:nvPicPr>
          <p:cNvPr id="4100" name="Gráfico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25144"/>
            <a:ext cx="3110349" cy="1816621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92220" y="4498479"/>
            <a:ext cx="2971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Característica das instituições 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372201" y="433735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Localização geográfica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2470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1384112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Gráfico 3.49  </a:t>
            </a:r>
            <a:r>
              <a:rPr kumimoji="0" lang="pt-B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Índices de evasão registrados no período 2012-2012 pelo CensoEAD.BR, realizado pela ABED. </a:t>
            </a:r>
            <a:endParaRPr kumimoji="0" 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Gráfico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30090"/>
            <a:ext cx="4581525" cy="2752725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475943" y="1556792"/>
            <a:ext cx="315701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pt-BR" b="1" dirty="0"/>
              <a:t>EAD no Brasil em 2012 </a:t>
            </a:r>
            <a:r>
              <a:rPr lang="pt-BR" b="1" dirty="0" smtClean="0"/>
              <a:t>: Evasão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4628020" y="6370269"/>
            <a:ext cx="4381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Índices de evasão </a:t>
            </a:r>
            <a:r>
              <a:rPr lang="pt-BR" b="1" dirty="0" smtClean="0"/>
              <a:t> </a:t>
            </a:r>
            <a:r>
              <a:rPr lang="pt-BR" b="1" dirty="0"/>
              <a:t>no período </a:t>
            </a:r>
            <a:r>
              <a:rPr lang="pt-BR" b="1" dirty="0" smtClean="0"/>
              <a:t>2010-2012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625663"/>
              </p:ext>
            </p:extLst>
          </p:nvPr>
        </p:nvGraphicFramePr>
        <p:xfrm>
          <a:off x="599332" y="2040680"/>
          <a:ext cx="4836764" cy="14852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902037"/>
                <a:gridCol w="1349228"/>
                <a:gridCol w="1349852"/>
                <a:gridCol w="1235647"/>
              </a:tblGrid>
              <a:tr h="366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Tipo de cursos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2010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2011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2012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</a:tr>
              <a:tr h="366867"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Autorizados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18,6%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20,5%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11,74%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</a:tr>
              <a:tr h="192347"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Livres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22,3%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23,6%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10,05%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</a:tr>
              <a:tr h="366867"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Corporativos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7,6%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20%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3%*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</a:tr>
              <a:tr h="192347">
                <a:tc>
                  <a:txBody>
                    <a:bodyPr/>
                    <a:lstStyle/>
                    <a:p>
                      <a:pPr marL="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Disciplinas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17,6%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3,10%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00" marR="5230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74477" y="3601885"/>
            <a:ext cx="3802932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Índices de evasão registrados no período 2012-2012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pt-BR" sz="11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*</a:t>
            </a: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média dos índices obtidos entre os corporativos livres e autorizados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3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ira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eira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ira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TC101859861[[fn=Feira de negócios]]</Template>
  <TotalTime>423</TotalTime>
  <Words>745</Words>
  <Application>Microsoft Office PowerPoint</Application>
  <PresentationFormat>Apresentação na tela (4:3)</PresentationFormat>
  <Paragraphs>217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feira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ABED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51</cp:revision>
  <dcterms:created xsi:type="dcterms:W3CDTF">2013-08-07T21:06:06Z</dcterms:created>
  <dcterms:modified xsi:type="dcterms:W3CDTF">2013-09-30T13:19:50Z</dcterms:modified>
</cp:coreProperties>
</file>