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9" r:id="rId6"/>
    <p:sldId id="262" r:id="rId7"/>
    <p:sldId id="258" r:id="rId8"/>
    <p:sldId id="266" r:id="rId9"/>
    <p:sldId id="265" r:id="rId10"/>
    <p:sldId id="264" r:id="rId11"/>
    <p:sldId id="263" r:id="rId12"/>
    <p:sldId id="267" r:id="rId13"/>
    <p:sldId id="268" r:id="rId14"/>
    <p:sldId id="269" r:id="rId15"/>
    <p:sldId id="270" r:id="rId16"/>
    <p:sldId id="271" r:id="rId17"/>
    <p:sldId id="274" r:id="rId18"/>
    <p:sldId id="273" r:id="rId19"/>
    <p:sldId id="272" r:id="rId20"/>
    <p:sldId id="275" r:id="rId21"/>
    <p:sldId id="276" r:id="rId22"/>
    <p:sldId id="280" r:id="rId23"/>
    <p:sldId id="279" r:id="rId24"/>
    <p:sldId id="278" r:id="rId25"/>
    <p:sldId id="281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t>03/09/2013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t>03/09/2013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t>03/09/2013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t>03/09/2013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t>03/09/2013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t>03/09/2013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t>03/09/2013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t>03/09/2013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t>03/09/2013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t>03/09/2013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2E01-FAE5-4D0C-8CA3-A2CC53272513}" type="datetimeFigureOut">
              <a:rPr lang="pt-BR" smtClean="0"/>
              <a:t>03/09/2013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D2E01-FAE5-4D0C-8CA3-A2CC53272513}" type="datetimeFigureOut">
              <a:rPr lang="pt-BR" smtClean="0"/>
              <a:t>03/09/2013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C0A37-2729-4DD4-B44A-6AC69B75D22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467544" y="1772816"/>
            <a:ext cx="7776864" cy="206210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C" sz="3200" b="1" i="1" dirty="0" smtClean="0">
                <a:latin typeface="+mj-lt"/>
              </a:rPr>
              <a:t>LA EVALUACIÓN DE LOS APRENDIZAJES Y EL ASEGURAMIENTO DE LA CALIDAD DE LOS PROFESIONALES FORMADOS EN EDUCACIÓN A DISTANCIA</a:t>
            </a:r>
            <a:endParaRPr lang="es-EC" sz="3200" b="1" i="1" dirty="0">
              <a:latin typeface="+mj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286000" y="4509120"/>
            <a:ext cx="457200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s-EC" b="1" dirty="0" err="1"/>
              <a:t>Mgs</a:t>
            </a:r>
            <a:r>
              <a:rPr lang="es-EC" b="1" dirty="0"/>
              <a:t>. Carlos Correa Granda</a:t>
            </a:r>
            <a:endParaRPr lang="es-EC" dirty="0"/>
          </a:p>
          <a:p>
            <a:pPr algn="ctr"/>
            <a:r>
              <a:rPr lang="es-EC" dirty="0"/>
              <a:t>Instituto de Investigación y Pedagogía para la Educación a Distancia –IIPED-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304256" y="5605436"/>
            <a:ext cx="45720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s-EC" b="1" dirty="0"/>
              <a:t>UNIVERSIDAD TÉCNICA PARTICULAR DE LOJA </a:t>
            </a:r>
            <a:r>
              <a:rPr lang="es-EC" b="1" dirty="0" smtClean="0"/>
              <a:t> </a:t>
            </a:r>
            <a:r>
              <a:rPr lang="es-EC" b="1" dirty="0"/>
              <a:t>ECUADOR</a:t>
            </a:r>
            <a:endParaRPr lang="es-EC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539552" y="1508591"/>
            <a:ext cx="7632848" cy="120032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C" sz="2400" i="1" dirty="0" smtClean="0">
                <a:solidFill>
                  <a:schemeClr val="tx1"/>
                </a:solidFill>
              </a:rPr>
              <a:t>…..La pieza fundamental en el desarrollo de la docencia universitaria son los profesores y profesoras que desarrollan su trabajo profesional…. (</a:t>
            </a:r>
            <a:r>
              <a:rPr lang="es-EC" sz="2400" i="1" dirty="0" err="1" smtClean="0">
                <a:solidFill>
                  <a:schemeClr val="tx1"/>
                </a:solidFill>
              </a:rPr>
              <a:t>Zabalza</a:t>
            </a:r>
            <a:r>
              <a:rPr lang="es-EC" sz="2400" i="1" dirty="0" smtClean="0">
                <a:solidFill>
                  <a:schemeClr val="tx1"/>
                </a:solidFill>
              </a:rPr>
              <a:t>)</a:t>
            </a:r>
            <a:endParaRPr lang="es-EC" sz="2400" i="1" dirty="0">
              <a:solidFill>
                <a:schemeClr val="tx1"/>
              </a:solidFill>
            </a:endParaRPr>
          </a:p>
        </p:txBody>
      </p:sp>
      <p:sp>
        <p:nvSpPr>
          <p:cNvPr id="3" name="2 Llamada de flecha a la izquierda"/>
          <p:cNvSpPr/>
          <p:nvPr/>
        </p:nvSpPr>
        <p:spPr>
          <a:xfrm>
            <a:off x="3563888" y="3356992"/>
            <a:ext cx="3960440" cy="2016224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es-EC" sz="3200" dirty="0" smtClean="0"/>
              <a:t>Profesional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s-EC" sz="3200" dirty="0" smtClean="0"/>
              <a:t>Personal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s-EC" sz="3200" dirty="0" smtClean="0"/>
              <a:t>Laboral</a:t>
            </a:r>
            <a:endParaRPr lang="es-EC" sz="3200" dirty="0"/>
          </a:p>
        </p:txBody>
      </p:sp>
      <p:sp>
        <p:nvSpPr>
          <p:cNvPr id="5" name="4 Cheurón"/>
          <p:cNvSpPr/>
          <p:nvPr/>
        </p:nvSpPr>
        <p:spPr>
          <a:xfrm>
            <a:off x="539552" y="3861048"/>
            <a:ext cx="3024336" cy="100811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400" b="1" dirty="0" smtClean="0">
                <a:solidFill>
                  <a:schemeClr val="tx1"/>
                </a:solidFill>
              </a:rPr>
              <a:t>DIMENSIONES</a:t>
            </a:r>
            <a:endParaRPr lang="es-EC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495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827584" y="1916832"/>
            <a:ext cx="504056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C" sz="2400" b="1" i="1" dirty="0" smtClean="0">
                <a:solidFill>
                  <a:schemeClr val="tx1"/>
                </a:solidFill>
              </a:rPr>
              <a:t>Gestión de la Calidad : Ciclo DEMING</a:t>
            </a:r>
            <a:endParaRPr lang="es-EC" sz="2400" b="1" i="1" dirty="0">
              <a:solidFill>
                <a:schemeClr val="tx1"/>
              </a:solidFill>
            </a:endParaRPr>
          </a:p>
        </p:txBody>
      </p:sp>
      <p:sp>
        <p:nvSpPr>
          <p:cNvPr id="3" name="2 O"/>
          <p:cNvSpPr/>
          <p:nvPr/>
        </p:nvSpPr>
        <p:spPr>
          <a:xfrm>
            <a:off x="1907704" y="2924944"/>
            <a:ext cx="4464496" cy="2808312"/>
          </a:xfrm>
          <a:prstGeom prst="flowChartOr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5" name="4 CuadroTexto"/>
          <p:cNvSpPr txBox="1"/>
          <p:nvPr/>
        </p:nvSpPr>
        <p:spPr>
          <a:xfrm>
            <a:off x="4355976" y="3429000"/>
            <a:ext cx="1512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4400" b="1" dirty="0" smtClean="0"/>
              <a:t>P</a:t>
            </a:r>
            <a:r>
              <a:rPr lang="es-EC" sz="2400" dirty="0" smtClean="0"/>
              <a:t>lanificar</a:t>
            </a:r>
            <a:endParaRPr lang="es-EC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4437112"/>
            <a:ext cx="1152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4400" b="1" dirty="0"/>
              <a:t>H</a:t>
            </a:r>
            <a:r>
              <a:rPr lang="es-EC" sz="2400" dirty="0" smtClean="0"/>
              <a:t>acer</a:t>
            </a:r>
            <a:endParaRPr lang="es-EC" dirty="0"/>
          </a:p>
        </p:txBody>
      </p:sp>
      <p:sp>
        <p:nvSpPr>
          <p:cNvPr id="7" name="6 CuadroTexto"/>
          <p:cNvSpPr txBox="1"/>
          <p:nvPr/>
        </p:nvSpPr>
        <p:spPr>
          <a:xfrm>
            <a:off x="2483768" y="4581128"/>
            <a:ext cx="1512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4400" b="1" dirty="0"/>
              <a:t>V</a:t>
            </a:r>
            <a:r>
              <a:rPr lang="es-EC" sz="2400" dirty="0" smtClean="0"/>
              <a:t>erificar</a:t>
            </a:r>
            <a:endParaRPr lang="es-EC" dirty="0"/>
          </a:p>
        </p:txBody>
      </p:sp>
      <p:sp>
        <p:nvSpPr>
          <p:cNvPr id="8" name="7 CuadroTexto"/>
          <p:cNvSpPr txBox="1"/>
          <p:nvPr/>
        </p:nvSpPr>
        <p:spPr>
          <a:xfrm>
            <a:off x="2477763" y="3449782"/>
            <a:ext cx="1512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4400" b="1" dirty="0"/>
              <a:t>A</a:t>
            </a:r>
            <a:r>
              <a:rPr lang="es-EC" sz="2400" dirty="0" smtClean="0"/>
              <a:t>ctuar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353657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899592" y="1988840"/>
            <a:ext cx="3528392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C" sz="3200" b="1" dirty="0" smtClean="0"/>
              <a:t>¿Qué es evaluar?</a:t>
            </a:r>
            <a:endParaRPr lang="es-EC" sz="3200" b="1" dirty="0"/>
          </a:p>
        </p:txBody>
      </p:sp>
      <p:sp>
        <p:nvSpPr>
          <p:cNvPr id="3" name="2 Llamada de flecha a la izquierda"/>
          <p:cNvSpPr/>
          <p:nvPr/>
        </p:nvSpPr>
        <p:spPr>
          <a:xfrm>
            <a:off x="4788024" y="2031376"/>
            <a:ext cx="3024336" cy="499701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b="1" dirty="0" smtClean="0"/>
              <a:t>Elemento clave</a:t>
            </a:r>
            <a:endParaRPr lang="es-EC" b="1" dirty="0"/>
          </a:p>
        </p:txBody>
      </p:sp>
      <p:sp>
        <p:nvSpPr>
          <p:cNvPr id="5" name="4 Cheurón"/>
          <p:cNvSpPr/>
          <p:nvPr/>
        </p:nvSpPr>
        <p:spPr>
          <a:xfrm>
            <a:off x="3721046" y="3402748"/>
            <a:ext cx="4104456" cy="1008112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b="1" dirty="0" smtClean="0">
                <a:solidFill>
                  <a:schemeClr val="bg1"/>
                </a:solidFill>
              </a:rPr>
              <a:t>Función reguladora del aprendizaje</a:t>
            </a:r>
            <a:endParaRPr lang="es-EC" b="1" dirty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511660" y="3722138"/>
            <a:ext cx="2304256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C" sz="2000" b="1" dirty="0" err="1" smtClean="0"/>
              <a:t>Cabaní</a:t>
            </a:r>
            <a:r>
              <a:rPr lang="es-EC" sz="2000" b="1" dirty="0" smtClean="0"/>
              <a:t> y Carretero</a:t>
            </a:r>
            <a:endParaRPr lang="es-EC" sz="20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1079612" y="4717326"/>
            <a:ext cx="6984776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C" sz="2000" b="1" i="1" dirty="0" smtClean="0"/>
              <a:t>Proceso de comunicación guiada, integrada en la instrucción y orientada al logro de los resultados del aprendizaje</a:t>
            </a:r>
          </a:p>
          <a:p>
            <a:pPr marL="285750" indent="-285750">
              <a:buFontTx/>
              <a:buChar char="-"/>
            </a:pPr>
            <a:endParaRPr lang="es-EC" sz="2000" b="1" i="1" dirty="0" smtClean="0"/>
          </a:p>
          <a:p>
            <a:pPr marL="285750" indent="-285750">
              <a:buFontTx/>
              <a:buChar char="-"/>
            </a:pPr>
            <a:r>
              <a:rPr lang="es-EC" sz="2000" b="1" i="1" dirty="0" smtClean="0"/>
              <a:t>Recurso para mejorar la calidad de la enseñanza y aprendizajes</a:t>
            </a:r>
          </a:p>
          <a:p>
            <a:pPr marL="285750" indent="-285750">
              <a:buFontTx/>
              <a:buChar char="-"/>
            </a:pPr>
            <a:endParaRPr lang="es-EC" sz="2000" b="1" i="1" dirty="0"/>
          </a:p>
        </p:txBody>
      </p:sp>
    </p:spTree>
    <p:extLst>
      <p:ext uri="{BB962C8B-B14F-4D97-AF65-F5344CB8AC3E}">
        <p14:creationId xmlns:p14="http://schemas.microsoft.com/office/powerpoint/2010/main" val="6159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539552" y="3543399"/>
            <a:ext cx="192066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C" sz="2400" b="1" dirty="0" smtClean="0"/>
              <a:t>EVALUACIÓN</a:t>
            </a:r>
            <a:endParaRPr lang="es-EC" sz="2400" b="1" dirty="0"/>
          </a:p>
        </p:txBody>
      </p:sp>
      <p:sp>
        <p:nvSpPr>
          <p:cNvPr id="3" name="2 Llamada de flecha a la izquierda"/>
          <p:cNvSpPr/>
          <p:nvPr/>
        </p:nvSpPr>
        <p:spPr>
          <a:xfrm>
            <a:off x="2627784" y="1921478"/>
            <a:ext cx="5544616" cy="3667762"/>
          </a:xfrm>
          <a:prstGeom prst="leftArrowCallout">
            <a:avLst>
              <a:gd name="adj1" fmla="val 13668"/>
              <a:gd name="adj2" fmla="val 16312"/>
              <a:gd name="adj3" fmla="val 17068"/>
              <a:gd name="adj4" fmla="val 839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C" sz="2400" dirty="0" smtClean="0">
                <a:solidFill>
                  <a:schemeClr val="tx2">
                    <a:lumMod val="75000"/>
                  </a:schemeClr>
                </a:solidFill>
              </a:rPr>
              <a:t>Proceso sistemático de recolección, análisis e interpretación de información conducente a emitir un juicio sobre las realizaciones de una persona, grupo, objeto, situación o fenómeno a partir de la comparación con criterios previamente establecidos para tomar decisiones</a:t>
            </a:r>
            <a:endParaRPr lang="es-EC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829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755576" y="1844824"/>
            <a:ext cx="3240360" cy="58477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C" sz="3200" b="1" dirty="0" smtClean="0"/>
              <a:t>Por qué evaluar?</a:t>
            </a:r>
            <a:endParaRPr lang="es-EC" sz="3200" b="1" dirty="0"/>
          </a:p>
        </p:txBody>
      </p:sp>
      <p:sp>
        <p:nvSpPr>
          <p:cNvPr id="3" name="2 Cheurón"/>
          <p:cNvSpPr/>
          <p:nvPr/>
        </p:nvSpPr>
        <p:spPr>
          <a:xfrm>
            <a:off x="3995936" y="1669159"/>
            <a:ext cx="4248472" cy="93610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b="1" dirty="0" smtClean="0">
                <a:solidFill>
                  <a:schemeClr val="bg2"/>
                </a:solidFill>
              </a:rPr>
              <a:t>Elemento nuclear del proceso de enseñanza - aprendizaje</a:t>
            </a:r>
            <a:endParaRPr lang="es-EC" b="1" dirty="0">
              <a:solidFill>
                <a:schemeClr val="bg2"/>
              </a:solidFill>
            </a:endParaRPr>
          </a:p>
        </p:txBody>
      </p:sp>
      <p:sp>
        <p:nvSpPr>
          <p:cNvPr id="5" name="4 Proceso alternativo"/>
          <p:cNvSpPr/>
          <p:nvPr/>
        </p:nvSpPr>
        <p:spPr>
          <a:xfrm>
            <a:off x="1187624" y="3284984"/>
            <a:ext cx="6840760" cy="2808312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es-EC" sz="2000" b="1" i="1" dirty="0" smtClean="0"/>
              <a:t>Proporciona información válida sobre el progreso de los estudiantes</a:t>
            </a:r>
          </a:p>
          <a:p>
            <a:pPr marL="342900" indent="-342900" algn="just">
              <a:buAutoNum type="arabicPeriod"/>
            </a:pPr>
            <a:endParaRPr lang="es-EC" sz="2000" b="1" i="1" dirty="0"/>
          </a:p>
          <a:p>
            <a:pPr marL="342900" indent="-342900" algn="just">
              <a:buAutoNum type="arabicPeriod"/>
            </a:pPr>
            <a:r>
              <a:rPr lang="es-EC" sz="2000" b="1" i="1" dirty="0" smtClean="0"/>
              <a:t>Es un elemento motivacional</a:t>
            </a:r>
          </a:p>
          <a:p>
            <a:pPr marL="342900" indent="-342900" algn="just">
              <a:buAutoNum type="arabicPeriod"/>
            </a:pPr>
            <a:endParaRPr lang="es-EC" sz="2000" b="1" i="1" dirty="0"/>
          </a:p>
          <a:p>
            <a:pPr marL="342900" indent="-342900" algn="just">
              <a:buAutoNum type="arabicPeriod"/>
            </a:pPr>
            <a:r>
              <a:rPr lang="es-EC" sz="2000" b="1" i="1" dirty="0" smtClean="0"/>
              <a:t>Revela características de los estudiantes: estilos de aprendizaje y/o habilidades  para el estudio</a:t>
            </a:r>
          </a:p>
          <a:p>
            <a:pPr algn="just"/>
            <a:r>
              <a:rPr lang="es-EC" sz="2000" b="1" i="1" dirty="0"/>
              <a:t> </a:t>
            </a:r>
            <a:endParaRPr lang="es-EC" sz="2000" b="1" i="1" dirty="0" smtClean="0"/>
          </a:p>
          <a:p>
            <a:pPr marL="342900" indent="-342900" algn="just">
              <a:buAutoNum type="arabicPeriod"/>
            </a:pPr>
            <a:endParaRPr lang="es-EC" sz="2000" b="1" i="1" dirty="0"/>
          </a:p>
        </p:txBody>
      </p:sp>
    </p:spTree>
    <p:extLst>
      <p:ext uri="{BB962C8B-B14F-4D97-AF65-F5344CB8AC3E}">
        <p14:creationId xmlns:p14="http://schemas.microsoft.com/office/powerpoint/2010/main" val="4233964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1619672" y="1871352"/>
            <a:ext cx="576064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C" sz="2400" dirty="0" smtClean="0"/>
              <a:t>Modelo curricular basado en competencias </a:t>
            </a:r>
            <a:endParaRPr lang="es-EC" sz="2400" dirty="0"/>
          </a:p>
        </p:txBody>
      </p:sp>
      <p:sp>
        <p:nvSpPr>
          <p:cNvPr id="3" name="2 Flecha abajo"/>
          <p:cNvSpPr/>
          <p:nvPr/>
        </p:nvSpPr>
        <p:spPr>
          <a:xfrm>
            <a:off x="3347864" y="2386519"/>
            <a:ext cx="244827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5" name="4 CuadroTexto"/>
          <p:cNvSpPr txBox="1"/>
          <p:nvPr/>
        </p:nvSpPr>
        <p:spPr>
          <a:xfrm>
            <a:off x="899592" y="3034591"/>
            <a:ext cx="741682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C" sz="2400" dirty="0" smtClean="0"/>
              <a:t>Esfuerzo de evaluar todos los dominios del aprendizaje</a:t>
            </a:r>
            <a:endParaRPr lang="es-EC" sz="2400" dirty="0"/>
          </a:p>
        </p:txBody>
      </p:sp>
      <p:sp>
        <p:nvSpPr>
          <p:cNvPr id="6" name="5 Rectángulo"/>
          <p:cNvSpPr/>
          <p:nvPr/>
        </p:nvSpPr>
        <p:spPr>
          <a:xfrm>
            <a:off x="539552" y="4365104"/>
            <a:ext cx="244827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400" dirty="0" smtClean="0"/>
              <a:t>Conocimientos </a:t>
            </a:r>
            <a:endParaRPr lang="es-EC" sz="2400" dirty="0"/>
          </a:p>
        </p:txBody>
      </p:sp>
      <p:sp>
        <p:nvSpPr>
          <p:cNvPr id="7" name="6 Rectángulo"/>
          <p:cNvSpPr/>
          <p:nvPr/>
        </p:nvSpPr>
        <p:spPr>
          <a:xfrm>
            <a:off x="3347864" y="4365104"/>
            <a:ext cx="244827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400" dirty="0" smtClean="0"/>
              <a:t>Actitudes  </a:t>
            </a:r>
            <a:endParaRPr lang="es-EC" sz="2400" dirty="0"/>
          </a:p>
        </p:txBody>
      </p:sp>
      <p:sp>
        <p:nvSpPr>
          <p:cNvPr id="8" name="7 Rectángulo"/>
          <p:cNvSpPr/>
          <p:nvPr/>
        </p:nvSpPr>
        <p:spPr>
          <a:xfrm>
            <a:off x="6012160" y="4365104"/>
            <a:ext cx="244827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400" dirty="0" smtClean="0"/>
              <a:t>Habilidades  </a:t>
            </a:r>
            <a:endParaRPr lang="es-EC" sz="2400" dirty="0"/>
          </a:p>
        </p:txBody>
      </p:sp>
      <p:cxnSp>
        <p:nvCxnSpPr>
          <p:cNvPr id="10" name="9 Conector recto de flecha"/>
          <p:cNvCxnSpPr>
            <a:stCxn id="5" idx="2"/>
            <a:endCxn id="6" idx="0"/>
          </p:cNvCxnSpPr>
          <p:nvPr/>
        </p:nvCxnSpPr>
        <p:spPr>
          <a:xfrm flipH="1">
            <a:off x="1763688" y="3496256"/>
            <a:ext cx="2844316" cy="8688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stCxn id="5" idx="2"/>
            <a:endCxn id="8" idx="0"/>
          </p:cNvCxnSpPr>
          <p:nvPr/>
        </p:nvCxnSpPr>
        <p:spPr>
          <a:xfrm>
            <a:off x="4608004" y="3496256"/>
            <a:ext cx="2628292" cy="8688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stCxn id="5" idx="2"/>
            <a:endCxn id="7" idx="0"/>
          </p:cNvCxnSpPr>
          <p:nvPr/>
        </p:nvCxnSpPr>
        <p:spPr>
          <a:xfrm flipH="1">
            <a:off x="4572000" y="3496256"/>
            <a:ext cx="36004" cy="8688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757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1259632" y="2047248"/>
            <a:ext cx="223224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C" sz="2400" i="1" dirty="0" smtClean="0"/>
              <a:t>Evaluación </a:t>
            </a:r>
            <a:endParaRPr lang="es-EC" sz="2400" i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3508648" y="2035006"/>
            <a:ext cx="4536504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C" sz="2400" dirty="0" smtClean="0"/>
              <a:t>Garantía de credibilidad social y de permanencia institucional</a:t>
            </a:r>
            <a:endParaRPr lang="es-EC" sz="2400" dirty="0"/>
          </a:p>
        </p:txBody>
      </p:sp>
      <p:sp>
        <p:nvSpPr>
          <p:cNvPr id="5" name="4 Flecha curvada hacia la derecha"/>
          <p:cNvSpPr/>
          <p:nvPr/>
        </p:nvSpPr>
        <p:spPr>
          <a:xfrm>
            <a:off x="1115616" y="2564904"/>
            <a:ext cx="2376264" cy="1801942"/>
          </a:xfrm>
          <a:prstGeom prst="curvedRightArrow">
            <a:avLst>
              <a:gd name="adj1" fmla="val 15689"/>
              <a:gd name="adj2" fmla="val 50000"/>
              <a:gd name="adj3" fmla="val 203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tx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535823" y="3666633"/>
            <a:ext cx="4968552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C" sz="2400" dirty="0" smtClean="0"/>
              <a:t>Importancia del DISEÑO que certifique de modo EFICAZ  y CONFIABLE</a:t>
            </a:r>
            <a:endParaRPr lang="es-EC" sz="2400" dirty="0"/>
          </a:p>
        </p:txBody>
      </p:sp>
      <p:sp>
        <p:nvSpPr>
          <p:cNvPr id="7" name="6 Flecha abajo"/>
          <p:cNvSpPr/>
          <p:nvPr/>
        </p:nvSpPr>
        <p:spPr>
          <a:xfrm>
            <a:off x="5652120" y="4497630"/>
            <a:ext cx="648072" cy="8035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8" name="7 Rectángulo redondeado"/>
          <p:cNvSpPr/>
          <p:nvPr/>
        </p:nvSpPr>
        <p:spPr>
          <a:xfrm>
            <a:off x="3491880" y="5301208"/>
            <a:ext cx="4752528" cy="10801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400" dirty="0" smtClean="0"/>
              <a:t>Logro de competencias  enunciadas en los planes formativos de cada carrera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325677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2" name="1 Llamada de flecha a la derecha"/>
          <p:cNvSpPr/>
          <p:nvPr/>
        </p:nvSpPr>
        <p:spPr>
          <a:xfrm>
            <a:off x="1475656" y="2636912"/>
            <a:ext cx="3096344" cy="1872208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400" b="1" dirty="0" smtClean="0"/>
              <a:t>Instrumentos de evaluación</a:t>
            </a:r>
            <a:endParaRPr lang="es-EC" sz="2400" b="1" dirty="0"/>
          </a:p>
        </p:txBody>
      </p:sp>
      <p:sp>
        <p:nvSpPr>
          <p:cNvPr id="3" name="2 Abrir llave"/>
          <p:cNvSpPr/>
          <p:nvPr/>
        </p:nvSpPr>
        <p:spPr>
          <a:xfrm>
            <a:off x="4499992" y="1844824"/>
            <a:ext cx="324036" cy="3456384"/>
          </a:xfrm>
          <a:prstGeom prst="leftBrace">
            <a:avLst>
              <a:gd name="adj1" fmla="val 41688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5" name="4 Esquina doblada"/>
          <p:cNvSpPr/>
          <p:nvPr/>
        </p:nvSpPr>
        <p:spPr>
          <a:xfrm>
            <a:off x="4932040" y="1916832"/>
            <a:ext cx="2664296" cy="3312368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s-EC" sz="2800" dirty="0" smtClean="0"/>
              <a:t>Rigor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es-EC" sz="2800" dirty="0" smtClean="0"/>
          </a:p>
          <a:p>
            <a:pPr marL="285750" indent="-285750" algn="just">
              <a:buFont typeface="Wingdings" pitchFamily="2" charset="2"/>
              <a:buChar char="v"/>
            </a:pPr>
            <a:r>
              <a:rPr lang="es-EC" sz="2800" dirty="0" smtClean="0"/>
              <a:t>Confiabilidad</a:t>
            </a:r>
          </a:p>
          <a:p>
            <a:pPr algn="just"/>
            <a:endParaRPr lang="es-EC" sz="2800" dirty="0"/>
          </a:p>
          <a:p>
            <a:pPr marL="285750" indent="-285750" algn="just">
              <a:buFont typeface="Wingdings" pitchFamily="2" charset="2"/>
              <a:buChar char="v"/>
            </a:pPr>
            <a:r>
              <a:rPr lang="es-EC" sz="2800" dirty="0" smtClean="0"/>
              <a:t>Exigencia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es-EC" sz="2800" dirty="0" smtClean="0"/>
          </a:p>
          <a:p>
            <a:pPr marL="285750" indent="-285750" algn="just">
              <a:buFont typeface="Wingdings" pitchFamily="2" charset="2"/>
              <a:buChar char="v"/>
            </a:pPr>
            <a:r>
              <a:rPr lang="es-EC" sz="2800" dirty="0" smtClean="0"/>
              <a:t>Eficiencia</a:t>
            </a:r>
          </a:p>
        </p:txBody>
      </p:sp>
    </p:spTree>
    <p:extLst>
      <p:ext uri="{BB962C8B-B14F-4D97-AF65-F5344CB8AC3E}">
        <p14:creationId xmlns:p14="http://schemas.microsoft.com/office/powerpoint/2010/main" val="1264237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1907704" y="1642738"/>
            <a:ext cx="5832648" cy="46166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C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Diseño de un instrumento de evaluación</a:t>
            </a:r>
            <a:endParaRPr lang="es-EC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2 Cheurón"/>
          <p:cNvSpPr/>
          <p:nvPr/>
        </p:nvSpPr>
        <p:spPr>
          <a:xfrm rot="5400000">
            <a:off x="4334780" y="983343"/>
            <a:ext cx="978496" cy="3222358"/>
          </a:xfrm>
          <a:prstGeom prst="chevron">
            <a:avLst>
              <a:gd name="adj" fmla="val 26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C" sz="2800" b="1" dirty="0" smtClean="0">
                <a:solidFill>
                  <a:srgbClr val="FFFF00"/>
                </a:solidFill>
              </a:rPr>
              <a:t>Planificación</a:t>
            </a:r>
            <a:endParaRPr lang="es-EC" sz="2800" b="1" dirty="0">
              <a:solidFill>
                <a:srgbClr val="FFFF00"/>
              </a:solidFill>
            </a:endParaRPr>
          </a:p>
        </p:txBody>
      </p:sp>
      <p:sp>
        <p:nvSpPr>
          <p:cNvPr id="5" name="4 Llamada de flecha a la derecha"/>
          <p:cNvSpPr/>
          <p:nvPr/>
        </p:nvSpPr>
        <p:spPr>
          <a:xfrm>
            <a:off x="395536" y="3933056"/>
            <a:ext cx="3528392" cy="1728192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87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400" dirty="0" smtClean="0"/>
              <a:t>Matriz de especificaciones</a:t>
            </a:r>
            <a:endParaRPr lang="es-EC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139952" y="3673767"/>
            <a:ext cx="4320480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s-EC" sz="2000" dirty="0" smtClean="0"/>
              <a:t>Competencias de la titulación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EC" sz="2000" dirty="0" smtClean="0"/>
              <a:t>Competencias específicas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EC" sz="2000" dirty="0" smtClean="0"/>
              <a:t>Contenidos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EC" sz="2000" dirty="0" smtClean="0"/>
              <a:t>Indicadores de logro o resultados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EC" sz="2000" dirty="0" smtClean="0"/>
              <a:t>Niveles cognitivos (taxonomía de Bloom)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EC" sz="2000" dirty="0" smtClean="0"/>
              <a:t>Número de ítems</a:t>
            </a:r>
            <a:endParaRPr lang="es-EC" sz="2000" dirty="0"/>
          </a:p>
        </p:txBody>
      </p:sp>
    </p:spTree>
    <p:extLst>
      <p:ext uri="{BB962C8B-B14F-4D97-AF65-F5344CB8AC3E}">
        <p14:creationId xmlns:p14="http://schemas.microsoft.com/office/powerpoint/2010/main" val="3145515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215661"/>
              </p:ext>
            </p:extLst>
          </p:nvPr>
        </p:nvGraphicFramePr>
        <p:xfrm>
          <a:off x="449796" y="2132856"/>
          <a:ext cx="8244408" cy="4536504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2748136"/>
                <a:gridCol w="2748136"/>
                <a:gridCol w="2748136"/>
              </a:tblGrid>
              <a:tr h="4216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000" dirty="0">
                          <a:effectLst/>
                        </a:rPr>
                        <a:t>Tipos de conocimiento</a:t>
                      </a:r>
                      <a:endParaRPr lang="es-EC" sz="2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000" dirty="0">
                          <a:effectLst/>
                        </a:rPr>
                        <a:t>Niveles cognitivos</a:t>
                      </a:r>
                      <a:endParaRPr lang="es-EC" sz="2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000" dirty="0">
                          <a:effectLst/>
                        </a:rPr>
                        <a:t>Indicadores</a:t>
                      </a:r>
                      <a:endParaRPr lang="es-EC" sz="2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6101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</a:rPr>
                        <a:t>Conocimiento básico: reconocimiento de datos, hechos o conceptos específicos.</a:t>
                      </a:r>
                      <a:endParaRPr lang="es-EC" sz="16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 smtClean="0">
                          <a:effectLst/>
                        </a:rPr>
                        <a:t>Conocimiento</a:t>
                      </a:r>
                      <a:endParaRPr lang="es-EC" sz="1600" b="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</a:rPr>
                        <a:t>Define, identifica, recuerda, nomina.</a:t>
                      </a:r>
                      <a:endParaRPr lang="es-EC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46264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 smtClean="0">
                          <a:effectLst/>
                        </a:rPr>
                        <a:t>Comprensión</a:t>
                      </a:r>
                      <a:endParaRPr lang="es-EC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400" dirty="0">
                          <a:effectLst/>
                        </a:rPr>
                        <a:t>Traduce, redefine, describe, clasifica, ejemplifica, distingue.</a:t>
                      </a:r>
                      <a:endParaRPr lang="es-EC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6535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</a:rPr>
                        <a:t>Conocimiento medio o de procedimientos:</a:t>
                      </a:r>
                      <a:endParaRPr lang="es-EC" sz="16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 smtClean="0">
                          <a:effectLst/>
                        </a:rPr>
                        <a:t>Aplicación</a:t>
                      </a:r>
                      <a:endParaRPr lang="es-EC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Organiza, aplica, transfiere, emplea, implementa.</a:t>
                      </a:r>
                      <a:endParaRPr lang="es-EC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61887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 smtClean="0">
                          <a:effectLst/>
                        </a:rPr>
                        <a:t>Análisis</a:t>
                      </a:r>
                      <a:endParaRPr lang="es-EC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Traduce, redefine, describe, clasifica, </a:t>
                      </a:r>
                      <a:r>
                        <a:rPr lang="es-CL" sz="1400" dirty="0" smtClean="0">
                          <a:effectLst/>
                        </a:rPr>
                        <a:t>ejemplifica, </a:t>
                      </a:r>
                      <a:r>
                        <a:rPr lang="es-CL" sz="1400" dirty="0">
                          <a:effectLst/>
                        </a:rPr>
                        <a:t>distingue</a:t>
                      </a:r>
                      <a:endParaRPr lang="es-EC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6101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effectLst/>
                        </a:rPr>
                        <a:t>Conocimiento superior o </a:t>
                      </a:r>
                      <a:r>
                        <a:rPr lang="es-EC" sz="1600" dirty="0" err="1">
                          <a:effectLst/>
                        </a:rPr>
                        <a:t>metacognitivo</a:t>
                      </a:r>
                      <a:r>
                        <a:rPr lang="es-EC" sz="1600" dirty="0">
                          <a:effectLst/>
                        </a:rPr>
                        <a:t>:</a:t>
                      </a:r>
                      <a:endParaRPr lang="es-EC" sz="16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 smtClean="0">
                          <a:effectLst/>
                        </a:rPr>
                        <a:t>Síntesis</a:t>
                      </a:r>
                      <a:endParaRPr lang="es-EC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Integra, concluye, resume, sintetiza, generaliza.</a:t>
                      </a:r>
                      <a:endParaRPr lang="es-EC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9151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 smtClean="0">
                          <a:effectLst/>
                        </a:rPr>
                        <a:t>Evaluación</a:t>
                      </a:r>
                      <a:endParaRPr lang="es-EC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Justifica, juzga, evalúa, decide, se compromete, argumenta, fundamenta.</a:t>
                      </a:r>
                      <a:endParaRPr lang="es-EC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763688" y="1608999"/>
            <a:ext cx="561662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C" b="1" dirty="0" smtClean="0"/>
              <a:t>Niveles Cognitivos de acuerdo a la Taxonomía de Bloom</a:t>
            </a:r>
            <a:endParaRPr lang="es-EC" b="1" dirty="0"/>
          </a:p>
        </p:txBody>
      </p:sp>
    </p:spTree>
    <p:extLst>
      <p:ext uri="{BB962C8B-B14F-4D97-AF65-F5344CB8AC3E}">
        <p14:creationId xmlns:p14="http://schemas.microsoft.com/office/powerpoint/2010/main" val="1475484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323528" y="1753652"/>
            <a:ext cx="3888432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800" b="1" dirty="0" smtClean="0"/>
              <a:t>Reflexión:</a:t>
            </a:r>
            <a:endParaRPr lang="es-EC" sz="28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1619672" y="2636912"/>
            <a:ext cx="5976664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C" sz="2400" dirty="0" smtClean="0"/>
              <a:t>Papel del docente en la formación de los nuevos profesionales</a:t>
            </a:r>
            <a:endParaRPr lang="es-EC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636796" y="4005064"/>
            <a:ext cx="5976664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C" sz="2400" dirty="0" smtClean="0"/>
              <a:t>Importancia de la función del docente en el resultado general de la formación de nuevos profesionales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3691476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755500"/>
              </p:ext>
            </p:extLst>
          </p:nvPr>
        </p:nvGraphicFramePr>
        <p:xfrm>
          <a:off x="161764" y="2276872"/>
          <a:ext cx="8820471" cy="3384376"/>
        </p:xfrm>
        <a:graphic>
          <a:graphicData uri="http://schemas.openxmlformats.org/drawingml/2006/table">
            <a:tbl>
              <a:tblPr firstRow="1" firstCol="1" bandRow="1"/>
              <a:tblGrid>
                <a:gridCol w="1673932"/>
                <a:gridCol w="1512168"/>
                <a:gridCol w="1800200"/>
                <a:gridCol w="1872208"/>
                <a:gridCol w="1961963"/>
              </a:tblGrid>
              <a:tr h="1852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solidFill>
                            <a:schemeClr val="tx1"/>
                          </a:solidFill>
                          <a:effectLst/>
                        </a:rPr>
                        <a:t>Competencias </a:t>
                      </a:r>
                      <a:r>
                        <a:rPr lang="es-CL" sz="1600" dirty="0">
                          <a:solidFill>
                            <a:schemeClr val="tx1"/>
                          </a:solidFill>
                          <a:effectLst/>
                        </a:rPr>
                        <a:t>específicas de Titulación</a:t>
                      </a:r>
                      <a:endParaRPr lang="es-EC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solidFill>
                            <a:schemeClr val="tx1"/>
                          </a:solidFill>
                          <a:effectLst/>
                        </a:rPr>
                        <a:t>Competencias </a:t>
                      </a:r>
                      <a:r>
                        <a:rPr lang="es-CL" sz="1600" dirty="0">
                          <a:solidFill>
                            <a:schemeClr val="tx1"/>
                          </a:solidFill>
                          <a:effectLst/>
                        </a:rPr>
                        <a:t>del componente académico</a:t>
                      </a:r>
                      <a:endParaRPr lang="es-EC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solidFill>
                            <a:schemeClr val="tx1"/>
                          </a:solidFill>
                          <a:effectLst/>
                        </a:rPr>
                        <a:t>Contenidos </a:t>
                      </a:r>
                      <a:r>
                        <a:rPr lang="es-CL" sz="1600" dirty="0">
                          <a:solidFill>
                            <a:schemeClr val="tx1"/>
                          </a:solidFill>
                          <a:effectLst/>
                        </a:rPr>
                        <a:t>del componente académico</a:t>
                      </a:r>
                      <a:endParaRPr lang="es-EC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solidFill>
                            <a:schemeClr val="tx1"/>
                          </a:solidFill>
                          <a:effectLst/>
                        </a:rPr>
                        <a:t>Evidencias  </a:t>
                      </a:r>
                      <a:r>
                        <a:rPr lang="es-CL" sz="1600" dirty="0">
                          <a:solidFill>
                            <a:schemeClr val="tx1"/>
                          </a:solidFill>
                          <a:effectLst/>
                        </a:rPr>
                        <a:t>/ Indicadores de </a:t>
                      </a:r>
                      <a:r>
                        <a:rPr lang="es-CL" sz="1600" dirty="0" smtClean="0">
                          <a:solidFill>
                            <a:schemeClr val="tx1"/>
                          </a:solidFill>
                          <a:effectLst/>
                        </a:rPr>
                        <a:t>logro</a:t>
                      </a:r>
                      <a:endParaRPr lang="es-EC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solidFill>
                            <a:schemeClr val="tx1"/>
                          </a:solidFill>
                          <a:effectLst/>
                        </a:rPr>
                        <a:t>Número </a:t>
                      </a:r>
                      <a:r>
                        <a:rPr lang="es-CL" sz="1600" dirty="0">
                          <a:solidFill>
                            <a:schemeClr val="tx1"/>
                          </a:solidFill>
                          <a:effectLst/>
                        </a:rPr>
                        <a:t>y tipos de ítems – por cada unidad didáctica  y nivel cognitivo</a:t>
                      </a:r>
                      <a:endParaRPr lang="es-EC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97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es-EC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es-EC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es-EC" sz="1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2339752" y="1628800"/>
            <a:ext cx="4392488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400" b="1" dirty="0" smtClean="0"/>
              <a:t>MATRIZ DE ESPECIFICACIONES</a:t>
            </a:r>
            <a:endParaRPr lang="es-EC" sz="2400" b="1" dirty="0"/>
          </a:p>
        </p:txBody>
      </p:sp>
    </p:spTree>
    <p:extLst>
      <p:ext uri="{BB962C8B-B14F-4D97-AF65-F5344CB8AC3E}">
        <p14:creationId xmlns:p14="http://schemas.microsoft.com/office/powerpoint/2010/main" val="26920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2915816" y="1988840"/>
            <a:ext cx="2808312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400" b="1" dirty="0" smtClean="0"/>
              <a:t>EVALUACIÓN</a:t>
            </a:r>
            <a:endParaRPr lang="es-EC" sz="2400" b="1" dirty="0"/>
          </a:p>
        </p:txBody>
      </p:sp>
      <p:cxnSp>
        <p:nvCxnSpPr>
          <p:cNvPr id="7" name="6 Conector recto de flecha"/>
          <p:cNvCxnSpPr>
            <a:stCxn id="3" idx="2"/>
            <a:endCxn id="10" idx="0"/>
          </p:cNvCxnSpPr>
          <p:nvPr/>
        </p:nvCxnSpPr>
        <p:spPr>
          <a:xfrm flipH="1">
            <a:off x="2375756" y="2450505"/>
            <a:ext cx="1944216" cy="9064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>
            <a:stCxn id="3" idx="2"/>
            <a:endCxn id="11" idx="0"/>
          </p:cNvCxnSpPr>
          <p:nvPr/>
        </p:nvCxnSpPr>
        <p:spPr>
          <a:xfrm>
            <a:off x="4319972" y="2450505"/>
            <a:ext cx="1944216" cy="9064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1187624" y="3356992"/>
            <a:ext cx="237626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400" b="1" dirty="0" smtClean="0"/>
              <a:t>PROFESOR</a:t>
            </a:r>
            <a:endParaRPr lang="es-EC" sz="2400" b="1" dirty="0"/>
          </a:p>
        </p:txBody>
      </p:sp>
      <p:sp>
        <p:nvSpPr>
          <p:cNvPr id="11" name="10 Rectángulo"/>
          <p:cNvSpPr/>
          <p:nvPr/>
        </p:nvSpPr>
        <p:spPr>
          <a:xfrm>
            <a:off x="5076056" y="3356992"/>
            <a:ext cx="2376264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400" b="1" dirty="0" smtClean="0"/>
              <a:t>ESTUDIANTE</a:t>
            </a:r>
            <a:endParaRPr lang="es-EC" sz="2400" b="1" dirty="0"/>
          </a:p>
        </p:txBody>
      </p:sp>
      <p:sp>
        <p:nvSpPr>
          <p:cNvPr id="14" name="13 Llamada de flecha hacia arriba"/>
          <p:cNvSpPr/>
          <p:nvPr/>
        </p:nvSpPr>
        <p:spPr>
          <a:xfrm>
            <a:off x="611560" y="3717032"/>
            <a:ext cx="3528392" cy="2448272"/>
          </a:xfrm>
          <a:prstGeom prst="up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400" dirty="0" smtClean="0"/>
              <a:t>Proceso mediante el que reúne evidencias, realiza inferencias, llega a conclusiones y actúa</a:t>
            </a:r>
            <a:endParaRPr lang="es-EC" sz="2400" dirty="0"/>
          </a:p>
        </p:txBody>
      </p:sp>
      <p:sp>
        <p:nvSpPr>
          <p:cNvPr id="15" name="14 Llamada de flecha hacia arriba"/>
          <p:cNvSpPr/>
          <p:nvPr/>
        </p:nvSpPr>
        <p:spPr>
          <a:xfrm>
            <a:off x="4499992" y="3717032"/>
            <a:ext cx="3528392" cy="2448272"/>
          </a:xfrm>
          <a:prstGeom prst="upArrow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400" dirty="0" smtClean="0"/>
              <a:t>Oportunidad para mostrar su entendimiento y habilidades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228817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2" name="1 Flecha a la derecha con bandas"/>
          <p:cNvSpPr/>
          <p:nvPr/>
        </p:nvSpPr>
        <p:spPr>
          <a:xfrm>
            <a:off x="911068" y="2060848"/>
            <a:ext cx="3672408" cy="792088"/>
          </a:xfrm>
          <a:prstGeom prst="striped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400" i="1" dirty="0" smtClean="0"/>
              <a:t>CAMINO</a:t>
            </a:r>
            <a:endParaRPr lang="es-EC" sz="2400" i="1" dirty="0"/>
          </a:p>
        </p:txBody>
      </p:sp>
      <p:sp>
        <p:nvSpPr>
          <p:cNvPr id="3" name="2 Elipse"/>
          <p:cNvSpPr/>
          <p:nvPr/>
        </p:nvSpPr>
        <p:spPr>
          <a:xfrm>
            <a:off x="4716016" y="1700808"/>
            <a:ext cx="3024336" cy="136815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4000" b="1" dirty="0" smtClean="0"/>
              <a:t>CALIDAD</a:t>
            </a:r>
            <a:endParaRPr lang="es-EC" sz="4000" b="1" dirty="0"/>
          </a:p>
        </p:txBody>
      </p:sp>
      <p:sp>
        <p:nvSpPr>
          <p:cNvPr id="7" name="6 Flecha a la derecha con bandas"/>
          <p:cNvSpPr/>
          <p:nvPr/>
        </p:nvSpPr>
        <p:spPr>
          <a:xfrm>
            <a:off x="891921" y="4221088"/>
            <a:ext cx="3528392" cy="936104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400" b="1" i="1" dirty="0" smtClean="0">
                <a:solidFill>
                  <a:schemeClr val="tx1"/>
                </a:solidFill>
              </a:rPr>
              <a:t>PROFESOR</a:t>
            </a:r>
            <a:endParaRPr lang="es-EC" sz="2400" b="1" i="1" dirty="0">
              <a:solidFill>
                <a:schemeClr val="tx1"/>
              </a:solidFill>
            </a:endParaRPr>
          </a:p>
        </p:txBody>
      </p:sp>
      <p:sp>
        <p:nvSpPr>
          <p:cNvPr id="8" name="7 Elipse"/>
          <p:cNvSpPr/>
          <p:nvPr/>
        </p:nvSpPr>
        <p:spPr>
          <a:xfrm>
            <a:off x="4572000" y="3933056"/>
            <a:ext cx="3456384" cy="1512168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400" dirty="0" smtClean="0">
                <a:solidFill>
                  <a:schemeClr val="tx1"/>
                </a:solidFill>
              </a:rPr>
              <a:t>Responsable en la formación de los profesionales</a:t>
            </a:r>
            <a:endParaRPr lang="es-EC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551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2" name="1 Esquina doblada"/>
          <p:cNvSpPr/>
          <p:nvPr/>
        </p:nvSpPr>
        <p:spPr>
          <a:xfrm>
            <a:off x="3995936" y="1988840"/>
            <a:ext cx="3888432" cy="3659654"/>
          </a:xfrm>
          <a:prstGeom prst="foldedCorne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C" sz="2400" dirty="0" smtClean="0">
              <a:solidFill>
                <a:schemeClr val="tx1"/>
              </a:solidFill>
            </a:endParaRPr>
          </a:p>
          <a:p>
            <a:r>
              <a:rPr lang="es-EC" sz="2400" dirty="0" smtClean="0">
                <a:solidFill>
                  <a:schemeClr val="tx1"/>
                </a:solidFill>
              </a:rPr>
              <a:t>Formación continua y permanente:</a:t>
            </a:r>
          </a:p>
          <a:p>
            <a:endParaRPr lang="es-EC" sz="2400" dirty="0">
              <a:solidFill>
                <a:schemeClr val="tx1"/>
              </a:solidFill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s-EC" sz="2400" dirty="0" smtClean="0">
                <a:solidFill>
                  <a:schemeClr val="tx1"/>
                </a:solidFill>
              </a:rPr>
              <a:t>Ámbito científico</a:t>
            </a:r>
          </a:p>
          <a:p>
            <a:endParaRPr lang="es-EC" sz="2400" dirty="0" smtClean="0">
              <a:solidFill>
                <a:schemeClr val="tx1"/>
              </a:solidFill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s-EC" sz="2400" dirty="0" smtClean="0">
                <a:solidFill>
                  <a:schemeClr val="tx1"/>
                </a:solidFill>
              </a:rPr>
              <a:t>Ámbito pedagógico y metodológico</a:t>
            </a:r>
          </a:p>
          <a:p>
            <a:pPr algn="ctr"/>
            <a:endParaRPr lang="es-EC" sz="1600" dirty="0"/>
          </a:p>
        </p:txBody>
      </p:sp>
      <p:sp>
        <p:nvSpPr>
          <p:cNvPr id="3" name="2 Flecha a la derecha con bandas"/>
          <p:cNvSpPr/>
          <p:nvPr/>
        </p:nvSpPr>
        <p:spPr>
          <a:xfrm>
            <a:off x="899592" y="3284984"/>
            <a:ext cx="2952328" cy="1224136"/>
          </a:xfrm>
          <a:prstGeom prst="strip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800" b="1" dirty="0" smtClean="0"/>
              <a:t>RETO</a:t>
            </a:r>
            <a:endParaRPr lang="es-EC" sz="2800" b="1" dirty="0"/>
          </a:p>
        </p:txBody>
      </p:sp>
    </p:spTree>
    <p:extLst>
      <p:ext uri="{BB962C8B-B14F-4D97-AF65-F5344CB8AC3E}">
        <p14:creationId xmlns:p14="http://schemas.microsoft.com/office/powerpoint/2010/main" val="2338065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2" name="1 Esquina doblada"/>
          <p:cNvSpPr/>
          <p:nvPr/>
        </p:nvSpPr>
        <p:spPr>
          <a:xfrm>
            <a:off x="2555776" y="2204864"/>
            <a:ext cx="3888432" cy="3240360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400" b="1" i="1" dirty="0" smtClean="0"/>
              <a:t>Buenos profesores, asegurarán buenos profesionales que incidan en el desarrollo  de la sociedad</a:t>
            </a:r>
            <a:endParaRPr lang="es-EC" sz="2400" b="1" i="1" dirty="0"/>
          </a:p>
        </p:txBody>
      </p:sp>
    </p:spTree>
    <p:extLst>
      <p:ext uri="{BB962C8B-B14F-4D97-AF65-F5344CB8AC3E}">
        <p14:creationId xmlns:p14="http://schemas.microsoft.com/office/powerpoint/2010/main" val="3934314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3167844" y="2772217"/>
            <a:ext cx="3240360" cy="584775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3200" b="1" i="1" dirty="0" smtClean="0"/>
              <a:t>Gracias……!!!!!!!</a:t>
            </a:r>
            <a:endParaRPr lang="es-EC" sz="3200" b="1" i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2987824" y="4266674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800" b="1" dirty="0" smtClean="0">
                <a:solidFill>
                  <a:schemeClr val="accent1">
                    <a:lumMod val="75000"/>
                  </a:schemeClr>
                </a:solidFill>
              </a:rPr>
              <a:t>cacorrea@utpl.edu.ec</a:t>
            </a:r>
            <a:endParaRPr lang="es-EC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167844" y="5229200"/>
            <a:ext cx="3240360" cy="461665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400" dirty="0" smtClean="0">
                <a:solidFill>
                  <a:srgbClr val="002060"/>
                </a:solidFill>
              </a:rPr>
              <a:t>Loja - Ecuador</a:t>
            </a:r>
            <a:endParaRPr lang="es-EC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680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323528" y="1753652"/>
            <a:ext cx="3888432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800" b="1" dirty="0" smtClean="0"/>
              <a:t>CALIDAD</a:t>
            </a:r>
            <a:endParaRPr lang="es-EC" sz="28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1007960" y="2852936"/>
            <a:ext cx="7128792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C" sz="2400" dirty="0" smtClean="0"/>
              <a:t>Calidad es un camino ……  no un destino </a:t>
            </a:r>
          </a:p>
          <a:p>
            <a:r>
              <a:rPr lang="es-EC" sz="2400" dirty="0" smtClean="0"/>
              <a:t>(Ma. Teresa </a:t>
            </a:r>
            <a:r>
              <a:rPr lang="es-EC" sz="2400" dirty="0" err="1" smtClean="0"/>
              <a:t>Lepeley</a:t>
            </a:r>
            <a:r>
              <a:rPr lang="es-EC" sz="2400" dirty="0" smtClean="0"/>
              <a:t>)</a:t>
            </a:r>
            <a:endParaRPr lang="es-EC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027463" y="4437112"/>
            <a:ext cx="7128792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C" sz="2400" dirty="0" smtClean="0"/>
              <a:t>Calidad es libertad y responsabilidad ……  no es control y regulación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3933893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323528" y="1753652"/>
            <a:ext cx="482453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800" b="1" dirty="0" smtClean="0"/>
              <a:t>CALIDAD EN LA EDUCACIÓN</a:t>
            </a:r>
            <a:endParaRPr lang="es-EC" sz="2800" b="1" dirty="0"/>
          </a:p>
        </p:txBody>
      </p:sp>
      <p:sp>
        <p:nvSpPr>
          <p:cNvPr id="2" name="1 CuadroTexto"/>
          <p:cNvSpPr txBox="1"/>
          <p:nvPr/>
        </p:nvSpPr>
        <p:spPr>
          <a:xfrm>
            <a:off x="1619672" y="2708920"/>
            <a:ext cx="6048672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C" sz="2400" i="1" dirty="0" smtClean="0"/>
              <a:t>Hacer las cosas bien desde el primer momento</a:t>
            </a:r>
            <a:endParaRPr lang="es-EC" sz="2400" i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1653208" y="3573016"/>
            <a:ext cx="6048672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C" sz="2400" i="1" dirty="0" smtClean="0"/>
              <a:t>Lleva implícito un proceso de PLANIFICACIÓN Y MEJORA CONTINUA</a:t>
            </a:r>
            <a:endParaRPr lang="es-EC" sz="2400" i="1" dirty="0"/>
          </a:p>
        </p:txBody>
      </p:sp>
      <p:sp>
        <p:nvSpPr>
          <p:cNvPr id="7" name="6 Elipse"/>
          <p:cNvSpPr/>
          <p:nvPr/>
        </p:nvSpPr>
        <p:spPr>
          <a:xfrm>
            <a:off x="1187624" y="4797152"/>
            <a:ext cx="2736304" cy="14184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 err="1" smtClean="0">
                <a:solidFill>
                  <a:schemeClr val="tx1"/>
                </a:solidFill>
              </a:rPr>
              <a:t>macrocurricular</a:t>
            </a:r>
            <a:endParaRPr lang="es-EC" sz="2000" dirty="0">
              <a:solidFill>
                <a:schemeClr val="tx1"/>
              </a:solidFill>
            </a:endParaRPr>
          </a:p>
        </p:txBody>
      </p:sp>
      <p:sp>
        <p:nvSpPr>
          <p:cNvPr id="8" name="7 Elipse"/>
          <p:cNvSpPr/>
          <p:nvPr/>
        </p:nvSpPr>
        <p:spPr>
          <a:xfrm>
            <a:off x="4860032" y="4746848"/>
            <a:ext cx="2520280" cy="146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 err="1" smtClean="0">
                <a:solidFill>
                  <a:schemeClr val="tx1"/>
                </a:solidFill>
              </a:rPr>
              <a:t>microcurricular</a:t>
            </a:r>
            <a:endParaRPr lang="es-EC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315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323528" y="1753652"/>
            <a:ext cx="482453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800" b="1" dirty="0" smtClean="0"/>
              <a:t>CALIDAD EN LA EDUCACIÓN</a:t>
            </a:r>
            <a:endParaRPr lang="es-EC" sz="28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1619672" y="2708919"/>
            <a:ext cx="6048672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C" sz="2400" i="1" dirty="0" smtClean="0"/>
              <a:t>Preocupación constante por ser más y mejores</a:t>
            </a:r>
            <a:endParaRPr lang="es-EC" sz="2400" i="1" dirty="0"/>
          </a:p>
        </p:txBody>
      </p:sp>
      <p:sp>
        <p:nvSpPr>
          <p:cNvPr id="2" name="1 Elipse"/>
          <p:cNvSpPr/>
          <p:nvPr/>
        </p:nvSpPr>
        <p:spPr>
          <a:xfrm>
            <a:off x="4572000" y="3800992"/>
            <a:ext cx="2736304" cy="1572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3200" b="1" dirty="0" smtClean="0"/>
              <a:t>SER HUMANO</a:t>
            </a:r>
            <a:endParaRPr lang="es-EC" sz="3200" b="1" dirty="0"/>
          </a:p>
        </p:txBody>
      </p:sp>
      <p:sp>
        <p:nvSpPr>
          <p:cNvPr id="6" name="5 Flecha derecha"/>
          <p:cNvSpPr/>
          <p:nvPr/>
        </p:nvSpPr>
        <p:spPr>
          <a:xfrm>
            <a:off x="1619672" y="3933056"/>
            <a:ext cx="2736304" cy="1224136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dirty="0"/>
              <a:t>Eje central de la  calidad</a:t>
            </a:r>
          </a:p>
        </p:txBody>
      </p:sp>
    </p:spTree>
    <p:extLst>
      <p:ext uri="{BB962C8B-B14F-4D97-AF65-F5344CB8AC3E}">
        <p14:creationId xmlns:p14="http://schemas.microsoft.com/office/powerpoint/2010/main" val="3138102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323528" y="1753652"/>
            <a:ext cx="482453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800" b="1" dirty="0" smtClean="0"/>
              <a:t>CALIDAD EN LA EDUCACIÓN</a:t>
            </a:r>
            <a:endParaRPr lang="es-EC" sz="28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1619672" y="2708919"/>
            <a:ext cx="3024336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C" sz="2400" i="1" dirty="0" smtClean="0"/>
              <a:t>Eficiencia y excelencia</a:t>
            </a:r>
            <a:endParaRPr lang="es-EC" sz="2400" i="1" dirty="0"/>
          </a:p>
        </p:txBody>
      </p:sp>
      <p:sp>
        <p:nvSpPr>
          <p:cNvPr id="6" name="5 Flecha derecha"/>
          <p:cNvSpPr/>
          <p:nvPr/>
        </p:nvSpPr>
        <p:spPr>
          <a:xfrm>
            <a:off x="1619672" y="3933056"/>
            <a:ext cx="2736304" cy="1224136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dirty="0" smtClean="0"/>
              <a:t>Niveles</a:t>
            </a:r>
            <a:endParaRPr lang="es-EC" dirty="0"/>
          </a:p>
        </p:txBody>
      </p:sp>
      <p:sp>
        <p:nvSpPr>
          <p:cNvPr id="7" name="6 Rectángulo"/>
          <p:cNvSpPr/>
          <p:nvPr/>
        </p:nvSpPr>
        <p:spPr>
          <a:xfrm>
            <a:off x="4788024" y="3789040"/>
            <a:ext cx="2952328" cy="216024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s-EC" sz="2800" dirty="0" err="1" smtClean="0"/>
              <a:t>Microcurricular</a:t>
            </a:r>
            <a:endParaRPr lang="es-EC" sz="2800" dirty="0" smtClean="0"/>
          </a:p>
          <a:p>
            <a:pPr marL="285750" indent="-285750">
              <a:buFontTx/>
              <a:buChar char="-"/>
            </a:pPr>
            <a:r>
              <a:rPr lang="es-EC" sz="2800" dirty="0" err="1" smtClean="0"/>
              <a:t>Macrocurricular</a:t>
            </a:r>
            <a:endParaRPr lang="es-EC" sz="2800" dirty="0" smtClean="0"/>
          </a:p>
          <a:p>
            <a:pPr marL="285750" indent="-285750">
              <a:buFontTx/>
              <a:buChar char="-"/>
            </a:pPr>
            <a:r>
              <a:rPr lang="es-EC" sz="2800" dirty="0" smtClean="0"/>
              <a:t>Global</a:t>
            </a:r>
            <a:endParaRPr lang="es-EC" sz="2800" dirty="0"/>
          </a:p>
        </p:txBody>
      </p:sp>
    </p:spTree>
    <p:extLst>
      <p:ext uri="{BB962C8B-B14F-4D97-AF65-F5344CB8AC3E}">
        <p14:creationId xmlns:p14="http://schemas.microsoft.com/office/powerpoint/2010/main" val="3428617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2784345" y="2420888"/>
            <a:ext cx="482453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800" b="1" dirty="0" smtClean="0"/>
              <a:t>CALIDAD </a:t>
            </a:r>
            <a:r>
              <a:rPr lang="es-EC" sz="2800" b="1" dirty="0" smtClean="0"/>
              <a:t>en la función docente</a:t>
            </a:r>
            <a:endParaRPr lang="es-EC" sz="2800" b="1" dirty="0"/>
          </a:p>
        </p:txBody>
      </p:sp>
      <p:sp>
        <p:nvSpPr>
          <p:cNvPr id="2" name="1 Flecha curvada hacia la derecha"/>
          <p:cNvSpPr/>
          <p:nvPr/>
        </p:nvSpPr>
        <p:spPr>
          <a:xfrm>
            <a:off x="335360" y="2420888"/>
            <a:ext cx="2448272" cy="2016224"/>
          </a:xfrm>
          <a:prstGeom prst="curvedRightArrow">
            <a:avLst>
              <a:gd name="adj1" fmla="val 25000"/>
              <a:gd name="adj2" fmla="val 50000"/>
              <a:gd name="adj3" fmla="val 233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tx1"/>
              </a:solidFill>
            </a:endParaRPr>
          </a:p>
        </p:txBody>
      </p:sp>
      <p:sp>
        <p:nvSpPr>
          <p:cNvPr id="5" name="4 Terminador"/>
          <p:cNvSpPr/>
          <p:nvPr/>
        </p:nvSpPr>
        <p:spPr>
          <a:xfrm>
            <a:off x="3203848" y="3429000"/>
            <a:ext cx="3312368" cy="1008112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800" b="1" dirty="0" smtClean="0"/>
              <a:t>RESPONSABILIDAD</a:t>
            </a:r>
            <a:endParaRPr lang="es-EC" sz="2800" b="1" dirty="0"/>
          </a:p>
        </p:txBody>
      </p:sp>
      <p:sp>
        <p:nvSpPr>
          <p:cNvPr id="6" name="5 Proceso alternativo"/>
          <p:cNvSpPr/>
          <p:nvPr/>
        </p:nvSpPr>
        <p:spPr>
          <a:xfrm>
            <a:off x="1559496" y="4941168"/>
            <a:ext cx="6252864" cy="1440160"/>
          </a:xfrm>
          <a:prstGeom prst="flowChartAlternate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400" dirty="0" smtClean="0"/>
              <a:t>No es tanto ENSEÑAR……… ayudar a los estudiantes a aprender a APRENDER de manera autónoma (Pere Marqués)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1150984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1295636" y="1700808"/>
            <a:ext cx="6768752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s-EC" dirty="0" smtClean="0"/>
              <a:t>Promover el desarrollo cognitivo y personal aprovechando las </a:t>
            </a:r>
            <a:r>
              <a:rPr lang="es-EC" dirty="0" err="1" smtClean="0"/>
              <a:t>TICs</a:t>
            </a:r>
            <a:endParaRPr lang="es-EC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es-EC" dirty="0" smtClean="0"/>
              <a:t>Construyan su propio conocimiento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s-EC" dirty="0" smtClean="0"/>
              <a:t>No se limiten a realizar la simple recepción pasiva – memorización de la información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s-EC" dirty="0" smtClean="0"/>
              <a:t>Siendo mediador de los aprendizajes</a:t>
            </a:r>
            <a:endParaRPr lang="es-EC" dirty="0"/>
          </a:p>
        </p:txBody>
      </p:sp>
      <p:sp>
        <p:nvSpPr>
          <p:cNvPr id="3" name="2 Flecha curvada hacia la derecha"/>
          <p:cNvSpPr/>
          <p:nvPr/>
        </p:nvSpPr>
        <p:spPr>
          <a:xfrm>
            <a:off x="683568" y="3861048"/>
            <a:ext cx="1224136" cy="223224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tx1"/>
              </a:solidFill>
            </a:endParaRPr>
          </a:p>
        </p:txBody>
      </p:sp>
      <p:sp>
        <p:nvSpPr>
          <p:cNvPr id="5" name="4 Flecha curvada hacia la izquierda"/>
          <p:cNvSpPr/>
          <p:nvPr/>
        </p:nvSpPr>
        <p:spPr>
          <a:xfrm>
            <a:off x="6516216" y="3861048"/>
            <a:ext cx="1080120" cy="201622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tx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907704" y="3779748"/>
            <a:ext cx="4608512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C" dirty="0" smtClean="0">
                <a:solidFill>
                  <a:schemeClr val="tx1"/>
                </a:solidFill>
              </a:rPr>
              <a:t>Características que acompañar a su accionar</a:t>
            </a:r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1907704" y="4293096"/>
            <a:ext cx="4608512" cy="237626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s-EC" sz="2000" i="1" dirty="0" smtClean="0">
                <a:solidFill>
                  <a:schemeClr val="tx1"/>
                </a:solidFill>
              </a:rPr>
              <a:t>Domina contenidos</a:t>
            </a:r>
          </a:p>
          <a:p>
            <a:pPr marL="285750" indent="-285750">
              <a:buFontTx/>
              <a:buChar char="-"/>
            </a:pPr>
            <a:r>
              <a:rPr lang="es-EC" sz="2000" i="1" dirty="0" smtClean="0">
                <a:solidFill>
                  <a:schemeClr val="tx1"/>
                </a:solidFill>
              </a:rPr>
              <a:t>Establece metas</a:t>
            </a:r>
          </a:p>
          <a:p>
            <a:pPr marL="285750" indent="-285750">
              <a:buFontTx/>
              <a:buChar char="-"/>
            </a:pPr>
            <a:r>
              <a:rPr lang="es-EC" sz="2000" i="1" dirty="0" smtClean="0">
                <a:solidFill>
                  <a:schemeClr val="tx1"/>
                </a:solidFill>
              </a:rPr>
              <a:t>Fomenta logro de aprendizajes significativos</a:t>
            </a:r>
          </a:p>
          <a:p>
            <a:pPr marL="285750" indent="-285750">
              <a:buFontTx/>
              <a:buChar char="-"/>
            </a:pPr>
            <a:r>
              <a:rPr lang="es-EC" sz="2000" i="1" dirty="0" smtClean="0">
                <a:solidFill>
                  <a:schemeClr val="tx1"/>
                </a:solidFill>
              </a:rPr>
              <a:t>Atiende a las diferencias individuales</a:t>
            </a:r>
            <a:endParaRPr lang="es-EC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04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steir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8411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395536" y="3573016"/>
            <a:ext cx="1944216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400" b="1" i="1" dirty="0" smtClean="0"/>
              <a:t>FUNCIONES DEL DOCENTE</a:t>
            </a:r>
            <a:endParaRPr lang="es-EC" sz="2400" b="1" i="1" dirty="0"/>
          </a:p>
        </p:txBody>
      </p:sp>
      <p:sp>
        <p:nvSpPr>
          <p:cNvPr id="2" name="1 Llamada de flecha a la izquierda"/>
          <p:cNvSpPr/>
          <p:nvPr/>
        </p:nvSpPr>
        <p:spPr>
          <a:xfrm>
            <a:off x="2339752" y="1628800"/>
            <a:ext cx="6480720" cy="4680520"/>
          </a:xfrm>
          <a:prstGeom prst="leftArrowCallout">
            <a:avLst>
              <a:gd name="adj1" fmla="val 14907"/>
              <a:gd name="adj2" fmla="val 16168"/>
              <a:gd name="adj3" fmla="val 16168"/>
              <a:gd name="adj4" fmla="val 794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es-EC" sz="2400" dirty="0" smtClean="0"/>
              <a:t>Planificar</a:t>
            </a:r>
          </a:p>
          <a:p>
            <a:pPr marL="285750" indent="-285750">
              <a:buFont typeface="Wingdings" pitchFamily="2" charset="2"/>
              <a:buChar char="Ø"/>
            </a:pPr>
            <a:endParaRPr lang="es-EC" sz="24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EC" sz="2400" dirty="0" smtClean="0"/>
              <a:t>Diseñar y preparar materiales</a:t>
            </a:r>
          </a:p>
          <a:p>
            <a:pPr marL="285750" indent="-285750">
              <a:buFont typeface="Wingdings" pitchFamily="2" charset="2"/>
              <a:buChar char="Ø"/>
            </a:pPr>
            <a:endParaRPr lang="es-EC" sz="24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EC" sz="2400" dirty="0" smtClean="0"/>
              <a:t>Motivar al alumno</a:t>
            </a:r>
          </a:p>
          <a:p>
            <a:pPr marL="285750" indent="-285750">
              <a:buFont typeface="Wingdings" pitchFamily="2" charset="2"/>
              <a:buChar char="Ø"/>
            </a:pPr>
            <a:endParaRPr lang="es-EC" sz="24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EC" sz="2400" dirty="0" smtClean="0"/>
              <a:t>Ofrecer tutoría y acompañamiento permanente</a:t>
            </a:r>
          </a:p>
          <a:p>
            <a:pPr marL="285750" indent="-285750">
              <a:buFont typeface="Wingdings" pitchFamily="2" charset="2"/>
              <a:buChar char="Ø"/>
            </a:pPr>
            <a:endParaRPr lang="es-EC" sz="24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EC" sz="2400" dirty="0" smtClean="0"/>
              <a:t>Evaluar los aprendizajes</a:t>
            </a:r>
          </a:p>
          <a:p>
            <a:pPr marL="285750" indent="-285750">
              <a:buFont typeface="Wingdings" pitchFamily="2" charset="2"/>
              <a:buChar char="Ø"/>
            </a:pPr>
            <a:endParaRPr lang="es-EC" sz="24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s-EC" sz="2400" dirty="0" smtClean="0"/>
              <a:t>Mejorar e innovar continuamente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578666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708</Words>
  <Application>Microsoft Office PowerPoint</Application>
  <PresentationFormat>Presentación en pantalla (4:3)</PresentationFormat>
  <Paragraphs>148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Tema do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ABED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Carlos Anibal Correa Granda</cp:lastModifiedBy>
  <cp:revision>28</cp:revision>
  <dcterms:created xsi:type="dcterms:W3CDTF">2013-08-07T21:06:06Z</dcterms:created>
  <dcterms:modified xsi:type="dcterms:W3CDTF">2013-09-03T21:53:05Z</dcterms:modified>
</cp:coreProperties>
</file>