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93" r:id="rId3"/>
    <p:sldId id="307" r:id="rId4"/>
    <p:sldId id="308" r:id="rId5"/>
    <p:sldId id="294" r:id="rId6"/>
    <p:sldId id="312" r:id="rId7"/>
    <p:sldId id="315" r:id="rId8"/>
    <p:sldId id="295" r:id="rId9"/>
    <p:sldId id="314" r:id="rId10"/>
    <p:sldId id="296" r:id="rId11"/>
    <p:sldId id="311" r:id="rId12"/>
    <p:sldId id="303" r:id="rId13"/>
    <p:sldId id="297" r:id="rId14"/>
    <p:sldId id="304" r:id="rId15"/>
    <p:sldId id="298" r:id="rId16"/>
    <p:sldId id="299" r:id="rId17"/>
    <p:sldId id="316" r:id="rId18"/>
    <p:sldId id="305" r:id="rId19"/>
    <p:sldId id="300" r:id="rId20"/>
    <p:sldId id="301" r:id="rId21"/>
    <p:sldId id="306" r:id="rId22"/>
    <p:sldId id="302" r:id="rId23"/>
    <p:sldId id="29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DD2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907" autoAdjust="0"/>
    <p:restoredTop sz="96124" autoAdjust="0"/>
  </p:normalViewPr>
  <p:slideViewPr>
    <p:cSldViewPr snapToGrid="0">
      <p:cViewPr>
        <p:scale>
          <a:sx n="70" d="100"/>
          <a:sy n="70" d="100"/>
        </p:scale>
        <p:origin x="-1338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wmf"/><Relationship Id="rId4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wmf"/><Relationship Id="rId4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16C43B-4B8B-40B5-B8DC-4A0B4B38A2BC}" type="doc">
      <dgm:prSet loTypeId="urn:microsoft.com/office/officeart/2005/8/layout/vList4#1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es-MX"/>
        </a:p>
      </dgm:t>
    </dgm:pt>
    <dgm:pt modelId="{739E4C62-9474-4698-9C7A-82B459D6E966}">
      <dgm:prSet/>
      <dgm:spPr/>
      <dgm:t>
        <a:bodyPr/>
        <a:lstStyle/>
        <a:p>
          <a:r>
            <a:rPr lang="es-MX" b="1" dirty="0" smtClean="0"/>
            <a:t>¿Qué aprendizaje se quiere que los alumnos logren? (objetivos).</a:t>
          </a:r>
        </a:p>
      </dgm:t>
    </dgm:pt>
    <dgm:pt modelId="{8CA2B130-AB6B-45E1-96A8-A84F36B5C013}" type="parTrans" cxnId="{3D899CBD-86AA-454E-B95A-3999FA769319}">
      <dgm:prSet/>
      <dgm:spPr/>
      <dgm:t>
        <a:bodyPr/>
        <a:lstStyle/>
        <a:p>
          <a:endParaRPr lang="es-MX"/>
        </a:p>
      </dgm:t>
    </dgm:pt>
    <dgm:pt modelId="{E1E3864A-653F-4427-B02F-A99DD9703353}" type="sibTrans" cxnId="{3D899CBD-86AA-454E-B95A-3999FA769319}">
      <dgm:prSet/>
      <dgm:spPr/>
      <dgm:t>
        <a:bodyPr/>
        <a:lstStyle/>
        <a:p>
          <a:endParaRPr lang="es-MX"/>
        </a:p>
      </dgm:t>
    </dgm:pt>
    <dgm:pt modelId="{478E40E8-0E67-4C8D-90D8-2A5390026B34}">
      <dgm:prSet/>
      <dgm:spPr/>
      <dgm:t>
        <a:bodyPr/>
        <a:lstStyle/>
        <a:p>
          <a:r>
            <a:rPr lang="es-MX" b="1" smtClean="0"/>
            <a:t>¿Mediante qué situaciones de aprendizaje podrá lograrse dichos aprendizajes? (actividades).</a:t>
          </a:r>
          <a:endParaRPr lang="es-MX" b="1" dirty="0"/>
        </a:p>
      </dgm:t>
    </dgm:pt>
    <dgm:pt modelId="{4E129E09-95C0-4059-B154-25C4A4A221A3}" type="parTrans" cxnId="{D637EC86-EB2C-4AEB-98F4-F8CCFC1E45FD}">
      <dgm:prSet/>
      <dgm:spPr/>
      <dgm:t>
        <a:bodyPr/>
        <a:lstStyle/>
        <a:p>
          <a:endParaRPr lang="es-MX"/>
        </a:p>
      </dgm:t>
    </dgm:pt>
    <dgm:pt modelId="{22E1AFE7-25E4-466A-802C-418057FABE99}" type="sibTrans" cxnId="{D637EC86-EB2C-4AEB-98F4-F8CCFC1E45FD}">
      <dgm:prSet/>
      <dgm:spPr/>
      <dgm:t>
        <a:bodyPr/>
        <a:lstStyle/>
        <a:p>
          <a:endParaRPr lang="es-MX"/>
        </a:p>
      </dgm:t>
    </dgm:pt>
    <dgm:pt modelId="{9F960D37-0B1C-464C-8F5D-9E1D4AB10BE2}">
      <dgm:prSet/>
      <dgm:spPr/>
      <dgm:t>
        <a:bodyPr/>
        <a:lstStyle/>
        <a:p>
          <a:r>
            <a:rPr lang="es-MX" b="1" dirty="0" smtClean="0"/>
            <a:t>¿Qué recursos se utilizará para ello? (recursos didácticos).</a:t>
          </a:r>
        </a:p>
      </dgm:t>
    </dgm:pt>
    <dgm:pt modelId="{91042E9F-D697-429A-BE3E-CDE0948A4F14}" type="parTrans" cxnId="{0C1998BB-B4C5-4062-9240-87753A9A625C}">
      <dgm:prSet/>
      <dgm:spPr/>
      <dgm:t>
        <a:bodyPr/>
        <a:lstStyle/>
        <a:p>
          <a:endParaRPr lang="es-MX"/>
        </a:p>
      </dgm:t>
    </dgm:pt>
    <dgm:pt modelId="{519D3FD0-5537-4E4D-B6AE-E5BC6825496F}" type="sibTrans" cxnId="{0C1998BB-B4C5-4062-9240-87753A9A625C}">
      <dgm:prSet/>
      <dgm:spPr/>
      <dgm:t>
        <a:bodyPr/>
        <a:lstStyle/>
        <a:p>
          <a:endParaRPr lang="es-MX"/>
        </a:p>
      </dgm:t>
    </dgm:pt>
    <dgm:pt modelId="{CC1C55EA-77B6-4794-BAA8-C926E3D645C5}">
      <dgm:prSet/>
      <dgm:spPr/>
      <dgm:t>
        <a:bodyPr/>
        <a:lstStyle/>
        <a:p>
          <a:r>
            <a:rPr lang="es-MX" b="1" smtClean="0"/>
            <a:t>¿Cómo evaluaré si efectivamente los alumnos han aprendido dichos objetivos? (evaluación).</a:t>
          </a:r>
          <a:endParaRPr lang="es-MX" dirty="0"/>
        </a:p>
      </dgm:t>
    </dgm:pt>
    <dgm:pt modelId="{21862D1A-8C05-421F-8333-0B0D9D2F817E}" type="parTrans" cxnId="{97A24E98-D874-4511-87CD-78F834C993BA}">
      <dgm:prSet/>
      <dgm:spPr/>
      <dgm:t>
        <a:bodyPr/>
        <a:lstStyle/>
        <a:p>
          <a:endParaRPr lang="es-MX"/>
        </a:p>
      </dgm:t>
    </dgm:pt>
    <dgm:pt modelId="{C4A6E120-B355-4EEF-B906-2ED9F3C9C88B}" type="sibTrans" cxnId="{97A24E98-D874-4511-87CD-78F834C993BA}">
      <dgm:prSet/>
      <dgm:spPr/>
      <dgm:t>
        <a:bodyPr/>
        <a:lstStyle/>
        <a:p>
          <a:endParaRPr lang="es-MX"/>
        </a:p>
      </dgm:t>
    </dgm:pt>
    <dgm:pt modelId="{8690822D-5529-49EA-9221-013C38F578B7}" type="pres">
      <dgm:prSet presAssocID="{1616C43B-4B8B-40B5-B8DC-4A0B4B38A2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3E5BC23E-2390-4F01-B6E9-7D5CB0A77109}" type="pres">
      <dgm:prSet presAssocID="{739E4C62-9474-4698-9C7A-82B459D6E966}" presName="comp" presStyleCnt="0"/>
      <dgm:spPr/>
    </dgm:pt>
    <dgm:pt modelId="{688661D4-F4F3-45FA-815F-5F376E346DF3}" type="pres">
      <dgm:prSet presAssocID="{739E4C62-9474-4698-9C7A-82B459D6E966}" presName="box" presStyleLbl="node1" presStyleIdx="0" presStyleCnt="4"/>
      <dgm:spPr/>
      <dgm:t>
        <a:bodyPr/>
        <a:lstStyle/>
        <a:p>
          <a:endParaRPr lang="es-MX"/>
        </a:p>
      </dgm:t>
    </dgm:pt>
    <dgm:pt modelId="{0C5C14C7-0AD2-4F83-9146-CEB1A1B84FFD}" type="pres">
      <dgm:prSet presAssocID="{739E4C62-9474-4698-9C7A-82B459D6E966}" presName="img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11DFAB59-B641-4E96-A34A-B206C1A7679B}" type="pres">
      <dgm:prSet presAssocID="{739E4C62-9474-4698-9C7A-82B459D6E966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F6F9CA3-B7FB-4D84-B763-180F4C5B2B50}" type="pres">
      <dgm:prSet presAssocID="{E1E3864A-653F-4427-B02F-A99DD9703353}" presName="spacer" presStyleCnt="0"/>
      <dgm:spPr/>
    </dgm:pt>
    <dgm:pt modelId="{6EAAC10E-2F3E-4D28-BF75-1BB5C26AF4AD}" type="pres">
      <dgm:prSet presAssocID="{478E40E8-0E67-4C8D-90D8-2A5390026B34}" presName="comp" presStyleCnt="0"/>
      <dgm:spPr/>
    </dgm:pt>
    <dgm:pt modelId="{D46FE19B-75F8-4420-B539-D39A8D5748D4}" type="pres">
      <dgm:prSet presAssocID="{478E40E8-0E67-4C8D-90D8-2A5390026B34}" presName="box" presStyleLbl="node1" presStyleIdx="1" presStyleCnt="4"/>
      <dgm:spPr/>
      <dgm:t>
        <a:bodyPr/>
        <a:lstStyle/>
        <a:p>
          <a:endParaRPr lang="es-CO"/>
        </a:p>
      </dgm:t>
    </dgm:pt>
    <dgm:pt modelId="{8E17E243-0A5C-40CA-95BE-18838B9DA016}" type="pres">
      <dgm:prSet presAssocID="{478E40E8-0E67-4C8D-90D8-2A5390026B34}" presName="img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638596B8-BEEE-486E-B1B2-39831E232549}" type="pres">
      <dgm:prSet presAssocID="{478E40E8-0E67-4C8D-90D8-2A5390026B3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511B00F-5BBD-476C-A800-178C399CEB78}" type="pres">
      <dgm:prSet presAssocID="{22E1AFE7-25E4-466A-802C-418057FABE99}" presName="spacer" presStyleCnt="0"/>
      <dgm:spPr/>
    </dgm:pt>
    <dgm:pt modelId="{2A9DCC98-5AB1-410B-848C-C3CFB56C61B6}" type="pres">
      <dgm:prSet presAssocID="{9F960D37-0B1C-464C-8F5D-9E1D4AB10BE2}" presName="comp" presStyleCnt="0"/>
      <dgm:spPr/>
    </dgm:pt>
    <dgm:pt modelId="{5A3C3A3A-D0ED-421C-9B14-129B98151E04}" type="pres">
      <dgm:prSet presAssocID="{9F960D37-0B1C-464C-8F5D-9E1D4AB10BE2}" presName="box" presStyleLbl="node1" presStyleIdx="2" presStyleCnt="4"/>
      <dgm:spPr/>
      <dgm:t>
        <a:bodyPr/>
        <a:lstStyle/>
        <a:p>
          <a:endParaRPr lang="es-CO"/>
        </a:p>
      </dgm:t>
    </dgm:pt>
    <dgm:pt modelId="{AF659E85-D98C-4AC7-AACB-2F78CD5E4A11}" type="pres">
      <dgm:prSet presAssocID="{9F960D37-0B1C-464C-8F5D-9E1D4AB10BE2}" presName="img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2D7778AA-D9B2-4063-A5D0-41441C7F905D}" type="pres">
      <dgm:prSet presAssocID="{9F960D37-0B1C-464C-8F5D-9E1D4AB10BE2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0DC905D-FA0C-414F-A5C6-01CE0D969EB7}" type="pres">
      <dgm:prSet presAssocID="{519D3FD0-5537-4E4D-B6AE-E5BC6825496F}" presName="spacer" presStyleCnt="0"/>
      <dgm:spPr/>
    </dgm:pt>
    <dgm:pt modelId="{6EA84B9B-18DB-47E8-884B-4182FD3E668F}" type="pres">
      <dgm:prSet presAssocID="{CC1C55EA-77B6-4794-BAA8-C926E3D645C5}" presName="comp" presStyleCnt="0"/>
      <dgm:spPr/>
    </dgm:pt>
    <dgm:pt modelId="{005EAB36-BF97-494F-88A2-E0E68A1B5418}" type="pres">
      <dgm:prSet presAssocID="{CC1C55EA-77B6-4794-BAA8-C926E3D645C5}" presName="box" presStyleLbl="node1" presStyleIdx="3" presStyleCnt="4"/>
      <dgm:spPr/>
      <dgm:t>
        <a:bodyPr/>
        <a:lstStyle/>
        <a:p>
          <a:endParaRPr lang="es-CO"/>
        </a:p>
      </dgm:t>
    </dgm:pt>
    <dgm:pt modelId="{003B1D6A-C4C1-4C61-92DA-949C7A83FBEC}" type="pres">
      <dgm:prSet presAssocID="{CC1C55EA-77B6-4794-BAA8-C926E3D645C5}" presName="img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D396D6C4-2237-406D-A1D6-289525616C0F}" type="pres">
      <dgm:prSet presAssocID="{CC1C55EA-77B6-4794-BAA8-C926E3D645C5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7686362D-3AE5-4FCE-8B16-92655EBD71EA}" type="presOf" srcId="{478E40E8-0E67-4C8D-90D8-2A5390026B34}" destId="{638596B8-BEEE-486E-B1B2-39831E232549}" srcOrd="1" destOrd="0" presId="urn:microsoft.com/office/officeart/2005/8/layout/vList4#1"/>
    <dgm:cxn modelId="{7EB76284-B53E-4BB3-BA94-B2AE485977CF}" type="presOf" srcId="{739E4C62-9474-4698-9C7A-82B459D6E966}" destId="{688661D4-F4F3-45FA-815F-5F376E346DF3}" srcOrd="0" destOrd="0" presId="urn:microsoft.com/office/officeart/2005/8/layout/vList4#1"/>
    <dgm:cxn modelId="{C59455B5-8C92-4500-8B92-179CB4C793C9}" type="presOf" srcId="{CC1C55EA-77B6-4794-BAA8-C926E3D645C5}" destId="{005EAB36-BF97-494F-88A2-E0E68A1B5418}" srcOrd="0" destOrd="0" presId="urn:microsoft.com/office/officeart/2005/8/layout/vList4#1"/>
    <dgm:cxn modelId="{0C1998BB-B4C5-4062-9240-87753A9A625C}" srcId="{1616C43B-4B8B-40B5-B8DC-4A0B4B38A2BC}" destId="{9F960D37-0B1C-464C-8F5D-9E1D4AB10BE2}" srcOrd="2" destOrd="0" parTransId="{91042E9F-D697-429A-BE3E-CDE0948A4F14}" sibTransId="{519D3FD0-5537-4E4D-B6AE-E5BC6825496F}"/>
    <dgm:cxn modelId="{D637EC86-EB2C-4AEB-98F4-F8CCFC1E45FD}" srcId="{1616C43B-4B8B-40B5-B8DC-4A0B4B38A2BC}" destId="{478E40E8-0E67-4C8D-90D8-2A5390026B34}" srcOrd="1" destOrd="0" parTransId="{4E129E09-95C0-4059-B154-25C4A4A221A3}" sibTransId="{22E1AFE7-25E4-466A-802C-418057FABE99}"/>
    <dgm:cxn modelId="{AE23887D-A05B-4EFE-AC49-DB815CDBB557}" type="presOf" srcId="{478E40E8-0E67-4C8D-90D8-2A5390026B34}" destId="{D46FE19B-75F8-4420-B539-D39A8D5748D4}" srcOrd="0" destOrd="0" presId="urn:microsoft.com/office/officeart/2005/8/layout/vList4#1"/>
    <dgm:cxn modelId="{3D899CBD-86AA-454E-B95A-3999FA769319}" srcId="{1616C43B-4B8B-40B5-B8DC-4A0B4B38A2BC}" destId="{739E4C62-9474-4698-9C7A-82B459D6E966}" srcOrd="0" destOrd="0" parTransId="{8CA2B130-AB6B-45E1-96A8-A84F36B5C013}" sibTransId="{E1E3864A-653F-4427-B02F-A99DD9703353}"/>
    <dgm:cxn modelId="{5AB864A6-E784-429C-B7E8-05F456F4ED41}" type="presOf" srcId="{739E4C62-9474-4698-9C7A-82B459D6E966}" destId="{11DFAB59-B641-4E96-A34A-B206C1A7679B}" srcOrd="1" destOrd="0" presId="urn:microsoft.com/office/officeart/2005/8/layout/vList4#1"/>
    <dgm:cxn modelId="{12457885-DBF9-4510-9AB0-FBC9879FEE8F}" type="presOf" srcId="{1616C43B-4B8B-40B5-B8DC-4A0B4B38A2BC}" destId="{8690822D-5529-49EA-9221-013C38F578B7}" srcOrd="0" destOrd="0" presId="urn:microsoft.com/office/officeart/2005/8/layout/vList4#1"/>
    <dgm:cxn modelId="{4BB267D3-59E1-48DC-8853-AC78DE293DE1}" type="presOf" srcId="{9F960D37-0B1C-464C-8F5D-9E1D4AB10BE2}" destId="{2D7778AA-D9B2-4063-A5D0-41441C7F905D}" srcOrd="1" destOrd="0" presId="urn:microsoft.com/office/officeart/2005/8/layout/vList4#1"/>
    <dgm:cxn modelId="{B2BE8CCB-B805-4249-A0C1-357F6BA1A0D4}" type="presOf" srcId="{CC1C55EA-77B6-4794-BAA8-C926E3D645C5}" destId="{D396D6C4-2237-406D-A1D6-289525616C0F}" srcOrd="1" destOrd="0" presId="urn:microsoft.com/office/officeart/2005/8/layout/vList4#1"/>
    <dgm:cxn modelId="{A2FBD746-F88A-4A38-BBCC-6A514B8FAC56}" type="presOf" srcId="{9F960D37-0B1C-464C-8F5D-9E1D4AB10BE2}" destId="{5A3C3A3A-D0ED-421C-9B14-129B98151E04}" srcOrd="0" destOrd="0" presId="urn:microsoft.com/office/officeart/2005/8/layout/vList4#1"/>
    <dgm:cxn modelId="{97A24E98-D874-4511-87CD-78F834C993BA}" srcId="{1616C43B-4B8B-40B5-B8DC-4A0B4B38A2BC}" destId="{CC1C55EA-77B6-4794-BAA8-C926E3D645C5}" srcOrd="3" destOrd="0" parTransId="{21862D1A-8C05-421F-8333-0B0D9D2F817E}" sibTransId="{C4A6E120-B355-4EEF-B906-2ED9F3C9C88B}"/>
    <dgm:cxn modelId="{7780D1DC-1225-4BCD-99E5-5E68AA516C17}" type="presParOf" srcId="{8690822D-5529-49EA-9221-013C38F578B7}" destId="{3E5BC23E-2390-4F01-B6E9-7D5CB0A77109}" srcOrd="0" destOrd="0" presId="urn:microsoft.com/office/officeart/2005/8/layout/vList4#1"/>
    <dgm:cxn modelId="{41996C3F-E968-4D3E-B9E1-06DFEEA089AA}" type="presParOf" srcId="{3E5BC23E-2390-4F01-B6E9-7D5CB0A77109}" destId="{688661D4-F4F3-45FA-815F-5F376E346DF3}" srcOrd="0" destOrd="0" presId="urn:microsoft.com/office/officeart/2005/8/layout/vList4#1"/>
    <dgm:cxn modelId="{A264A0BE-9D78-49D1-B0EC-9DAB43E49BB2}" type="presParOf" srcId="{3E5BC23E-2390-4F01-B6E9-7D5CB0A77109}" destId="{0C5C14C7-0AD2-4F83-9146-CEB1A1B84FFD}" srcOrd="1" destOrd="0" presId="urn:microsoft.com/office/officeart/2005/8/layout/vList4#1"/>
    <dgm:cxn modelId="{98969F20-F1E5-49F3-BDDA-DB60F64AEE1E}" type="presParOf" srcId="{3E5BC23E-2390-4F01-B6E9-7D5CB0A77109}" destId="{11DFAB59-B641-4E96-A34A-B206C1A7679B}" srcOrd="2" destOrd="0" presId="urn:microsoft.com/office/officeart/2005/8/layout/vList4#1"/>
    <dgm:cxn modelId="{3E18C638-A892-4038-BE94-0335BB51D0D2}" type="presParOf" srcId="{8690822D-5529-49EA-9221-013C38F578B7}" destId="{EF6F9CA3-B7FB-4D84-B763-180F4C5B2B50}" srcOrd="1" destOrd="0" presId="urn:microsoft.com/office/officeart/2005/8/layout/vList4#1"/>
    <dgm:cxn modelId="{E894F97A-B8A6-4429-B65B-B2EAC5DE9C3A}" type="presParOf" srcId="{8690822D-5529-49EA-9221-013C38F578B7}" destId="{6EAAC10E-2F3E-4D28-BF75-1BB5C26AF4AD}" srcOrd="2" destOrd="0" presId="urn:microsoft.com/office/officeart/2005/8/layout/vList4#1"/>
    <dgm:cxn modelId="{D51551B3-F718-4959-BC54-E2A1B798371D}" type="presParOf" srcId="{6EAAC10E-2F3E-4D28-BF75-1BB5C26AF4AD}" destId="{D46FE19B-75F8-4420-B539-D39A8D5748D4}" srcOrd="0" destOrd="0" presId="urn:microsoft.com/office/officeart/2005/8/layout/vList4#1"/>
    <dgm:cxn modelId="{ED0B2013-1A62-48DA-9927-F7DBBC5E99D4}" type="presParOf" srcId="{6EAAC10E-2F3E-4D28-BF75-1BB5C26AF4AD}" destId="{8E17E243-0A5C-40CA-95BE-18838B9DA016}" srcOrd="1" destOrd="0" presId="urn:microsoft.com/office/officeart/2005/8/layout/vList4#1"/>
    <dgm:cxn modelId="{FF019621-041B-434B-914B-D1EBBE42EEEB}" type="presParOf" srcId="{6EAAC10E-2F3E-4D28-BF75-1BB5C26AF4AD}" destId="{638596B8-BEEE-486E-B1B2-39831E232549}" srcOrd="2" destOrd="0" presId="urn:microsoft.com/office/officeart/2005/8/layout/vList4#1"/>
    <dgm:cxn modelId="{C3EA99E6-D3C7-4453-B1C8-581084EC2D7B}" type="presParOf" srcId="{8690822D-5529-49EA-9221-013C38F578B7}" destId="{0511B00F-5BBD-476C-A800-178C399CEB78}" srcOrd="3" destOrd="0" presId="urn:microsoft.com/office/officeart/2005/8/layout/vList4#1"/>
    <dgm:cxn modelId="{B46DB973-E5AC-4CB3-9D8F-A68C22D4313F}" type="presParOf" srcId="{8690822D-5529-49EA-9221-013C38F578B7}" destId="{2A9DCC98-5AB1-410B-848C-C3CFB56C61B6}" srcOrd="4" destOrd="0" presId="urn:microsoft.com/office/officeart/2005/8/layout/vList4#1"/>
    <dgm:cxn modelId="{0784574F-D641-4D4B-AAEE-0B402CD9C60B}" type="presParOf" srcId="{2A9DCC98-5AB1-410B-848C-C3CFB56C61B6}" destId="{5A3C3A3A-D0ED-421C-9B14-129B98151E04}" srcOrd="0" destOrd="0" presId="urn:microsoft.com/office/officeart/2005/8/layout/vList4#1"/>
    <dgm:cxn modelId="{9C85D4F5-CEDB-4C48-9224-19883FCD90CF}" type="presParOf" srcId="{2A9DCC98-5AB1-410B-848C-C3CFB56C61B6}" destId="{AF659E85-D98C-4AC7-AACB-2F78CD5E4A11}" srcOrd="1" destOrd="0" presId="urn:microsoft.com/office/officeart/2005/8/layout/vList4#1"/>
    <dgm:cxn modelId="{260F6932-D770-4FE2-BAD6-67F8D85EA2E0}" type="presParOf" srcId="{2A9DCC98-5AB1-410B-848C-C3CFB56C61B6}" destId="{2D7778AA-D9B2-4063-A5D0-41441C7F905D}" srcOrd="2" destOrd="0" presId="urn:microsoft.com/office/officeart/2005/8/layout/vList4#1"/>
    <dgm:cxn modelId="{BE87FB82-7FB6-4606-9E61-51CE4A80B929}" type="presParOf" srcId="{8690822D-5529-49EA-9221-013C38F578B7}" destId="{30DC905D-FA0C-414F-A5C6-01CE0D969EB7}" srcOrd="5" destOrd="0" presId="urn:microsoft.com/office/officeart/2005/8/layout/vList4#1"/>
    <dgm:cxn modelId="{564B0ABB-79DC-4A0B-987C-36B4AEDA2A5D}" type="presParOf" srcId="{8690822D-5529-49EA-9221-013C38F578B7}" destId="{6EA84B9B-18DB-47E8-884B-4182FD3E668F}" srcOrd="6" destOrd="0" presId="urn:microsoft.com/office/officeart/2005/8/layout/vList4#1"/>
    <dgm:cxn modelId="{F1255417-C032-4A3E-99F2-356BD76A145D}" type="presParOf" srcId="{6EA84B9B-18DB-47E8-884B-4182FD3E668F}" destId="{005EAB36-BF97-494F-88A2-E0E68A1B5418}" srcOrd="0" destOrd="0" presId="urn:microsoft.com/office/officeart/2005/8/layout/vList4#1"/>
    <dgm:cxn modelId="{41F9ACDA-2FE4-4C88-8D18-92E5CA47F02E}" type="presParOf" srcId="{6EA84B9B-18DB-47E8-884B-4182FD3E668F}" destId="{003B1D6A-C4C1-4C61-92DA-949C7A83FBEC}" srcOrd="1" destOrd="0" presId="urn:microsoft.com/office/officeart/2005/8/layout/vList4#1"/>
    <dgm:cxn modelId="{09E20BC3-7579-4C98-81D3-217501D49F8D}" type="presParOf" srcId="{6EA84B9B-18DB-47E8-884B-4182FD3E668F}" destId="{D396D6C4-2237-406D-A1D6-289525616C0F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8661D4-F4F3-45FA-815F-5F376E346DF3}">
      <dsp:nvSpPr>
        <dsp:cNvPr id="0" name=""/>
        <dsp:cNvSpPr/>
      </dsp:nvSpPr>
      <dsp:spPr>
        <a:xfrm>
          <a:off x="0" y="0"/>
          <a:ext cx="6079730" cy="14404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b="1" kern="1200" dirty="0" smtClean="0"/>
            <a:t>¿Qué aprendizaje se quiere que los alumnos logren? (objetivos).</a:t>
          </a:r>
        </a:p>
      </dsp:txBody>
      <dsp:txXfrm>
        <a:off x="1359995" y="0"/>
        <a:ext cx="4719734" cy="1440495"/>
      </dsp:txXfrm>
    </dsp:sp>
    <dsp:sp modelId="{0C5C14C7-0AD2-4F83-9146-CEB1A1B84FFD}">
      <dsp:nvSpPr>
        <dsp:cNvPr id="0" name=""/>
        <dsp:cNvSpPr/>
      </dsp:nvSpPr>
      <dsp:spPr>
        <a:xfrm>
          <a:off x="144049" y="144049"/>
          <a:ext cx="1215946" cy="11523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46FE19B-75F8-4420-B539-D39A8D5748D4}">
      <dsp:nvSpPr>
        <dsp:cNvPr id="0" name=""/>
        <dsp:cNvSpPr/>
      </dsp:nvSpPr>
      <dsp:spPr>
        <a:xfrm>
          <a:off x="0" y="1584544"/>
          <a:ext cx="6079730" cy="14404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b="1" kern="1200" smtClean="0"/>
            <a:t>¿Mediante qué situaciones de aprendizaje podrá lograrse dichos aprendizajes? (actividades).</a:t>
          </a:r>
          <a:endParaRPr lang="es-MX" sz="2300" b="1" kern="1200" dirty="0"/>
        </a:p>
      </dsp:txBody>
      <dsp:txXfrm>
        <a:off x="1359995" y="1584544"/>
        <a:ext cx="4719734" cy="1440495"/>
      </dsp:txXfrm>
    </dsp:sp>
    <dsp:sp modelId="{8E17E243-0A5C-40CA-95BE-18838B9DA016}">
      <dsp:nvSpPr>
        <dsp:cNvPr id="0" name=""/>
        <dsp:cNvSpPr/>
      </dsp:nvSpPr>
      <dsp:spPr>
        <a:xfrm>
          <a:off x="144049" y="1728594"/>
          <a:ext cx="1215946" cy="11523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A3C3A3A-D0ED-421C-9B14-129B98151E04}">
      <dsp:nvSpPr>
        <dsp:cNvPr id="0" name=""/>
        <dsp:cNvSpPr/>
      </dsp:nvSpPr>
      <dsp:spPr>
        <a:xfrm>
          <a:off x="0" y="3169089"/>
          <a:ext cx="6079730" cy="14404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b="1" kern="1200" dirty="0" smtClean="0"/>
            <a:t>¿Qué recursos se utilizará para ello? (recursos didácticos).</a:t>
          </a:r>
        </a:p>
      </dsp:txBody>
      <dsp:txXfrm>
        <a:off x="1359995" y="3169089"/>
        <a:ext cx="4719734" cy="1440495"/>
      </dsp:txXfrm>
    </dsp:sp>
    <dsp:sp modelId="{AF659E85-D98C-4AC7-AACB-2F78CD5E4A11}">
      <dsp:nvSpPr>
        <dsp:cNvPr id="0" name=""/>
        <dsp:cNvSpPr/>
      </dsp:nvSpPr>
      <dsp:spPr>
        <a:xfrm>
          <a:off x="144049" y="3313138"/>
          <a:ext cx="1215946" cy="11523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05EAB36-BF97-494F-88A2-E0E68A1B5418}">
      <dsp:nvSpPr>
        <dsp:cNvPr id="0" name=""/>
        <dsp:cNvSpPr/>
      </dsp:nvSpPr>
      <dsp:spPr>
        <a:xfrm>
          <a:off x="0" y="4753633"/>
          <a:ext cx="6079730" cy="14404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b="1" kern="1200" smtClean="0"/>
            <a:t>¿Cómo evaluaré si efectivamente los alumnos han aprendido dichos objetivos? (evaluación).</a:t>
          </a:r>
          <a:endParaRPr lang="es-MX" sz="2300" kern="1200" dirty="0"/>
        </a:p>
      </dsp:txBody>
      <dsp:txXfrm>
        <a:off x="1359995" y="4753633"/>
        <a:ext cx="4719734" cy="1440495"/>
      </dsp:txXfrm>
    </dsp:sp>
    <dsp:sp modelId="{003B1D6A-C4C1-4C61-92DA-949C7A83FBEC}">
      <dsp:nvSpPr>
        <dsp:cNvPr id="0" name=""/>
        <dsp:cNvSpPr/>
      </dsp:nvSpPr>
      <dsp:spPr>
        <a:xfrm>
          <a:off x="144049" y="4897683"/>
          <a:ext cx="1215946" cy="11523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678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23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7597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826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6060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725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33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537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2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6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799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84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153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080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08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806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9/10/2013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81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angel.facundo@uexternado.edu.co" TargetMode="External"/><Relationship Id="rId2" Type="http://schemas.openxmlformats.org/officeDocument/2006/relationships/hyperlink" Target="mailto:angel.facundo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108611" y="1978307"/>
            <a:ext cx="7197726" cy="2421464"/>
          </a:xfrm>
        </p:spPr>
        <p:txBody>
          <a:bodyPr/>
          <a:lstStyle/>
          <a:p>
            <a:r>
              <a:rPr lang="es-MX" b="1" dirty="0" smtClean="0"/>
              <a:t>EJEMPLO DE CREACION COLECTIVA DE CONOCIMIENTO</a:t>
            </a:r>
            <a:endParaRPr lang="es-MX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40240" y="4830602"/>
            <a:ext cx="5243340" cy="2027397"/>
          </a:xfrm>
        </p:spPr>
        <p:txBody>
          <a:bodyPr>
            <a:normAutofit/>
          </a:bodyPr>
          <a:lstStyle/>
          <a:p>
            <a:endParaRPr lang="es-MX" sz="2400" b="1" dirty="0">
              <a:solidFill>
                <a:schemeClr val="tx1"/>
              </a:solidFill>
            </a:endParaRPr>
          </a:p>
          <a:p>
            <a:r>
              <a:rPr lang="es-MX" sz="2400" b="1" dirty="0" smtClean="0">
                <a:solidFill>
                  <a:schemeClr val="tx1"/>
                </a:solidFill>
              </a:rPr>
              <a:t>Ángel H. Facundo D., </a:t>
            </a:r>
            <a:r>
              <a:rPr lang="es-MX" sz="2400" b="1" dirty="0" err="1" smtClean="0">
                <a:solidFill>
                  <a:schemeClr val="tx1"/>
                </a:solidFill>
              </a:rPr>
              <a:t>Ph.D</a:t>
            </a:r>
            <a:r>
              <a:rPr lang="es-MX" sz="24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es-MX" sz="2400" b="1" dirty="0" smtClean="0">
                <a:solidFill>
                  <a:schemeClr val="tx1"/>
                </a:solidFill>
              </a:rPr>
              <a:t>Universidad Externado de Colombia  </a:t>
            </a:r>
            <a:endParaRPr lang="es-MX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632613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62656" y="197657"/>
            <a:ext cx="11521280" cy="1143000"/>
          </a:xfrm>
        </p:spPr>
        <p:txBody>
          <a:bodyPr>
            <a:normAutofit/>
          </a:bodyPr>
          <a:lstStyle/>
          <a:p>
            <a:pPr lvl="0"/>
            <a:r>
              <a:rPr lang="es-CO" sz="2800" b="1" dirty="0"/>
              <a:t>¿Qué enfoques conceptuales predominaban en la época?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294627"/>
            <a:ext cx="10194877" cy="6264696"/>
          </a:xfrm>
        </p:spPr>
        <p:txBody>
          <a:bodyPr>
            <a:normAutofit/>
          </a:bodyPr>
          <a:lstStyle/>
          <a:p>
            <a:r>
              <a:rPr lang="es-CO" sz="2000" b="1" dirty="0"/>
              <a:t>É</a:t>
            </a:r>
            <a:r>
              <a:rPr lang="es-CO" sz="2000" b="1" dirty="0" smtClean="0"/>
              <a:t>poca inicial (1927-32): </a:t>
            </a:r>
            <a:r>
              <a:rPr lang="es-CO" sz="2000" dirty="0" smtClean="0"/>
              <a:t>Gran </a:t>
            </a:r>
            <a:r>
              <a:rPr lang="es-CO" sz="2000" dirty="0"/>
              <a:t>influencia inicial del </a:t>
            </a:r>
            <a:r>
              <a:rPr lang="es-CO" sz="2000" dirty="0">
                <a:solidFill>
                  <a:srgbClr val="FF0000"/>
                </a:solidFill>
              </a:rPr>
              <a:t>«behaviorismo o conductismo curricular»</a:t>
            </a:r>
            <a:r>
              <a:rPr lang="es-CO" sz="2000" dirty="0"/>
              <a:t> (tendencia dominante en </a:t>
            </a:r>
            <a:r>
              <a:rPr lang="es-CO" sz="2000" dirty="0" smtClean="0"/>
              <a:t>época. especialmente </a:t>
            </a:r>
            <a:r>
              <a:rPr lang="es-CO" sz="2000" dirty="0"/>
              <a:t>por </a:t>
            </a:r>
            <a:r>
              <a:rPr lang="es-CO" sz="2000" dirty="0" smtClean="0"/>
              <a:t>sus maestros  en </a:t>
            </a:r>
            <a:r>
              <a:rPr lang="es-CO" sz="2000" dirty="0" smtClean="0">
                <a:solidFill>
                  <a:srgbClr val="FF0000"/>
                </a:solidFill>
              </a:rPr>
              <a:t>U. de Chicago</a:t>
            </a:r>
            <a:r>
              <a:rPr lang="es-CO" sz="2000" dirty="0" smtClean="0"/>
              <a:t>: </a:t>
            </a:r>
            <a:r>
              <a:rPr lang="es-CO" sz="2000" dirty="0" err="1" smtClean="0"/>
              <a:t>Werret</a:t>
            </a:r>
            <a:r>
              <a:rPr lang="es-CO" sz="2000" dirty="0" smtClean="0"/>
              <a:t> </a:t>
            </a:r>
            <a:r>
              <a:rPr lang="es-CO" sz="2000" dirty="0" err="1"/>
              <a:t>Charters</a:t>
            </a:r>
            <a:r>
              <a:rPr lang="es-CO" sz="2000" dirty="0"/>
              <a:t>  (creador del método de análisis de trabajo</a:t>
            </a:r>
            <a:r>
              <a:rPr lang="es-CO" sz="2000" dirty="0" smtClean="0"/>
              <a:t>) y Charles </a:t>
            </a:r>
            <a:r>
              <a:rPr lang="es-CO" sz="2000" dirty="0" err="1"/>
              <a:t>Judd</a:t>
            </a:r>
            <a:r>
              <a:rPr lang="es-CO" sz="2000" dirty="0"/>
              <a:t> (también su maestros) toma la importancia de los «objetivos</a:t>
            </a:r>
            <a:r>
              <a:rPr lang="es-CO" sz="2000" dirty="0" smtClean="0"/>
              <a:t>». </a:t>
            </a:r>
            <a:r>
              <a:rPr lang="es-CO" sz="2000" dirty="0" smtClean="0">
                <a:solidFill>
                  <a:srgbClr val="FF0000"/>
                </a:solidFill>
              </a:rPr>
              <a:t>Docente en U.  de Ohio.</a:t>
            </a:r>
          </a:p>
          <a:p>
            <a:pPr marL="457200" lvl="1" indent="0">
              <a:buNone/>
            </a:pPr>
            <a:r>
              <a:rPr lang="es-CO" sz="2000" b="1" dirty="0" smtClean="0">
                <a:solidFill>
                  <a:srgbClr val="FF0000"/>
                </a:solidFill>
              </a:rPr>
              <a:t>Intereses intelectuales: </a:t>
            </a:r>
          </a:p>
          <a:p>
            <a:pPr lvl="2"/>
            <a:r>
              <a:rPr lang="es-CO" sz="2000" dirty="0"/>
              <a:t>demostrar que la percepción de </a:t>
            </a:r>
            <a:r>
              <a:rPr lang="es-CO" sz="2000" dirty="0" smtClean="0"/>
              <a:t> la «Crisis </a:t>
            </a:r>
            <a:r>
              <a:rPr lang="es-CO" sz="2000" dirty="0"/>
              <a:t>en educación </a:t>
            </a:r>
            <a:r>
              <a:rPr lang="es-CO" sz="2000" dirty="0" smtClean="0"/>
              <a:t>. Sobrevivirán las Escuelas» (Conferencia de 1933) no </a:t>
            </a:r>
            <a:r>
              <a:rPr lang="es-CO" sz="2000" dirty="0"/>
              <a:t>era cierta.</a:t>
            </a:r>
          </a:p>
          <a:p>
            <a:pPr lvl="2"/>
            <a:r>
              <a:rPr lang="es-CO" sz="2000" dirty="0"/>
              <a:t>Combate a la memorización (en los test de logro escolar – SAT) </a:t>
            </a:r>
          </a:p>
          <a:p>
            <a:pPr lvl="2"/>
            <a:r>
              <a:rPr lang="es-CO" sz="2000" dirty="0"/>
              <a:t>Cambiar los «test». Agregar formas más amplias y válidas de </a:t>
            </a:r>
            <a:r>
              <a:rPr lang="es-CO" sz="2000" dirty="0" smtClean="0"/>
              <a:t>evaluación (Cfr. Cap. 5 de Principios Básicos..). </a:t>
            </a:r>
            <a:endParaRPr lang="es-CO" sz="2000" dirty="0"/>
          </a:p>
          <a:p>
            <a:pPr lvl="2"/>
            <a:r>
              <a:rPr lang="es-CO" sz="2000" dirty="0"/>
              <a:t>Evaluar los efectos de la «Educación progresiva» de John Dewey </a:t>
            </a:r>
            <a:r>
              <a:rPr lang="es-CO" sz="2000" dirty="0" smtClean="0"/>
              <a:t>(Estudio de 8 años).</a:t>
            </a:r>
            <a:endParaRPr lang="es-CO" sz="2000" dirty="0"/>
          </a:p>
          <a:p>
            <a:pPr marL="457200" lvl="1" indent="0">
              <a:buNone/>
            </a:pPr>
            <a:endParaRPr lang="es-CO" sz="2000" dirty="0"/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153423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3686" y="282054"/>
            <a:ext cx="8596668" cy="1320800"/>
          </a:xfrm>
        </p:spPr>
        <p:txBody>
          <a:bodyPr/>
          <a:lstStyle/>
          <a:p>
            <a:r>
              <a:rPr lang="es-CO" dirty="0" smtClean="0"/>
              <a:t>Líneas temáticas y argumentales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77334" y="1378424"/>
            <a:ext cx="8917042" cy="5773003"/>
          </a:xfrm>
        </p:spPr>
        <p:txBody>
          <a:bodyPr>
            <a:normAutofit/>
          </a:bodyPr>
          <a:lstStyle/>
          <a:p>
            <a:r>
              <a:rPr lang="es-CO" dirty="0" smtClean="0">
                <a:solidFill>
                  <a:srgbClr val="FF0000"/>
                </a:solidFill>
              </a:rPr>
              <a:t>Depresión</a:t>
            </a:r>
            <a:r>
              <a:rPr lang="es-CO" dirty="0" smtClean="0"/>
              <a:t> </a:t>
            </a:r>
          </a:p>
          <a:p>
            <a:pPr lvl="1"/>
            <a:r>
              <a:rPr lang="es-CO" dirty="0"/>
              <a:t>¿</a:t>
            </a:r>
            <a:r>
              <a:rPr lang="es-CO" dirty="0" smtClean="0"/>
              <a:t>Educación en crisis?</a:t>
            </a:r>
          </a:p>
          <a:p>
            <a:pPr lvl="1"/>
            <a:r>
              <a:rPr lang="es-CO" dirty="0" smtClean="0"/>
              <a:t>¿Cómo cambiar percepción?</a:t>
            </a:r>
          </a:p>
          <a:p>
            <a:pPr marL="457200" lvl="1" indent="0">
              <a:buNone/>
            </a:pPr>
            <a:endParaRPr lang="es-CO" dirty="0" smtClean="0"/>
          </a:p>
          <a:p>
            <a:r>
              <a:rPr lang="es-CO" dirty="0" smtClean="0">
                <a:solidFill>
                  <a:srgbClr val="FF0000"/>
                </a:solidFill>
              </a:rPr>
              <a:t>Más allá de los test</a:t>
            </a:r>
            <a:r>
              <a:rPr lang="es-CO" dirty="0" smtClean="0"/>
              <a:t> </a:t>
            </a:r>
          </a:p>
          <a:p>
            <a:pPr lvl="1"/>
            <a:r>
              <a:rPr lang="es-CO" dirty="0" smtClean="0"/>
              <a:t>Evaluación por objetivo el nuevo  modelo</a:t>
            </a:r>
          </a:p>
          <a:p>
            <a:pPr lvl="1"/>
            <a:r>
              <a:rPr lang="es-CO" dirty="0" smtClean="0"/>
              <a:t>¿Cómo fundamentarlo?</a:t>
            </a:r>
          </a:p>
          <a:p>
            <a:pPr lvl="1"/>
            <a:r>
              <a:rPr lang="es-CO" dirty="0" smtClean="0"/>
              <a:t>El influjo de Tyler y la guerra (Taxonomía de Bloom)</a:t>
            </a:r>
          </a:p>
          <a:p>
            <a:pPr marL="457200" lvl="1" indent="0">
              <a:buNone/>
            </a:pPr>
            <a:endParaRPr lang="es-CO" dirty="0" smtClean="0"/>
          </a:p>
          <a:p>
            <a:r>
              <a:rPr lang="es-CO" dirty="0" smtClean="0">
                <a:solidFill>
                  <a:srgbClr val="FF0000"/>
                </a:solidFill>
              </a:rPr>
              <a:t>La posguerra </a:t>
            </a:r>
          </a:p>
          <a:p>
            <a:pPr lvl="1"/>
            <a:r>
              <a:rPr lang="es-CO" dirty="0" smtClean="0"/>
              <a:t>Consultoría cobra estatus</a:t>
            </a:r>
          </a:p>
          <a:p>
            <a:pPr lvl="1"/>
            <a:r>
              <a:rPr lang="es-CO" dirty="0" smtClean="0"/>
              <a:t>Las reacciones: </a:t>
            </a:r>
            <a:r>
              <a:rPr lang="es-CO" dirty="0" err="1" smtClean="0"/>
              <a:t>Scriven</a:t>
            </a:r>
            <a:r>
              <a:rPr lang="es-CO" dirty="0" smtClean="0"/>
              <a:t>, </a:t>
            </a:r>
            <a:r>
              <a:rPr lang="es-CO" dirty="0" err="1" smtClean="0"/>
              <a:t>Stufflebeam</a:t>
            </a:r>
            <a:r>
              <a:rPr lang="es-CO" dirty="0" smtClean="0"/>
              <a:t>, </a:t>
            </a:r>
            <a:r>
              <a:rPr lang="es-CO" dirty="0" err="1" smtClean="0"/>
              <a:t>Patton</a:t>
            </a:r>
            <a:r>
              <a:rPr lang="es-CO" dirty="0" smtClean="0"/>
              <a:t>,  (100 enfoques y modelos diferentes)</a:t>
            </a:r>
          </a:p>
          <a:p>
            <a:pPr lvl="1"/>
            <a:r>
              <a:rPr lang="es-CO" dirty="0" smtClean="0"/>
              <a:t>Influjos de la consultoría (Alemania, Francia, China…)</a:t>
            </a:r>
          </a:p>
          <a:p>
            <a:pPr lvl="1"/>
            <a:r>
              <a:rPr lang="es-CO" dirty="0" smtClean="0"/>
              <a:t>Etiquetas (paradigmas) y cambio (a la gente han que creerle) 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2115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… Enfoques época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540462"/>
          </a:xfrm>
        </p:spPr>
        <p:txBody>
          <a:bodyPr>
            <a:normAutofit fontScale="92500" lnSpcReduction="20000"/>
          </a:bodyPr>
          <a:lstStyle/>
          <a:p>
            <a:r>
              <a:rPr lang="es-CO" b="1" dirty="0"/>
              <a:t>Época de Universidad de Chicago. Decano de Ciencias Sociales. Consultor (1938-1968). </a:t>
            </a:r>
            <a:r>
              <a:rPr lang="es-CO" dirty="0"/>
              <a:t>Influencia de </a:t>
            </a:r>
            <a:r>
              <a:rPr lang="es-CO" dirty="0">
                <a:solidFill>
                  <a:srgbClr val="FF0000"/>
                </a:solidFill>
              </a:rPr>
              <a:t>John Dewey  </a:t>
            </a:r>
            <a:r>
              <a:rPr lang="es-CO" dirty="0"/>
              <a:t>y con Thorndike.  E influye en discípulos: </a:t>
            </a:r>
            <a:r>
              <a:rPr lang="es-CO" dirty="0" err="1">
                <a:solidFill>
                  <a:srgbClr val="FF0000"/>
                </a:solidFill>
              </a:rPr>
              <a:t>Benjamin</a:t>
            </a:r>
            <a:r>
              <a:rPr lang="es-CO" dirty="0">
                <a:solidFill>
                  <a:srgbClr val="FF0000"/>
                </a:solidFill>
              </a:rPr>
              <a:t> Bloom; Lee J. </a:t>
            </a:r>
            <a:r>
              <a:rPr lang="es-CO" dirty="0" err="1">
                <a:solidFill>
                  <a:srgbClr val="FF0000"/>
                </a:solidFill>
              </a:rPr>
              <a:t>Cronbach</a:t>
            </a:r>
            <a:r>
              <a:rPr lang="es-CO" dirty="0"/>
              <a:t>; y </a:t>
            </a:r>
            <a:r>
              <a:rPr lang="es-CO" dirty="0" err="1">
                <a:solidFill>
                  <a:srgbClr val="FF0000"/>
                </a:solidFill>
              </a:rPr>
              <a:t>Josepn</a:t>
            </a:r>
            <a:r>
              <a:rPr lang="es-CO" dirty="0">
                <a:solidFill>
                  <a:srgbClr val="FF0000"/>
                </a:solidFill>
              </a:rPr>
              <a:t> Schwab </a:t>
            </a:r>
            <a:r>
              <a:rPr lang="es-CO" dirty="0"/>
              <a:t>(muerte del campo del </a:t>
            </a:r>
            <a:r>
              <a:rPr lang="es-CO" dirty="0" err="1"/>
              <a:t>curriculo</a:t>
            </a:r>
            <a:r>
              <a:rPr lang="es-CO" dirty="0" smtClean="0"/>
              <a:t>).</a:t>
            </a:r>
          </a:p>
          <a:p>
            <a:pPr marL="457200" lvl="1" indent="0">
              <a:buNone/>
            </a:pPr>
            <a:r>
              <a:rPr lang="es-CO" b="1" dirty="0">
                <a:solidFill>
                  <a:schemeClr val="accent1"/>
                </a:solidFill>
              </a:rPr>
              <a:t>Intereses intelectuales: </a:t>
            </a:r>
          </a:p>
          <a:p>
            <a:pPr marL="1200150" lvl="2" indent="-342900"/>
            <a:r>
              <a:rPr lang="es-CO" dirty="0" smtClean="0"/>
              <a:t>Mejorar  </a:t>
            </a:r>
            <a:r>
              <a:rPr lang="es-CO" dirty="0"/>
              <a:t>currículo  y aprendizajes a nivel de escuela </a:t>
            </a:r>
            <a:r>
              <a:rPr lang="es-CO" dirty="0" smtClean="0"/>
              <a:t>de </a:t>
            </a:r>
            <a:r>
              <a:rPr lang="es-CO" dirty="0"/>
              <a:t>abajo para </a:t>
            </a:r>
            <a:r>
              <a:rPr lang="es-CO" dirty="0" smtClean="0"/>
              <a:t>arriba (el formador de maestros)</a:t>
            </a:r>
          </a:p>
          <a:p>
            <a:pPr marL="1200150" lvl="2" indent="-342900"/>
            <a:r>
              <a:rPr lang="es-CO" dirty="0"/>
              <a:t>Ser </a:t>
            </a:r>
            <a:r>
              <a:rPr lang="es-CO" dirty="0" err="1"/>
              <a:t>útilo</a:t>
            </a:r>
            <a:r>
              <a:rPr lang="es-CO" dirty="0"/>
              <a:t> durante la guerra (</a:t>
            </a:r>
            <a:r>
              <a:rPr lang="es-CO" dirty="0" err="1"/>
              <a:t>Blomm</a:t>
            </a:r>
            <a:r>
              <a:rPr lang="es-CO" dirty="0"/>
              <a:t> y el entrenamiento de </a:t>
            </a:r>
            <a:r>
              <a:rPr lang="es-CO" dirty="0" smtClean="0"/>
              <a:t>soldados)</a:t>
            </a:r>
            <a:endParaRPr lang="es-CO" dirty="0"/>
          </a:p>
          <a:p>
            <a:pPr marL="0" indent="0">
              <a:buNone/>
            </a:pPr>
            <a:endParaRPr lang="es-CO" dirty="0" smtClean="0"/>
          </a:p>
          <a:p>
            <a:r>
              <a:rPr lang="es-CO" b="1" dirty="0" smtClean="0"/>
              <a:t>Época de Universidad </a:t>
            </a:r>
            <a:r>
              <a:rPr lang="es-CO" b="1" dirty="0"/>
              <a:t>de Stanford. </a:t>
            </a:r>
            <a:r>
              <a:rPr lang="es-CO" dirty="0"/>
              <a:t>Existencia de diversas corrientes. </a:t>
            </a:r>
            <a:r>
              <a:rPr lang="es-CO" dirty="0">
                <a:solidFill>
                  <a:schemeClr val="accent1"/>
                </a:solidFill>
              </a:rPr>
              <a:t>Mayor apertura</a:t>
            </a:r>
            <a:r>
              <a:rPr lang="es-CO" dirty="0"/>
              <a:t>. Diatriba con en los 70s, de los </a:t>
            </a:r>
            <a:r>
              <a:rPr lang="es-CO" dirty="0" err="1">
                <a:solidFill>
                  <a:schemeClr val="accent1"/>
                </a:solidFill>
              </a:rPr>
              <a:t>reconceptualistas</a:t>
            </a:r>
            <a:r>
              <a:rPr lang="es-CO" dirty="0">
                <a:solidFill>
                  <a:schemeClr val="accent1"/>
                </a:solidFill>
              </a:rPr>
              <a:t> o </a:t>
            </a:r>
            <a:r>
              <a:rPr lang="es-CO" dirty="0" err="1">
                <a:solidFill>
                  <a:schemeClr val="accent1"/>
                </a:solidFill>
              </a:rPr>
              <a:t>reconstructivistas</a:t>
            </a:r>
            <a:r>
              <a:rPr lang="es-CO" dirty="0">
                <a:solidFill>
                  <a:schemeClr val="accent1"/>
                </a:solidFill>
              </a:rPr>
              <a:t> </a:t>
            </a:r>
            <a:r>
              <a:rPr lang="es-CO" dirty="0"/>
              <a:t>(Michael Apple, William Pinar y Henry </a:t>
            </a:r>
            <a:r>
              <a:rPr lang="es-CO" dirty="0" err="1"/>
              <a:t>Giroux</a:t>
            </a:r>
            <a:r>
              <a:rPr lang="es-CO" dirty="0"/>
              <a:t>). </a:t>
            </a:r>
            <a:r>
              <a:rPr lang="es-CO" dirty="0" err="1"/>
              <a:t>Cfr</a:t>
            </a:r>
            <a:r>
              <a:rPr lang="es-CO" dirty="0"/>
              <a:t>: (Cfr. Entrevista  de 1990 a Graciela Cordero y José García Garduño (1990). Otras tendencias en Evaluación (</a:t>
            </a:r>
            <a:r>
              <a:rPr lang="es-CO" dirty="0">
                <a:solidFill>
                  <a:schemeClr val="accent1"/>
                </a:solidFill>
              </a:rPr>
              <a:t>Michael </a:t>
            </a:r>
            <a:r>
              <a:rPr lang="es-CO" dirty="0" err="1">
                <a:solidFill>
                  <a:schemeClr val="accent1"/>
                </a:solidFill>
              </a:rPr>
              <a:t>Scriven</a:t>
            </a:r>
            <a:r>
              <a:rPr lang="es-CO" dirty="0">
                <a:solidFill>
                  <a:schemeClr val="accent1"/>
                </a:solidFill>
              </a:rPr>
              <a:t>; D. </a:t>
            </a:r>
            <a:r>
              <a:rPr lang="es-CO" dirty="0" err="1" smtClean="0">
                <a:solidFill>
                  <a:schemeClr val="accent1"/>
                </a:solidFill>
              </a:rPr>
              <a:t>Stuffebeam</a:t>
            </a:r>
            <a:r>
              <a:rPr lang="es-CO" dirty="0" smtClean="0">
                <a:solidFill>
                  <a:schemeClr val="accent1"/>
                </a:solidFill>
              </a:rPr>
              <a:t>, </a:t>
            </a:r>
            <a:r>
              <a:rPr lang="es-CO" dirty="0" err="1" smtClean="0">
                <a:solidFill>
                  <a:schemeClr val="accent1"/>
                </a:solidFill>
              </a:rPr>
              <a:t>Crombach</a:t>
            </a:r>
            <a:r>
              <a:rPr lang="es-CO" dirty="0" smtClean="0"/>
              <a:t>…).</a:t>
            </a:r>
            <a:endParaRPr lang="es-CO" dirty="0"/>
          </a:p>
          <a:p>
            <a:pPr marL="457200" lvl="1" indent="0">
              <a:buNone/>
            </a:pPr>
            <a:r>
              <a:rPr lang="es-CO" b="1" dirty="0">
                <a:solidFill>
                  <a:schemeClr val="accent1"/>
                </a:solidFill>
              </a:rPr>
              <a:t>Intereses intelectuales: </a:t>
            </a:r>
          </a:p>
          <a:p>
            <a:pPr marL="1200150" lvl="2" indent="-342900"/>
            <a:r>
              <a:rPr lang="es-CO" dirty="0"/>
              <a:t>Reflexionar sobre la </a:t>
            </a:r>
            <a:r>
              <a:rPr lang="es-CO" dirty="0" smtClean="0"/>
              <a:t>experiencia</a:t>
            </a:r>
            <a:endParaRPr lang="es-CO" dirty="0"/>
          </a:p>
          <a:p>
            <a:pPr marL="1200150" lvl="2" indent="-342900"/>
            <a:r>
              <a:rPr lang="es-CO" dirty="0" smtClean="0"/>
              <a:t>Diatriba </a:t>
            </a:r>
            <a:r>
              <a:rPr lang="es-CO" dirty="0"/>
              <a:t>contra los </a:t>
            </a:r>
            <a:r>
              <a:rPr lang="es-CO" dirty="0" err="1" smtClean="0"/>
              <a:t>reconstructivistas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8934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200" b="1" dirty="0" smtClean="0"/>
              <a:t>Principales obras</a:t>
            </a:r>
            <a:endParaRPr lang="es-CO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5361" y="1916832"/>
            <a:ext cx="9695744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smtClean="0">
                <a:solidFill>
                  <a:schemeClr val="accent1"/>
                </a:solidFill>
              </a:rPr>
              <a:t>16 libros y más de 700 artículos:</a:t>
            </a:r>
          </a:p>
          <a:p>
            <a:r>
              <a:rPr lang="es-CO" dirty="0" err="1" smtClean="0"/>
              <a:t>Statistical</a:t>
            </a:r>
            <a:r>
              <a:rPr lang="es-CO" dirty="0" smtClean="0"/>
              <a:t> </a:t>
            </a:r>
            <a:r>
              <a:rPr lang="es-CO" dirty="0" err="1" smtClean="0"/>
              <a:t>methods</a:t>
            </a:r>
            <a:r>
              <a:rPr lang="es-CO" dirty="0" smtClean="0"/>
              <a:t> </a:t>
            </a:r>
            <a:r>
              <a:rPr lang="es-CO" dirty="0" err="1" smtClean="0"/>
              <a:t>for</a:t>
            </a:r>
            <a:r>
              <a:rPr lang="es-CO" dirty="0" smtClean="0"/>
              <a:t> </a:t>
            </a:r>
            <a:r>
              <a:rPr lang="es-CO" dirty="0" err="1" smtClean="0"/>
              <a:t>utilizing</a:t>
            </a:r>
            <a:r>
              <a:rPr lang="es-CO" dirty="0" smtClean="0"/>
              <a:t> personal </a:t>
            </a:r>
            <a:r>
              <a:rPr lang="es-CO" dirty="0" err="1" smtClean="0"/>
              <a:t>judgments</a:t>
            </a:r>
            <a:r>
              <a:rPr lang="es-CO" dirty="0" smtClean="0"/>
              <a:t> </a:t>
            </a:r>
            <a:r>
              <a:rPr lang="es-CO" dirty="0" err="1" smtClean="0"/>
              <a:t>to</a:t>
            </a:r>
            <a:r>
              <a:rPr lang="es-CO" dirty="0" smtClean="0"/>
              <a:t> </a:t>
            </a:r>
            <a:r>
              <a:rPr lang="es-CO" dirty="0" err="1" smtClean="0"/>
              <a:t>evaluate</a:t>
            </a:r>
            <a:r>
              <a:rPr lang="es-CO" dirty="0" smtClean="0"/>
              <a:t> </a:t>
            </a:r>
            <a:r>
              <a:rPr lang="es-CO" dirty="0" err="1" smtClean="0"/>
              <a:t>activities</a:t>
            </a:r>
            <a:r>
              <a:rPr lang="es-CO" dirty="0" smtClean="0"/>
              <a:t> </a:t>
            </a:r>
            <a:r>
              <a:rPr lang="es-CO" dirty="0" err="1" smtClean="0"/>
              <a:t>for</a:t>
            </a:r>
            <a:r>
              <a:rPr lang="es-CO" dirty="0" smtClean="0"/>
              <a:t> </a:t>
            </a:r>
            <a:r>
              <a:rPr lang="es-CO" dirty="0" err="1" smtClean="0"/>
              <a:t>teacher</a:t>
            </a:r>
            <a:r>
              <a:rPr lang="es-CO" dirty="0" smtClean="0"/>
              <a:t>-training </a:t>
            </a:r>
            <a:r>
              <a:rPr lang="es-CO" dirty="0" err="1" smtClean="0"/>
              <a:t>curricula</a:t>
            </a:r>
            <a:r>
              <a:rPr lang="es-CO" dirty="0" smtClean="0"/>
              <a:t> (1927)</a:t>
            </a:r>
          </a:p>
          <a:p>
            <a:r>
              <a:rPr lang="es-CO" dirty="0" err="1" smtClean="0"/>
              <a:t>Service</a:t>
            </a:r>
            <a:r>
              <a:rPr lang="es-CO" dirty="0" smtClean="0"/>
              <a:t> </a:t>
            </a:r>
            <a:r>
              <a:rPr lang="es-CO" dirty="0" err="1" smtClean="0"/>
              <a:t>studies</a:t>
            </a:r>
            <a:r>
              <a:rPr lang="es-CO" dirty="0" smtClean="0"/>
              <a:t> in </a:t>
            </a:r>
            <a:r>
              <a:rPr lang="es-CO" dirty="0" err="1" smtClean="0"/>
              <a:t>Higher</a:t>
            </a:r>
            <a:r>
              <a:rPr lang="es-CO" dirty="0" smtClean="0"/>
              <a:t> </a:t>
            </a:r>
            <a:r>
              <a:rPr lang="es-CO" dirty="0" err="1" smtClean="0"/>
              <a:t>education</a:t>
            </a:r>
            <a:r>
              <a:rPr lang="es-CO" dirty="0" smtClean="0"/>
              <a:t> (1932)</a:t>
            </a:r>
          </a:p>
          <a:p>
            <a:r>
              <a:rPr lang="es-CO" dirty="0" err="1" smtClean="0"/>
              <a:t>Constructing</a:t>
            </a:r>
            <a:r>
              <a:rPr lang="es-CO" dirty="0" smtClean="0"/>
              <a:t> </a:t>
            </a:r>
            <a:r>
              <a:rPr lang="es-CO" dirty="0" err="1" smtClean="0"/>
              <a:t>achievement</a:t>
            </a:r>
            <a:r>
              <a:rPr lang="es-CO" dirty="0" smtClean="0"/>
              <a:t> </a:t>
            </a:r>
            <a:r>
              <a:rPr lang="es-CO" dirty="0" err="1" smtClean="0"/>
              <a:t>tests</a:t>
            </a:r>
            <a:r>
              <a:rPr lang="es-CO" dirty="0" smtClean="0"/>
              <a:t> (1934)</a:t>
            </a:r>
          </a:p>
          <a:p>
            <a:r>
              <a:rPr lang="es-CO" dirty="0" err="1" smtClean="0"/>
              <a:t>Education</a:t>
            </a:r>
            <a:r>
              <a:rPr lang="es-CO" dirty="0" smtClean="0"/>
              <a:t> as </a:t>
            </a:r>
            <a:r>
              <a:rPr lang="es-CO" dirty="0" err="1" smtClean="0"/>
              <a:t>cultivation</a:t>
            </a:r>
            <a:r>
              <a:rPr lang="es-CO" dirty="0" smtClean="0"/>
              <a:t> of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higher</a:t>
            </a:r>
            <a:r>
              <a:rPr lang="es-CO" dirty="0" smtClean="0"/>
              <a:t> mental </a:t>
            </a:r>
            <a:r>
              <a:rPr lang="es-CO" dirty="0" err="1" smtClean="0"/>
              <a:t>processes</a:t>
            </a:r>
            <a:r>
              <a:rPr lang="es-CO" dirty="0" smtClean="0"/>
              <a:t> (1936). Autor: Charles </a:t>
            </a:r>
            <a:r>
              <a:rPr lang="es-CO" dirty="0" err="1" smtClean="0"/>
              <a:t>Hubbard</a:t>
            </a:r>
            <a:r>
              <a:rPr lang="es-CO" dirty="0" smtClean="0"/>
              <a:t> </a:t>
            </a:r>
            <a:r>
              <a:rPr lang="es-CO" dirty="0" err="1" smtClean="0"/>
              <a:t>Judd</a:t>
            </a:r>
            <a:r>
              <a:rPr lang="es-CO" dirty="0" smtClean="0"/>
              <a:t>, </a:t>
            </a:r>
            <a:r>
              <a:rPr lang="es-CO" dirty="0" err="1" smtClean="0"/>
              <a:t>with</a:t>
            </a:r>
            <a:r>
              <a:rPr lang="es-CO" dirty="0" smtClean="0"/>
              <a:t>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cooperation</a:t>
            </a:r>
            <a:r>
              <a:rPr lang="es-CO" dirty="0" smtClean="0"/>
              <a:t> of </a:t>
            </a:r>
            <a:r>
              <a:rPr lang="es-CO" dirty="0" err="1" smtClean="0"/>
              <a:t>Ernest</a:t>
            </a:r>
            <a:r>
              <a:rPr lang="es-CO" dirty="0" smtClean="0"/>
              <a:t> R. </a:t>
            </a:r>
            <a:r>
              <a:rPr lang="es-CO" dirty="0" err="1" smtClean="0"/>
              <a:t>Breslich</a:t>
            </a:r>
            <a:r>
              <a:rPr lang="es-CO" dirty="0" smtClean="0"/>
              <a:t>, J. M. </a:t>
            </a:r>
            <a:r>
              <a:rPr lang="es-CO" dirty="0" err="1" smtClean="0"/>
              <a:t>McCallister</a:t>
            </a:r>
            <a:r>
              <a:rPr lang="es-CO" dirty="0" smtClean="0"/>
              <a:t> and Ralph Tyler</a:t>
            </a:r>
          </a:p>
          <a:p>
            <a:r>
              <a:rPr lang="es-CO" dirty="0" err="1" smtClean="0"/>
              <a:t>Research</a:t>
            </a:r>
            <a:r>
              <a:rPr lang="es-CO" dirty="0" smtClean="0"/>
              <a:t> </a:t>
            </a:r>
            <a:r>
              <a:rPr lang="es-CO" dirty="0" err="1" smtClean="0"/>
              <a:t>methods</a:t>
            </a:r>
            <a:r>
              <a:rPr lang="es-CO" dirty="0" smtClean="0"/>
              <a:t> and </a:t>
            </a:r>
            <a:r>
              <a:rPr lang="es-CO" dirty="0" err="1" smtClean="0"/>
              <a:t>teacher´s</a:t>
            </a:r>
            <a:r>
              <a:rPr lang="es-CO" dirty="0" smtClean="0"/>
              <a:t> </a:t>
            </a:r>
            <a:r>
              <a:rPr lang="es-CO" dirty="0" err="1" smtClean="0"/>
              <a:t>problems</a:t>
            </a:r>
            <a:r>
              <a:rPr lang="es-CO" dirty="0" smtClean="0"/>
              <a:t>: a manual </a:t>
            </a:r>
            <a:r>
              <a:rPr lang="es-CO" dirty="0" err="1" smtClean="0"/>
              <a:t>for</a:t>
            </a:r>
            <a:r>
              <a:rPr lang="es-CO" dirty="0" smtClean="0"/>
              <a:t> </a:t>
            </a:r>
            <a:r>
              <a:rPr lang="es-CO" dirty="0" err="1" smtClean="0"/>
              <a:t>systematic</a:t>
            </a:r>
            <a:r>
              <a:rPr lang="es-CO" dirty="0" smtClean="0"/>
              <a:t> </a:t>
            </a:r>
            <a:r>
              <a:rPr lang="es-CO" dirty="0" err="1" smtClean="0"/>
              <a:t>studies</a:t>
            </a:r>
            <a:r>
              <a:rPr lang="es-CO" dirty="0" smtClean="0"/>
              <a:t> of </a:t>
            </a:r>
            <a:r>
              <a:rPr lang="es-CO" dirty="0" err="1" smtClean="0"/>
              <a:t>classroom</a:t>
            </a:r>
            <a:r>
              <a:rPr lang="es-CO" dirty="0" smtClean="0"/>
              <a:t> </a:t>
            </a:r>
            <a:r>
              <a:rPr lang="es-CO" dirty="0" err="1" smtClean="0"/>
              <a:t>procedure</a:t>
            </a:r>
            <a:r>
              <a:rPr lang="es-CO" dirty="0" smtClean="0"/>
              <a:t>. </a:t>
            </a:r>
            <a:r>
              <a:rPr lang="es-CO" dirty="0" err="1" smtClean="0"/>
              <a:t>By</a:t>
            </a:r>
            <a:r>
              <a:rPr lang="es-CO" dirty="0" smtClean="0"/>
              <a:t> Douglas </a:t>
            </a:r>
            <a:r>
              <a:rPr lang="es-CO" dirty="0" err="1" smtClean="0"/>
              <a:t>Waples</a:t>
            </a:r>
            <a:r>
              <a:rPr lang="es-CO" dirty="0" smtClean="0"/>
              <a:t> and Ralph Tyler (1930)</a:t>
            </a:r>
          </a:p>
          <a:p>
            <a:r>
              <a:rPr lang="es-CO" dirty="0" err="1" smtClean="0"/>
              <a:t>What</a:t>
            </a:r>
            <a:r>
              <a:rPr lang="es-CO" dirty="0" smtClean="0"/>
              <a:t> </a:t>
            </a:r>
            <a:r>
              <a:rPr lang="es-CO" dirty="0" err="1" smtClean="0"/>
              <a:t>people</a:t>
            </a:r>
            <a:r>
              <a:rPr lang="es-CO" dirty="0" smtClean="0"/>
              <a:t> </a:t>
            </a:r>
            <a:r>
              <a:rPr lang="es-CO" dirty="0" err="1" smtClean="0"/>
              <a:t>want</a:t>
            </a:r>
            <a:r>
              <a:rPr lang="es-CO" dirty="0" smtClean="0"/>
              <a:t> </a:t>
            </a:r>
            <a:r>
              <a:rPr lang="es-CO" dirty="0" err="1" smtClean="0"/>
              <a:t>to</a:t>
            </a:r>
            <a:r>
              <a:rPr lang="es-CO" dirty="0" smtClean="0"/>
              <a:t> </a:t>
            </a:r>
            <a:r>
              <a:rPr lang="es-CO" dirty="0" err="1" smtClean="0"/>
              <a:t>read</a:t>
            </a:r>
            <a:r>
              <a:rPr lang="es-CO" dirty="0" smtClean="0"/>
              <a:t> </a:t>
            </a:r>
            <a:r>
              <a:rPr lang="es-CO" dirty="0" err="1" smtClean="0"/>
              <a:t>about</a:t>
            </a:r>
            <a:r>
              <a:rPr lang="es-CO" dirty="0" smtClean="0"/>
              <a:t>: a </a:t>
            </a:r>
            <a:r>
              <a:rPr lang="es-CO" dirty="0" err="1" smtClean="0"/>
              <a:t>study</a:t>
            </a:r>
            <a:r>
              <a:rPr lang="es-CO" dirty="0" smtClean="0"/>
              <a:t> of </a:t>
            </a:r>
            <a:r>
              <a:rPr lang="es-CO" dirty="0" err="1" smtClean="0"/>
              <a:t>group</a:t>
            </a:r>
            <a:r>
              <a:rPr lang="es-CO" dirty="0" smtClean="0"/>
              <a:t> </a:t>
            </a:r>
            <a:r>
              <a:rPr lang="es-CO" dirty="0" err="1" smtClean="0"/>
              <a:t>interests</a:t>
            </a:r>
            <a:r>
              <a:rPr lang="es-CO" dirty="0" smtClean="0"/>
              <a:t> and a </a:t>
            </a:r>
            <a:r>
              <a:rPr lang="es-CO" dirty="0" err="1" smtClean="0"/>
              <a:t>survey</a:t>
            </a:r>
            <a:r>
              <a:rPr lang="es-CO" dirty="0" smtClean="0"/>
              <a:t> of </a:t>
            </a:r>
            <a:r>
              <a:rPr lang="es-CO" dirty="0" err="1" smtClean="0"/>
              <a:t>problems</a:t>
            </a:r>
            <a:r>
              <a:rPr lang="es-CO" dirty="0" smtClean="0"/>
              <a:t> in </a:t>
            </a:r>
            <a:r>
              <a:rPr lang="es-CO" dirty="0" err="1" smtClean="0"/>
              <a:t>adult</a:t>
            </a:r>
            <a:r>
              <a:rPr lang="es-CO" dirty="0" smtClean="0"/>
              <a:t> </a:t>
            </a:r>
            <a:r>
              <a:rPr lang="es-CO" dirty="0" err="1" smtClean="0"/>
              <a:t>reading</a:t>
            </a:r>
            <a:r>
              <a:rPr lang="es-CO" dirty="0" smtClean="0"/>
              <a:t>. </a:t>
            </a:r>
            <a:r>
              <a:rPr lang="es-CO" dirty="0" err="1" smtClean="0"/>
              <a:t>By</a:t>
            </a:r>
            <a:r>
              <a:rPr lang="es-CO" dirty="0" smtClean="0"/>
              <a:t> Douglas </a:t>
            </a:r>
            <a:r>
              <a:rPr lang="es-CO" dirty="0" err="1" smtClean="0"/>
              <a:t>Waples</a:t>
            </a:r>
            <a:r>
              <a:rPr lang="es-CO" dirty="0" smtClean="0"/>
              <a:t> and Ralph </a:t>
            </a:r>
            <a:r>
              <a:rPr lang="es-CO" dirty="0"/>
              <a:t>T</a:t>
            </a:r>
            <a:r>
              <a:rPr lang="es-CO" dirty="0" smtClean="0"/>
              <a:t>yler (1930)</a:t>
            </a:r>
          </a:p>
          <a:p>
            <a:pPr marL="0" indent="0">
              <a:buNone/>
            </a:pPr>
            <a:r>
              <a:rPr lang="es-CO" dirty="0" smtClean="0"/>
              <a:t> </a:t>
            </a:r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7656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…OBRAS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77333" y="1569493"/>
            <a:ext cx="9326475" cy="4967785"/>
          </a:xfrm>
        </p:spPr>
        <p:txBody>
          <a:bodyPr>
            <a:normAutofit fontScale="92500" lnSpcReduction="10000"/>
          </a:bodyPr>
          <a:lstStyle/>
          <a:p>
            <a:r>
              <a:rPr lang="es-CO" dirty="0" err="1"/>
              <a:t>Appraising</a:t>
            </a:r>
            <a:r>
              <a:rPr lang="es-CO" dirty="0"/>
              <a:t> and </a:t>
            </a:r>
            <a:r>
              <a:rPr lang="es-CO" dirty="0" err="1"/>
              <a:t>recording</a:t>
            </a:r>
            <a:r>
              <a:rPr lang="es-CO" dirty="0"/>
              <a:t> </a:t>
            </a:r>
            <a:r>
              <a:rPr lang="es-CO" dirty="0" err="1"/>
              <a:t>student</a:t>
            </a:r>
            <a:r>
              <a:rPr lang="es-CO" dirty="0"/>
              <a:t> </a:t>
            </a:r>
            <a:r>
              <a:rPr lang="es-CO" dirty="0" err="1"/>
              <a:t>progress</a:t>
            </a:r>
            <a:r>
              <a:rPr lang="es-CO" dirty="0"/>
              <a:t> (1942). </a:t>
            </a:r>
            <a:r>
              <a:rPr lang="es-CO" dirty="0" err="1"/>
              <a:t>By</a:t>
            </a:r>
            <a:r>
              <a:rPr lang="es-CO" dirty="0"/>
              <a:t> Eugene R. Smith , Ralph Tyler and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Evaluation</a:t>
            </a:r>
            <a:r>
              <a:rPr lang="es-CO" dirty="0"/>
              <a:t> </a:t>
            </a:r>
            <a:r>
              <a:rPr lang="es-CO" dirty="0" err="1"/>
              <a:t>staff</a:t>
            </a:r>
            <a:r>
              <a:rPr lang="es-CO" dirty="0"/>
              <a:t>.</a:t>
            </a:r>
          </a:p>
          <a:p>
            <a:r>
              <a:rPr lang="es-CO" dirty="0" err="1"/>
              <a:t>How</a:t>
            </a:r>
            <a:r>
              <a:rPr lang="es-CO" dirty="0"/>
              <a:t> </a:t>
            </a:r>
            <a:r>
              <a:rPr lang="es-CO" dirty="0" err="1"/>
              <a:t>well</a:t>
            </a:r>
            <a:r>
              <a:rPr lang="es-CO" dirty="0"/>
              <a:t> are </a:t>
            </a:r>
            <a:r>
              <a:rPr lang="es-CO" dirty="0" err="1"/>
              <a:t>Indian</a:t>
            </a:r>
            <a:r>
              <a:rPr lang="es-CO" dirty="0"/>
              <a:t> </a:t>
            </a:r>
            <a:r>
              <a:rPr lang="es-CO" dirty="0" err="1"/>
              <a:t>children</a:t>
            </a:r>
            <a:r>
              <a:rPr lang="es-CO" dirty="0"/>
              <a:t> </a:t>
            </a:r>
            <a:r>
              <a:rPr lang="es-CO" dirty="0" err="1"/>
              <a:t>educated</a:t>
            </a:r>
            <a:r>
              <a:rPr lang="es-CO" dirty="0"/>
              <a:t>?: </a:t>
            </a:r>
            <a:r>
              <a:rPr lang="es-CO" dirty="0" err="1"/>
              <a:t>Summary</a:t>
            </a:r>
            <a:r>
              <a:rPr lang="es-CO" dirty="0"/>
              <a:t> of </a:t>
            </a:r>
            <a:r>
              <a:rPr lang="es-CO" dirty="0" err="1"/>
              <a:t>results</a:t>
            </a:r>
            <a:r>
              <a:rPr lang="es-CO" dirty="0"/>
              <a:t> of a </a:t>
            </a:r>
            <a:r>
              <a:rPr lang="es-CO" dirty="0" err="1"/>
              <a:t>three</a:t>
            </a:r>
            <a:r>
              <a:rPr lang="es-CO" dirty="0"/>
              <a:t> </a:t>
            </a:r>
            <a:r>
              <a:rPr lang="es-CO" dirty="0" err="1"/>
              <a:t>years</a:t>
            </a:r>
            <a:r>
              <a:rPr lang="es-CO" dirty="0"/>
              <a:t> </a:t>
            </a:r>
            <a:r>
              <a:rPr lang="es-CO" dirty="0" err="1"/>
              <a:t>program</a:t>
            </a:r>
            <a:r>
              <a:rPr lang="es-CO" dirty="0"/>
              <a:t> </a:t>
            </a:r>
            <a:r>
              <a:rPr lang="es-CO" dirty="0" err="1"/>
              <a:t>testing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achievement</a:t>
            </a:r>
            <a:r>
              <a:rPr lang="es-CO" dirty="0"/>
              <a:t> of </a:t>
            </a:r>
            <a:r>
              <a:rPr lang="es-CO" dirty="0" err="1"/>
              <a:t>Indian</a:t>
            </a:r>
            <a:r>
              <a:rPr lang="es-CO" dirty="0"/>
              <a:t> </a:t>
            </a:r>
            <a:r>
              <a:rPr lang="es-CO" dirty="0" err="1"/>
              <a:t>children</a:t>
            </a:r>
            <a:r>
              <a:rPr lang="es-CO" dirty="0"/>
              <a:t> in federal, </a:t>
            </a:r>
            <a:r>
              <a:rPr lang="es-CO" dirty="0" err="1"/>
              <a:t>public</a:t>
            </a:r>
            <a:r>
              <a:rPr lang="es-CO" dirty="0"/>
              <a:t> and </a:t>
            </a:r>
            <a:r>
              <a:rPr lang="es-CO" dirty="0" err="1"/>
              <a:t>mission</a:t>
            </a:r>
            <a:r>
              <a:rPr lang="es-CO" dirty="0"/>
              <a:t> </a:t>
            </a:r>
            <a:r>
              <a:rPr lang="es-CO" dirty="0" err="1"/>
              <a:t>schools</a:t>
            </a:r>
            <a:r>
              <a:rPr lang="es-CO" dirty="0"/>
              <a:t>. (1948) </a:t>
            </a:r>
            <a:r>
              <a:rPr lang="es-CO" dirty="0" err="1"/>
              <a:t>By</a:t>
            </a:r>
            <a:r>
              <a:rPr lang="es-CO" dirty="0"/>
              <a:t> </a:t>
            </a:r>
            <a:r>
              <a:rPr lang="es-CO" dirty="0" err="1"/>
              <a:t>Shailer</a:t>
            </a:r>
            <a:r>
              <a:rPr lang="es-CO" dirty="0"/>
              <a:t> Peterson, </a:t>
            </a:r>
            <a:r>
              <a:rPr lang="es-CO" dirty="0" err="1"/>
              <a:t>with</a:t>
            </a:r>
            <a:r>
              <a:rPr lang="es-CO" dirty="0"/>
              <a:t> a </a:t>
            </a:r>
            <a:r>
              <a:rPr lang="es-CO" dirty="0" err="1"/>
              <a:t>summary</a:t>
            </a:r>
            <a:r>
              <a:rPr lang="es-CO" dirty="0"/>
              <a:t> </a:t>
            </a:r>
            <a:r>
              <a:rPr lang="es-CO" dirty="0" err="1"/>
              <a:t>chapter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Ralph Tyler and </a:t>
            </a:r>
            <a:r>
              <a:rPr lang="es-CO" dirty="0" err="1"/>
              <a:t>Willard</a:t>
            </a:r>
            <a:r>
              <a:rPr lang="es-CO" dirty="0"/>
              <a:t> W. </a:t>
            </a:r>
            <a:r>
              <a:rPr lang="es-CO" dirty="0" err="1"/>
              <a:t>Beatly</a:t>
            </a:r>
            <a:r>
              <a:rPr lang="es-CO" dirty="0"/>
              <a:t>.</a:t>
            </a:r>
          </a:p>
          <a:p>
            <a:r>
              <a:rPr lang="es-CO" b="1" dirty="0"/>
              <a:t>Basic </a:t>
            </a:r>
            <a:r>
              <a:rPr lang="es-CO" b="1" dirty="0" err="1"/>
              <a:t>priciples</a:t>
            </a:r>
            <a:r>
              <a:rPr lang="es-CO" b="1" dirty="0"/>
              <a:t> of </a:t>
            </a:r>
            <a:r>
              <a:rPr lang="es-CO" b="1" dirty="0" err="1"/>
              <a:t>curriculum</a:t>
            </a:r>
            <a:r>
              <a:rPr lang="es-CO" b="1" dirty="0"/>
              <a:t> and </a:t>
            </a:r>
            <a:r>
              <a:rPr lang="es-CO" b="1" dirty="0" err="1"/>
              <a:t>instruction</a:t>
            </a:r>
            <a:r>
              <a:rPr lang="es-CO" b="1" dirty="0"/>
              <a:t> (1949</a:t>
            </a:r>
            <a:r>
              <a:rPr lang="es-CO" b="1" dirty="0" smtClean="0"/>
              <a:t>)</a:t>
            </a:r>
          </a:p>
          <a:p>
            <a:r>
              <a:rPr lang="es-CO" dirty="0" err="1"/>
              <a:t>Conclusions</a:t>
            </a:r>
            <a:r>
              <a:rPr lang="es-CO" dirty="0"/>
              <a:t> and </a:t>
            </a:r>
            <a:r>
              <a:rPr lang="es-CO" dirty="0" err="1"/>
              <a:t>recommendations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a </a:t>
            </a:r>
            <a:r>
              <a:rPr lang="es-CO" dirty="0" err="1"/>
              <a:t>study</a:t>
            </a:r>
            <a:r>
              <a:rPr lang="es-CO" dirty="0"/>
              <a:t> of </a:t>
            </a:r>
            <a:r>
              <a:rPr lang="es-CO" dirty="0" err="1"/>
              <a:t>the</a:t>
            </a:r>
            <a:r>
              <a:rPr lang="es-CO" dirty="0"/>
              <a:t> General </a:t>
            </a:r>
            <a:r>
              <a:rPr lang="es-CO" dirty="0" err="1"/>
              <a:t>educational</a:t>
            </a:r>
            <a:r>
              <a:rPr lang="es-CO" dirty="0"/>
              <a:t> </a:t>
            </a:r>
            <a:r>
              <a:rPr lang="es-CO" dirty="0" err="1"/>
              <a:t>development</a:t>
            </a:r>
            <a:r>
              <a:rPr lang="es-CO" dirty="0"/>
              <a:t> </a:t>
            </a:r>
            <a:r>
              <a:rPr lang="es-CO" dirty="0" err="1"/>
              <a:t>testing</a:t>
            </a:r>
            <a:r>
              <a:rPr lang="es-CO" dirty="0"/>
              <a:t> </a:t>
            </a:r>
            <a:r>
              <a:rPr lang="es-CO" dirty="0" err="1"/>
              <a:t>program</a:t>
            </a:r>
            <a:r>
              <a:rPr lang="es-CO" dirty="0"/>
              <a:t> (1956), conjuntamente con el </a:t>
            </a:r>
            <a:r>
              <a:rPr lang="es-CO" dirty="0" err="1"/>
              <a:t>Commitee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Evaluation</a:t>
            </a:r>
            <a:r>
              <a:rPr lang="es-CO" dirty="0"/>
              <a:t> of Tyler </a:t>
            </a:r>
            <a:r>
              <a:rPr lang="es-CO" dirty="0" err="1"/>
              <a:t>Fact-finding</a:t>
            </a:r>
            <a:r>
              <a:rPr lang="es-CO" dirty="0"/>
              <a:t> </a:t>
            </a:r>
            <a:r>
              <a:rPr lang="es-CO" dirty="0" err="1"/>
              <a:t>Study</a:t>
            </a:r>
            <a:r>
              <a:rPr lang="es-CO" dirty="0"/>
              <a:t>.</a:t>
            </a:r>
          </a:p>
          <a:p>
            <a:r>
              <a:rPr lang="es-CO" dirty="0" err="1"/>
              <a:t>Study</a:t>
            </a:r>
            <a:r>
              <a:rPr lang="es-CO" dirty="0"/>
              <a:t> of campus cultures (1963) conjuntamente con otros. Editado por Terry F. </a:t>
            </a:r>
            <a:r>
              <a:rPr lang="es-CO" dirty="0" err="1"/>
              <a:t>Lunsford</a:t>
            </a:r>
            <a:endParaRPr lang="es-CO" dirty="0"/>
          </a:p>
          <a:p>
            <a:r>
              <a:rPr lang="es-CO" dirty="0" err="1"/>
              <a:t>Behavioral</a:t>
            </a:r>
            <a:r>
              <a:rPr lang="es-CO" dirty="0"/>
              <a:t> </a:t>
            </a:r>
            <a:r>
              <a:rPr lang="es-CO" dirty="0" err="1"/>
              <a:t>sciences</a:t>
            </a:r>
            <a:r>
              <a:rPr lang="es-CO" dirty="0"/>
              <a:t>: </a:t>
            </a:r>
            <a:r>
              <a:rPr lang="es-CO" dirty="0" err="1"/>
              <a:t>problems</a:t>
            </a:r>
            <a:r>
              <a:rPr lang="es-CO" dirty="0"/>
              <a:t> and </a:t>
            </a:r>
            <a:r>
              <a:rPr lang="es-CO" dirty="0" err="1"/>
              <a:t>prospects</a:t>
            </a:r>
            <a:r>
              <a:rPr lang="es-CO" dirty="0"/>
              <a:t>; </a:t>
            </a:r>
            <a:r>
              <a:rPr lang="es-CO" dirty="0" err="1"/>
              <a:t>three</a:t>
            </a:r>
            <a:r>
              <a:rPr lang="es-CO" dirty="0"/>
              <a:t> </a:t>
            </a:r>
            <a:r>
              <a:rPr lang="es-CO" dirty="0" err="1"/>
              <a:t>papers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Paul F. </a:t>
            </a:r>
            <a:r>
              <a:rPr lang="es-CO" dirty="0" err="1"/>
              <a:t>Lazarsfeld</a:t>
            </a:r>
            <a:r>
              <a:rPr lang="es-CO" dirty="0"/>
              <a:t>, Lawrence R. Klein and Ralph Tyler (1964)</a:t>
            </a:r>
          </a:p>
          <a:p>
            <a:r>
              <a:rPr lang="es-CO" dirty="0" err="1"/>
              <a:t>Perspectives</a:t>
            </a:r>
            <a:r>
              <a:rPr lang="es-CO" dirty="0"/>
              <a:t> of </a:t>
            </a:r>
            <a:r>
              <a:rPr lang="es-CO" dirty="0" err="1"/>
              <a:t>curriculum</a:t>
            </a:r>
            <a:r>
              <a:rPr lang="es-CO" dirty="0"/>
              <a:t> </a:t>
            </a:r>
            <a:r>
              <a:rPr lang="es-CO" dirty="0" err="1"/>
              <a:t>evaluation</a:t>
            </a:r>
            <a:r>
              <a:rPr lang="es-CO" dirty="0"/>
              <a:t> (1967), conjuntamente con Robert </a:t>
            </a:r>
            <a:r>
              <a:rPr lang="es-CO" dirty="0" err="1"/>
              <a:t>Gagné</a:t>
            </a:r>
            <a:r>
              <a:rPr lang="es-CO" dirty="0"/>
              <a:t> y Michael </a:t>
            </a:r>
            <a:r>
              <a:rPr lang="es-CO" dirty="0" err="1"/>
              <a:t>Scriven</a:t>
            </a:r>
            <a:r>
              <a:rPr lang="es-CO" dirty="0"/>
              <a:t>.</a:t>
            </a:r>
          </a:p>
          <a:p>
            <a:r>
              <a:rPr lang="es-CO" dirty="0" err="1"/>
              <a:t>Challenges</a:t>
            </a:r>
            <a:r>
              <a:rPr lang="es-CO" dirty="0"/>
              <a:t> of </a:t>
            </a:r>
            <a:r>
              <a:rPr lang="es-CO" dirty="0" err="1"/>
              <a:t>national</a:t>
            </a:r>
            <a:r>
              <a:rPr lang="es-CO" dirty="0"/>
              <a:t> </a:t>
            </a:r>
            <a:r>
              <a:rPr lang="es-CO" dirty="0" err="1"/>
              <a:t>assessment</a:t>
            </a:r>
            <a:r>
              <a:rPr lang="es-CO" dirty="0"/>
              <a:t> (1968)</a:t>
            </a:r>
          </a:p>
          <a:p>
            <a:r>
              <a:rPr lang="es-CO" dirty="0" err="1"/>
              <a:t>Educational</a:t>
            </a:r>
            <a:r>
              <a:rPr lang="es-CO" dirty="0"/>
              <a:t> </a:t>
            </a:r>
            <a:r>
              <a:rPr lang="es-CO" dirty="0" err="1"/>
              <a:t>evaluation</a:t>
            </a:r>
            <a:r>
              <a:rPr lang="es-CO" dirty="0"/>
              <a:t>: New roles, new </a:t>
            </a:r>
            <a:r>
              <a:rPr lang="es-CO" dirty="0" err="1"/>
              <a:t>means</a:t>
            </a:r>
            <a:r>
              <a:rPr lang="es-CO" dirty="0"/>
              <a:t>. </a:t>
            </a:r>
            <a:r>
              <a:rPr lang="es-CO" dirty="0" err="1"/>
              <a:t>Edited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Ralph Tyler</a:t>
            </a:r>
          </a:p>
          <a:p>
            <a:endParaRPr lang="es-CO" b="1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5162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23392" y="116632"/>
            <a:ext cx="10972800" cy="1143000"/>
          </a:xfrm>
        </p:spPr>
        <p:txBody>
          <a:bodyPr>
            <a:normAutofit/>
          </a:bodyPr>
          <a:lstStyle/>
          <a:p>
            <a:r>
              <a:rPr lang="es-CO" sz="3200" b="1" dirty="0" smtClean="0"/>
              <a:t>… Obras</a:t>
            </a:r>
            <a:endParaRPr lang="es-CO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5360" y="1412776"/>
            <a:ext cx="9682097" cy="5445224"/>
          </a:xfrm>
        </p:spPr>
        <p:txBody>
          <a:bodyPr>
            <a:normAutofit/>
          </a:bodyPr>
          <a:lstStyle/>
          <a:p>
            <a:r>
              <a:rPr lang="es-CO" dirty="0" err="1" smtClean="0"/>
              <a:t>Functional</a:t>
            </a:r>
            <a:r>
              <a:rPr lang="es-CO" dirty="0" smtClean="0"/>
              <a:t> </a:t>
            </a:r>
            <a:r>
              <a:rPr lang="es-CO" dirty="0" err="1"/>
              <a:t>education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disadvantaged</a:t>
            </a:r>
            <a:r>
              <a:rPr lang="es-CO" dirty="0"/>
              <a:t> </a:t>
            </a:r>
            <a:r>
              <a:rPr lang="es-CO" dirty="0" err="1"/>
              <a:t>youth</a:t>
            </a:r>
            <a:r>
              <a:rPr lang="es-CO" dirty="0"/>
              <a:t> (1971)</a:t>
            </a:r>
          </a:p>
          <a:p>
            <a:r>
              <a:rPr lang="es-CO" dirty="0"/>
              <a:t>Crucial </a:t>
            </a:r>
            <a:r>
              <a:rPr lang="es-CO" dirty="0" err="1"/>
              <a:t>Issues</a:t>
            </a:r>
            <a:r>
              <a:rPr lang="es-CO" dirty="0"/>
              <a:t> in </a:t>
            </a:r>
            <a:r>
              <a:rPr lang="es-CO" dirty="0" err="1"/>
              <a:t>testing</a:t>
            </a:r>
            <a:r>
              <a:rPr lang="es-CO" dirty="0"/>
              <a:t> (1974). </a:t>
            </a:r>
            <a:r>
              <a:rPr lang="es-CO" dirty="0" err="1"/>
              <a:t>By</a:t>
            </a:r>
            <a:r>
              <a:rPr lang="es-CO" dirty="0"/>
              <a:t> Ralph Tyler and Richard M. Wolf.</a:t>
            </a:r>
          </a:p>
          <a:p>
            <a:r>
              <a:rPr lang="es-CO" dirty="0"/>
              <a:t>Universal </a:t>
            </a:r>
            <a:r>
              <a:rPr lang="es-CO" dirty="0" err="1"/>
              <a:t>education</a:t>
            </a:r>
            <a:r>
              <a:rPr lang="es-CO" dirty="0"/>
              <a:t> in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United</a:t>
            </a:r>
            <a:r>
              <a:rPr lang="es-CO" dirty="0"/>
              <a:t> </a:t>
            </a:r>
            <a:r>
              <a:rPr lang="es-CO" dirty="0" err="1"/>
              <a:t>States</a:t>
            </a:r>
            <a:r>
              <a:rPr lang="es-CO" dirty="0"/>
              <a:t>: </a:t>
            </a:r>
            <a:r>
              <a:rPr lang="es-CO" dirty="0" err="1"/>
              <a:t>Milestone</a:t>
            </a:r>
            <a:r>
              <a:rPr lang="es-CO" dirty="0"/>
              <a:t> </a:t>
            </a:r>
            <a:r>
              <a:rPr lang="es-CO" dirty="0" err="1"/>
              <a:t>influences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past</a:t>
            </a:r>
            <a:r>
              <a:rPr lang="es-CO" dirty="0"/>
              <a:t> and </a:t>
            </a:r>
            <a:r>
              <a:rPr lang="es-CO" dirty="0" err="1"/>
              <a:t>future</a:t>
            </a:r>
            <a:r>
              <a:rPr lang="es-CO" dirty="0"/>
              <a:t> (1975)</a:t>
            </a:r>
          </a:p>
          <a:p>
            <a:r>
              <a:rPr lang="es-CO" dirty="0" err="1"/>
              <a:t>Accountability</a:t>
            </a:r>
            <a:r>
              <a:rPr lang="es-CO" dirty="0"/>
              <a:t> in </a:t>
            </a:r>
            <a:r>
              <a:rPr lang="es-CO" dirty="0" err="1"/>
              <a:t>Education</a:t>
            </a:r>
            <a:r>
              <a:rPr lang="es-CO" dirty="0"/>
              <a:t> (1971). </a:t>
            </a:r>
            <a:r>
              <a:rPr lang="es-CO" dirty="0" err="1"/>
              <a:t>Edited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</a:t>
            </a:r>
            <a:r>
              <a:rPr lang="es-CO" dirty="0" err="1"/>
              <a:t>Leon</a:t>
            </a:r>
            <a:r>
              <a:rPr lang="es-CO" dirty="0"/>
              <a:t> M. </a:t>
            </a:r>
            <a:r>
              <a:rPr lang="es-CO" dirty="0" err="1"/>
              <a:t>Lessinger</a:t>
            </a:r>
            <a:r>
              <a:rPr lang="es-CO" dirty="0"/>
              <a:t> and Ralph Tyler</a:t>
            </a:r>
          </a:p>
          <a:p>
            <a:r>
              <a:rPr lang="es-CO" dirty="0" err="1"/>
              <a:t>Prospects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research</a:t>
            </a:r>
            <a:r>
              <a:rPr lang="es-CO" dirty="0"/>
              <a:t> and </a:t>
            </a:r>
            <a:r>
              <a:rPr lang="es-CO" dirty="0" err="1"/>
              <a:t>development</a:t>
            </a:r>
            <a:r>
              <a:rPr lang="es-CO" dirty="0"/>
              <a:t> in </a:t>
            </a:r>
            <a:r>
              <a:rPr lang="es-CO" dirty="0" err="1"/>
              <a:t>education</a:t>
            </a:r>
            <a:r>
              <a:rPr lang="es-CO" dirty="0"/>
              <a:t> (1976)</a:t>
            </a:r>
          </a:p>
          <a:p>
            <a:r>
              <a:rPr lang="es-CO" dirty="0" err="1"/>
              <a:t>Perspectives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American </a:t>
            </a:r>
            <a:r>
              <a:rPr lang="es-CO" dirty="0" err="1"/>
              <a:t>Education</a:t>
            </a:r>
            <a:r>
              <a:rPr lang="es-CO" dirty="0"/>
              <a:t>: </a:t>
            </a:r>
            <a:r>
              <a:rPr lang="es-CO" dirty="0" err="1"/>
              <a:t>reflections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past</a:t>
            </a:r>
            <a:r>
              <a:rPr lang="es-CO" dirty="0"/>
              <a:t> … </a:t>
            </a:r>
            <a:r>
              <a:rPr lang="es-CO" dirty="0" err="1"/>
              <a:t>challenges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future</a:t>
            </a:r>
            <a:r>
              <a:rPr lang="es-CO" dirty="0"/>
              <a:t> (1976)</a:t>
            </a:r>
          </a:p>
          <a:p>
            <a:r>
              <a:rPr lang="es-CO" dirty="0" err="1"/>
              <a:t>Strategies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improvement</a:t>
            </a:r>
            <a:r>
              <a:rPr lang="es-CO" dirty="0"/>
              <a:t> in </a:t>
            </a:r>
            <a:r>
              <a:rPr lang="es-CO" dirty="0" err="1"/>
              <a:t>public</a:t>
            </a:r>
            <a:r>
              <a:rPr lang="es-CO" dirty="0"/>
              <a:t> </a:t>
            </a:r>
            <a:r>
              <a:rPr lang="es-CO" dirty="0" err="1"/>
              <a:t>education</a:t>
            </a:r>
            <a:r>
              <a:rPr lang="es-CO" dirty="0"/>
              <a:t> (1976)</a:t>
            </a:r>
          </a:p>
          <a:p>
            <a:r>
              <a:rPr lang="es-CO" dirty="0" err="1"/>
              <a:t>From</a:t>
            </a:r>
            <a:r>
              <a:rPr lang="es-CO" dirty="0"/>
              <a:t> </a:t>
            </a:r>
            <a:r>
              <a:rPr lang="es-CO" dirty="0" err="1"/>
              <a:t>youth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constructive</a:t>
            </a:r>
            <a:r>
              <a:rPr lang="es-CO" dirty="0"/>
              <a:t> </a:t>
            </a:r>
            <a:r>
              <a:rPr lang="es-CO" dirty="0" err="1"/>
              <a:t>adult</a:t>
            </a:r>
            <a:r>
              <a:rPr lang="es-CO" dirty="0"/>
              <a:t> </a:t>
            </a:r>
            <a:r>
              <a:rPr lang="es-CO" dirty="0" err="1"/>
              <a:t>life</a:t>
            </a:r>
            <a:r>
              <a:rPr lang="es-CO" dirty="0"/>
              <a:t>: </a:t>
            </a:r>
            <a:r>
              <a:rPr lang="es-CO" dirty="0" err="1"/>
              <a:t>the</a:t>
            </a:r>
            <a:r>
              <a:rPr lang="es-CO" dirty="0"/>
              <a:t> role of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public</a:t>
            </a:r>
            <a:r>
              <a:rPr lang="es-CO" dirty="0"/>
              <a:t> </a:t>
            </a:r>
            <a:r>
              <a:rPr lang="es-CO" dirty="0" err="1"/>
              <a:t>school</a:t>
            </a:r>
            <a:r>
              <a:rPr lang="es-CO" dirty="0"/>
              <a:t> (1978)</a:t>
            </a:r>
          </a:p>
          <a:p>
            <a:r>
              <a:rPr lang="es-CO" dirty="0" err="1"/>
              <a:t>Testing</a:t>
            </a:r>
            <a:r>
              <a:rPr lang="es-CO" dirty="0"/>
              <a:t>, </a:t>
            </a:r>
            <a:r>
              <a:rPr lang="es-CO" dirty="0" err="1"/>
              <a:t>teaching</a:t>
            </a:r>
            <a:r>
              <a:rPr lang="es-CO" dirty="0"/>
              <a:t> and </a:t>
            </a:r>
            <a:r>
              <a:rPr lang="es-CO" dirty="0" err="1"/>
              <a:t>learning</a:t>
            </a:r>
            <a:r>
              <a:rPr lang="es-CO" dirty="0"/>
              <a:t>: </a:t>
            </a:r>
            <a:r>
              <a:rPr lang="es-CO" dirty="0" err="1"/>
              <a:t>report</a:t>
            </a:r>
            <a:r>
              <a:rPr lang="es-CO" dirty="0"/>
              <a:t> of a </a:t>
            </a:r>
            <a:r>
              <a:rPr lang="es-CO" dirty="0" err="1"/>
              <a:t>conference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research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testing</a:t>
            </a:r>
            <a:r>
              <a:rPr lang="es-CO" dirty="0"/>
              <a:t> (1979), conjuntamente con </a:t>
            </a:r>
            <a:r>
              <a:rPr lang="es-CO" dirty="0" err="1"/>
              <a:t>Sheldon</a:t>
            </a:r>
            <a:r>
              <a:rPr lang="es-CO" dirty="0"/>
              <a:t> H. White</a:t>
            </a:r>
          </a:p>
          <a:p>
            <a:r>
              <a:rPr lang="es-CO" dirty="0" err="1"/>
              <a:t>China’s</a:t>
            </a:r>
            <a:r>
              <a:rPr lang="es-CO" dirty="0"/>
              <a:t> </a:t>
            </a:r>
            <a:r>
              <a:rPr lang="es-CO" dirty="0" err="1"/>
              <a:t>school</a:t>
            </a:r>
            <a:r>
              <a:rPr lang="es-CO" dirty="0"/>
              <a:t> in flux: </a:t>
            </a:r>
            <a:r>
              <a:rPr lang="es-CO" dirty="0" err="1"/>
              <a:t>Report</a:t>
            </a:r>
            <a:r>
              <a:rPr lang="es-CO" dirty="0"/>
              <a:t> (1979). </a:t>
            </a:r>
            <a:r>
              <a:rPr lang="es-CO" dirty="0" err="1"/>
              <a:t>By</a:t>
            </a:r>
            <a:r>
              <a:rPr lang="es-CO" dirty="0"/>
              <a:t> </a:t>
            </a:r>
            <a:r>
              <a:rPr lang="es-CO" dirty="0" err="1"/>
              <a:t>State</a:t>
            </a:r>
            <a:r>
              <a:rPr lang="es-CO" dirty="0"/>
              <a:t> </a:t>
            </a:r>
            <a:r>
              <a:rPr lang="es-CO" dirty="0" err="1"/>
              <a:t>Education</a:t>
            </a:r>
            <a:r>
              <a:rPr lang="es-CO" dirty="0"/>
              <a:t> </a:t>
            </a:r>
            <a:r>
              <a:rPr lang="es-CO" dirty="0" err="1"/>
              <a:t>Leaders</a:t>
            </a:r>
            <a:r>
              <a:rPr lang="es-CO" dirty="0"/>
              <a:t> </a:t>
            </a:r>
            <a:r>
              <a:rPr lang="es-CO" dirty="0" err="1"/>
              <a:t>Delegation</a:t>
            </a:r>
            <a:r>
              <a:rPr lang="es-CO" dirty="0"/>
              <a:t> and </a:t>
            </a:r>
            <a:r>
              <a:rPr lang="es-CO" dirty="0" err="1"/>
              <a:t>National</a:t>
            </a:r>
            <a:r>
              <a:rPr lang="es-CO" dirty="0"/>
              <a:t> </a:t>
            </a:r>
            <a:r>
              <a:rPr lang="es-CO" dirty="0" err="1"/>
              <a:t>Commitee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United</a:t>
            </a:r>
            <a:r>
              <a:rPr lang="es-CO" dirty="0"/>
              <a:t> </a:t>
            </a:r>
            <a:r>
              <a:rPr lang="es-CO" dirty="0" err="1"/>
              <a:t>States</a:t>
            </a:r>
            <a:r>
              <a:rPr lang="es-CO" dirty="0"/>
              <a:t>-China </a:t>
            </a:r>
            <a:r>
              <a:rPr lang="es-CO" dirty="0" err="1"/>
              <a:t>Relations</a:t>
            </a:r>
            <a:r>
              <a:rPr lang="es-CO" dirty="0"/>
              <a:t>. Editor </a:t>
            </a:r>
            <a:r>
              <a:rPr lang="es-CO" dirty="0" err="1"/>
              <a:t>Ralpn</a:t>
            </a:r>
            <a:r>
              <a:rPr lang="es-CO" dirty="0"/>
              <a:t> Tyler et al.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42869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23392" y="188640"/>
            <a:ext cx="10972800" cy="1143000"/>
          </a:xfrm>
        </p:spPr>
        <p:txBody>
          <a:bodyPr>
            <a:normAutofit/>
          </a:bodyPr>
          <a:lstStyle/>
          <a:p>
            <a:pPr lvl="0"/>
            <a:r>
              <a:rPr lang="es-CO" sz="3200" b="1" dirty="0"/>
              <a:t>¿En qué consiste la evaluación por objetivos?</a:t>
            </a:r>
            <a:br>
              <a:rPr lang="es-CO" sz="3200" b="1" dirty="0"/>
            </a:br>
            <a:endParaRPr lang="es-CO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31371" y="1716832"/>
            <a:ext cx="9995519" cy="5141168"/>
          </a:xfrm>
        </p:spPr>
        <p:txBody>
          <a:bodyPr>
            <a:normAutofit/>
          </a:bodyPr>
          <a:lstStyle/>
          <a:p>
            <a:r>
              <a:rPr lang="es-CO" sz="2400" dirty="0" smtClean="0"/>
              <a:t>Evaluación es parte del análisis y planteamiento del </a:t>
            </a:r>
            <a:r>
              <a:rPr lang="es-CO" sz="2400" dirty="0" err="1" smtClean="0"/>
              <a:t>curriculo</a:t>
            </a:r>
            <a:endParaRPr lang="es-CO" sz="2400" dirty="0" smtClean="0"/>
          </a:p>
          <a:p>
            <a:r>
              <a:rPr lang="es-CO" sz="2400" dirty="0" smtClean="0"/>
              <a:t>Es la verificación si las experiencias de aprendizaje se relacionan con los objetivos adoptados y satisfacen otros principios psicológicos.</a:t>
            </a:r>
          </a:p>
          <a:p>
            <a:r>
              <a:rPr lang="es-CO" sz="2400" dirty="0" smtClean="0"/>
              <a:t>«</a:t>
            </a:r>
            <a:r>
              <a:rPr lang="es-CO" sz="2400" dirty="0" smtClean="0">
                <a:solidFill>
                  <a:schemeClr val="accent1"/>
                </a:solidFill>
              </a:rPr>
              <a:t>Tiene por objeto descubrir hasta qué punto las experiencias de aprendizaje, tales como se las proyectó, producen realmente los resultados apetecidos; por tanto, supone determinar tanto los aciertos como los defectos de los planes</a:t>
            </a:r>
            <a:r>
              <a:rPr lang="es-CO" sz="2400" dirty="0" smtClean="0"/>
              <a:t>»</a:t>
            </a:r>
          </a:p>
          <a:p>
            <a:r>
              <a:rPr lang="es-CO" sz="2400" dirty="0" smtClean="0"/>
              <a:t>«</a:t>
            </a:r>
            <a:r>
              <a:rPr lang="es-CO" sz="2400" dirty="0" smtClean="0">
                <a:solidFill>
                  <a:schemeClr val="accent1"/>
                </a:solidFill>
              </a:rPr>
              <a:t>La evaluación es el proceso de determinar en qué medida se consiguen tales cambios</a:t>
            </a:r>
            <a:r>
              <a:rPr lang="es-CO" sz="2400" dirty="0" smtClean="0"/>
              <a:t>» (cambios que se operan en los seres humanos, transformaciones positivas de conducta del estudiante, que son los fines de la educación). </a:t>
            </a:r>
          </a:p>
          <a:p>
            <a:endParaRPr lang="es-CO" dirty="0"/>
          </a:p>
          <a:p>
            <a:endParaRPr lang="es-CO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77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0981" y="559558"/>
            <a:ext cx="4304099" cy="1630658"/>
          </a:xfrm>
        </p:spPr>
        <p:txBody>
          <a:bodyPr>
            <a:noAutofit/>
          </a:bodyPr>
          <a:lstStyle/>
          <a:p>
            <a:r>
              <a:rPr lang="es-MX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"Principios Básicos del Currículo", publicada en 1949 por la Universidad de Chicago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81539" y="2411963"/>
            <a:ext cx="4513541" cy="34292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 smtClean="0"/>
              <a:t> </a:t>
            </a:r>
            <a:r>
              <a:rPr lang="es-MX" dirty="0"/>
              <a:t>Tyler </a:t>
            </a:r>
            <a:r>
              <a:rPr lang="es-MX" dirty="0" smtClean="0"/>
              <a:t>afirma que </a:t>
            </a:r>
            <a:r>
              <a:rPr lang="es-MX" dirty="0"/>
              <a:t>los </a:t>
            </a:r>
            <a:r>
              <a:rPr lang="es-MX" dirty="0" smtClean="0"/>
              <a:t>maestros </a:t>
            </a:r>
            <a:r>
              <a:rPr lang="es-MX" dirty="0"/>
              <a:t>deberán interrogarse sobre: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MX" dirty="0" smtClean="0"/>
              <a:t>Los </a:t>
            </a:r>
            <a:r>
              <a:rPr lang="es-MX" dirty="0"/>
              <a:t>fines de la escuela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MX" dirty="0" smtClean="0"/>
              <a:t>Las </a:t>
            </a:r>
            <a:r>
              <a:rPr lang="es-MX" dirty="0"/>
              <a:t>experiencias educativas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MX" dirty="0" smtClean="0"/>
              <a:t>La </a:t>
            </a:r>
            <a:r>
              <a:rPr lang="es-MX" dirty="0"/>
              <a:t>forma de comprobar el logro de los objetivos propuestos</a:t>
            </a:r>
            <a:r>
              <a:rPr lang="es-MX" dirty="0" smtClean="0"/>
              <a:t>.</a:t>
            </a:r>
            <a:r>
              <a:rPr lang="es-MX" dirty="0"/>
              <a:t> </a:t>
            </a:r>
          </a:p>
          <a:p>
            <a:r>
              <a:rPr lang="es-MX" dirty="0" smtClean="0"/>
              <a:t>Quien </a:t>
            </a:r>
            <a:r>
              <a:rPr lang="es-MX" dirty="0"/>
              <a:t>planifica debe responder al menos cuatro preguntas </a:t>
            </a:r>
            <a:r>
              <a:rPr lang="es-MX" dirty="0" smtClean="0"/>
              <a:t>básicas: </a:t>
            </a:r>
            <a:r>
              <a:rPr lang="es-MX" dirty="0"/>
              <a:t> </a:t>
            </a:r>
          </a:p>
          <a:p>
            <a:endParaRPr lang="es-MX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463012682"/>
              </p:ext>
            </p:extLst>
          </p:nvPr>
        </p:nvGraphicFramePr>
        <p:xfrm>
          <a:off x="5084139" y="144094"/>
          <a:ext cx="6079730" cy="6197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750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3686" y="377588"/>
            <a:ext cx="8596668" cy="1320800"/>
          </a:xfrm>
        </p:spPr>
        <p:txBody>
          <a:bodyPr/>
          <a:lstStyle/>
          <a:p>
            <a:r>
              <a:rPr lang="es-CO" dirty="0" smtClean="0"/>
              <a:t>…Evaluación por objetivos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77334" y="1583141"/>
            <a:ext cx="8596668" cy="5049672"/>
          </a:xfrm>
        </p:spPr>
        <p:txBody>
          <a:bodyPr>
            <a:normAutofit lnSpcReduction="10000"/>
          </a:bodyPr>
          <a:lstStyle/>
          <a:p>
            <a:r>
              <a:rPr lang="es-CO" sz="2400" dirty="0"/>
              <a:t>Se requiere «</a:t>
            </a:r>
            <a:r>
              <a:rPr lang="es-CO" sz="2400" dirty="0">
                <a:solidFill>
                  <a:schemeClr val="accent1"/>
                </a:solidFill>
              </a:rPr>
              <a:t>realizar estimaciones al principio y al final del proceso, con el objeto de identificar y medir los que en ese momento pudieran estar produciéndose</a:t>
            </a:r>
            <a:r>
              <a:rPr lang="es-CO" sz="2400" dirty="0"/>
              <a:t>».</a:t>
            </a:r>
          </a:p>
          <a:p>
            <a:r>
              <a:rPr lang="es-CO" sz="2400" dirty="0"/>
              <a:t>Además se requieren «estudios de seguimiento de sus egresados» (para determinar el grado de permanencia de los conocimientos).</a:t>
            </a:r>
          </a:p>
          <a:p>
            <a:r>
              <a:rPr lang="es-CO" sz="2400" dirty="0"/>
              <a:t>«</a:t>
            </a:r>
            <a:r>
              <a:rPr lang="es-CO" sz="2400" dirty="0">
                <a:solidFill>
                  <a:schemeClr val="accent1"/>
                </a:solidFill>
              </a:rPr>
              <a:t>Es importante determinar el método idóneo de evaluación… </a:t>
            </a:r>
            <a:r>
              <a:rPr lang="es-CO" sz="2400" dirty="0">
                <a:solidFill>
                  <a:srgbClr val="FF0000"/>
                </a:solidFill>
              </a:rPr>
              <a:t>mucha gente cree que evaluar es sinónimo de tomar examen con lápiz y papel</a:t>
            </a:r>
            <a:r>
              <a:rPr lang="es-CO" sz="2400" dirty="0"/>
              <a:t>» </a:t>
            </a:r>
          </a:p>
          <a:p>
            <a:r>
              <a:rPr lang="es-CO" sz="2400" dirty="0"/>
              <a:t>«</a:t>
            </a:r>
            <a:r>
              <a:rPr lang="es-CO" sz="2400" dirty="0">
                <a:solidFill>
                  <a:schemeClr val="accent1"/>
                </a:solidFill>
              </a:rPr>
              <a:t>existen muchas maneras de reunir pruebas acerca de los cambios de conducta, por lo cual, al hablar de evaluación no debe pensarse en un método único, ni siquiera en dos o tres</a:t>
            </a:r>
            <a:r>
              <a:rPr lang="es-CO" sz="2400" dirty="0"/>
              <a:t>»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60888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200" b="1" dirty="0" smtClean="0"/>
              <a:t>…Evaluación </a:t>
            </a:r>
            <a:r>
              <a:rPr lang="es-CO" sz="3200" b="1" dirty="0"/>
              <a:t>por </a:t>
            </a:r>
            <a:r>
              <a:rPr lang="es-CO" sz="3200" b="1" dirty="0" smtClean="0"/>
              <a:t>objetivos</a:t>
            </a:r>
            <a:r>
              <a:rPr lang="es-CO" sz="3200" b="1" dirty="0">
                <a:solidFill>
                  <a:srgbClr val="FF0000"/>
                </a:solidFill>
              </a:rPr>
              <a:t/>
            </a:r>
            <a:br>
              <a:rPr lang="es-CO" sz="3200" b="1" dirty="0">
                <a:solidFill>
                  <a:srgbClr val="FF0000"/>
                </a:solidFill>
              </a:rPr>
            </a:br>
            <a:endParaRPr lang="es-CO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513166"/>
          </a:xfrm>
        </p:spPr>
        <p:txBody>
          <a:bodyPr>
            <a:normAutofit/>
          </a:bodyPr>
          <a:lstStyle/>
          <a:p>
            <a:r>
              <a:rPr lang="es-CO" sz="2400" dirty="0"/>
              <a:t>«Para descubrir los conocimientos de los alumnos se cuenta con exámenes es escritos, siempre y cuando ellos sean capaces de expresar sus ideas por ese medio»</a:t>
            </a:r>
          </a:p>
          <a:p>
            <a:r>
              <a:rPr lang="es-CO" sz="2400" dirty="0"/>
              <a:t>Existen muchas otras conductas,  por ejemplo, «el ajuste personal y social, será </a:t>
            </a:r>
            <a:r>
              <a:rPr lang="es-CO" sz="2400" dirty="0" err="1"/>
              <a:t>má</a:t>
            </a:r>
            <a:r>
              <a:rPr lang="es-CO" sz="2400" dirty="0"/>
              <a:t> válido estudiando al niño en situaciones de relación social» </a:t>
            </a:r>
          </a:p>
          <a:p>
            <a:r>
              <a:rPr lang="es-CO" sz="2400" dirty="0">
                <a:solidFill>
                  <a:schemeClr val="accent1"/>
                </a:solidFill>
              </a:rPr>
              <a:t>«Son también productivas las observaciones mediante las cuales se llegan a conocer los hábitos y cierto tipo de conductas operativas» </a:t>
            </a:r>
          </a:p>
          <a:p>
            <a:r>
              <a:rPr lang="es-CO" sz="2400" dirty="0"/>
              <a:t>«La recopilación de los trabajos de los estudiantes puede ser útil como prueba de la conducta</a:t>
            </a:r>
            <a:r>
              <a:rPr lang="es-CO" sz="2400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665131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b="1" dirty="0"/>
              <a:t>Ralph </a:t>
            </a:r>
            <a:r>
              <a:rPr lang="es-CO" b="1" dirty="0" err="1"/>
              <a:t>Winfred</a:t>
            </a:r>
            <a:r>
              <a:rPr lang="es-CO" b="1" dirty="0"/>
              <a:t> Tyler </a:t>
            </a: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b="1" dirty="0" smtClean="0">
                <a:solidFill>
                  <a:schemeClr val="accent1"/>
                </a:solidFill>
              </a:rPr>
              <a:t>1902-1994</a:t>
            </a:r>
            <a:endParaRPr lang="es-CO" b="1" dirty="0">
              <a:solidFill>
                <a:schemeClr val="accent1"/>
              </a:solidFill>
            </a:endParaRPr>
          </a:p>
        </p:txBody>
      </p:sp>
      <p:pic>
        <p:nvPicPr>
          <p:cNvPr id="6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03" y="195075"/>
            <a:ext cx="1928411" cy="25712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5736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23392" y="0"/>
            <a:ext cx="10972800" cy="1143000"/>
          </a:xfrm>
        </p:spPr>
        <p:txBody>
          <a:bodyPr>
            <a:normAutofit/>
          </a:bodyPr>
          <a:lstStyle/>
          <a:p>
            <a:r>
              <a:rPr lang="es-CO" sz="3200" b="1" dirty="0" smtClean="0"/>
              <a:t>…Evaluación </a:t>
            </a:r>
            <a:r>
              <a:rPr lang="es-CO" sz="3200" b="1" dirty="0"/>
              <a:t>por </a:t>
            </a:r>
            <a:r>
              <a:rPr lang="es-CO" sz="3200" b="1" dirty="0" smtClean="0"/>
              <a:t>objetivos. Principios</a:t>
            </a:r>
            <a:endParaRPr lang="es-CO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27382" y="1268760"/>
            <a:ext cx="9571962" cy="54292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s-CO" sz="2400" dirty="0"/>
              <a:t>«El proceso de evaluación comienza con los objetivos del currículo educacional</a:t>
            </a:r>
            <a:r>
              <a:rPr lang="es-CO" sz="2400" dirty="0" smtClean="0"/>
              <a:t>»… «partimos de la base de que estos «objetivos de conducta» estarán definidos claramente por el autor del </a:t>
            </a:r>
            <a:r>
              <a:rPr lang="es-CO" sz="2400" dirty="0" err="1" smtClean="0"/>
              <a:t>curriculo</a:t>
            </a:r>
            <a:r>
              <a:rPr lang="es-CO" sz="2400" dirty="0" smtClean="0"/>
              <a:t>».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s-CO" sz="2400" dirty="0" smtClean="0"/>
              <a:t>«La segunda etapa consiste en identificar las evaluaciones que permitirán al estudiante expresar la conducta señalada por los objetivos educacionales» (no sólo test9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s-CO" sz="2400" dirty="0" smtClean="0"/>
              <a:t>Ensayar los instrumentos potenciales de evaluación…comprobar la objetividad del puntaje o la definición, «sino que habrá de verificar la validez de la muestra de conducta </a:t>
            </a:r>
            <a:r>
              <a:rPr lang="es-CO" sz="2400" dirty="0" err="1" smtClean="0"/>
              <a:t>incluída</a:t>
            </a:r>
            <a:r>
              <a:rPr lang="es-CO" sz="2400" dirty="0" smtClean="0"/>
              <a:t> en el instrumento» (objetividad ,confiabilidad y validez)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s-CO" sz="2400" dirty="0" smtClean="0"/>
              <a:t>Resultado… «para obtener pruebas acerca del grado de conquista de los objetivos de la enseñanza»</a:t>
            </a:r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98469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3687" y="336645"/>
            <a:ext cx="8596668" cy="1320800"/>
          </a:xfrm>
        </p:spPr>
        <p:txBody>
          <a:bodyPr/>
          <a:lstStyle/>
          <a:p>
            <a:r>
              <a:rPr lang="es-CO" dirty="0" smtClean="0"/>
              <a:t>…Evaluación por objetivos. Principios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2263" y="1678675"/>
            <a:ext cx="9498841" cy="503602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9"/>
            </a:pPr>
            <a:r>
              <a:rPr lang="es-CO" sz="2300" dirty="0"/>
              <a:t>Empleo de los resultados de la evaluación (en términos descriptivos) que «deberán compararse, desde luego, con los que se emplearon en oportunidades anteriores, a fin de que resulte perceptible el cambio ocurrido y comprobar así si existió un progreso real en la enseñanza»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s-CO" sz="2300" dirty="0"/>
              <a:t>Analizar los resultados «a fin de encontrar méritos y desaciertos» y para «proponer explicaciones o hipótesis posibles con respecto con respecto a las reacciones de este esquema particular de aciertos y errores»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s-CO" sz="2300" dirty="0"/>
              <a:t>Verificar las </a:t>
            </a:r>
            <a:r>
              <a:rPr lang="es-CO" sz="2300" dirty="0" err="1"/>
              <a:t>hipotesis</a:t>
            </a:r>
            <a:r>
              <a:rPr lang="es-CO" sz="2300" dirty="0"/>
              <a:t>, «a la luz de nuevos datos disponibles, con el fin de asegurarse que resulten compatibles con los anteriores»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s-CO" sz="2300" dirty="0"/>
              <a:t>«Si así fuera, deberá procederse luego a modificar el </a:t>
            </a:r>
            <a:r>
              <a:rPr lang="es-CO" sz="2300" dirty="0" err="1"/>
              <a:t>curriculo</a:t>
            </a:r>
            <a:r>
              <a:rPr lang="es-CO" sz="2300" dirty="0"/>
              <a:t>, según la dirección señalada por las hipótesis»</a:t>
            </a:r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398697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200" b="1" dirty="0" smtClean="0"/>
              <a:t>Bibliografía utilizada</a:t>
            </a:r>
            <a:endParaRPr lang="es-CO" sz="32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31371" y="1600201"/>
            <a:ext cx="9244892" cy="4525963"/>
          </a:xfrm>
        </p:spPr>
        <p:txBody>
          <a:bodyPr>
            <a:normAutofit/>
          </a:bodyPr>
          <a:lstStyle/>
          <a:p>
            <a:r>
              <a:rPr lang="es-CO" dirty="0" smtClean="0"/>
              <a:t>Cordero, Graciela y José María García Garduño (2004).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tylerian</a:t>
            </a:r>
            <a:r>
              <a:rPr lang="es-CO" dirty="0" smtClean="0"/>
              <a:t> </a:t>
            </a:r>
            <a:r>
              <a:rPr lang="es-CO" dirty="0" err="1" smtClean="0"/>
              <a:t>curriculum</a:t>
            </a:r>
            <a:r>
              <a:rPr lang="es-CO" dirty="0" smtClean="0"/>
              <a:t> </a:t>
            </a:r>
            <a:r>
              <a:rPr lang="es-CO" dirty="0" err="1" smtClean="0"/>
              <a:t>model</a:t>
            </a:r>
            <a:r>
              <a:rPr lang="es-CO" dirty="0" smtClean="0"/>
              <a:t> and </a:t>
            </a:r>
            <a:r>
              <a:rPr lang="es-CO" dirty="0" err="1" smtClean="0"/>
              <a:t>reconceptualists</a:t>
            </a:r>
            <a:r>
              <a:rPr lang="es-CO" dirty="0" smtClean="0"/>
              <a:t>. Interview </a:t>
            </a:r>
            <a:r>
              <a:rPr lang="es-CO" dirty="0" err="1" smtClean="0"/>
              <a:t>with</a:t>
            </a:r>
            <a:r>
              <a:rPr lang="es-CO" dirty="0" smtClean="0"/>
              <a:t> Ralph W. Tyler (1902-1994). Revista electrónica de Investigación Educativa, Vol. 6, No. 2, 2004</a:t>
            </a:r>
          </a:p>
          <a:p>
            <a:r>
              <a:rPr lang="es-CO" dirty="0" err="1" smtClean="0"/>
              <a:t>Nowakoski</a:t>
            </a:r>
            <a:r>
              <a:rPr lang="es-CO" dirty="0" smtClean="0"/>
              <a:t>, </a:t>
            </a:r>
            <a:r>
              <a:rPr lang="es-CO" dirty="0" err="1" smtClean="0"/>
              <a:t>Jeri</a:t>
            </a:r>
            <a:r>
              <a:rPr lang="es-CO" dirty="0" smtClean="0"/>
              <a:t> R. </a:t>
            </a:r>
            <a:r>
              <a:rPr lang="es-CO" dirty="0" err="1" smtClean="0"/>
              <a:t>On</a:t>
            </a:r>
            <a:r>
              <a:rPr lang="es-CO" dirty="0" smtClean="0"/>
              <a:t> </a:t>
            </a:r>
            <a:r>
              <a:rPr lang="es-CO" dirty="0" err="1" smtClean="0"/>
              <a:t>educational</a:t>
            </a:r>
            <a:r>
              <a:rPr lang="es-CO" dirty="0" smtClean="0"/>
              <a:t> </a:t>
            </a:r>
            <a:r>
              <a:rPr lang="es-CO" dirty="0" err="1" smtClean="0"/>
              <a:t>Evaluation</a:t>
            </a:r>
            <a:r>
              <a:rPr lang="es-CO" dirty="0" smtClean="0"/>
              <a:t>: A </a:t>
            </a:r>
            <a:r>
              <a:rPr lang="es-CO" dirty="0" err="1" smtClean="0"/>
              <a:t>conversation</a:t>
            </a:r>
            <a:r>
              <a:rPr lang="es-CO" dirty="0" smtClean="0"/>
              <a:t> </a:t>
            </a:r>
            <a:r>
              <a:rPr lang="es-CO" dirty="0" err="1" smtClean="0"/>
              <a:t>with</a:t>
            </a:r>
            <a:r>
              <a:rPr lang="es-CO" dirty="0" smtClean="0"/>
              <a:t> Ralph Tyler. </a:t>
            </a:r>
            <a:r>
              <a:rPr lang="es-CO" dirty="0" err="1" smtClean="0"/>
              <a:t>Educational</a:t>
            </a:r>
            <a:r>
              <a:rPr lang="es-CO" dirty="0" smtClean="0"/>
              <a:t> </a:t>
            </a:r>
            <a:r>
              <a:rPr lang="es-CO" dirty="0" err="1" smtClean="0"/>
              <a:t>Leadership</a:t>
            </a:r>
            <a:r>
              <a:rPr lang="es-CO" dirty="0" smtClean="0"/>
              <a:t>,  </a:t>
            </a:r>
            <a:r>
              <a:rPr lang="es-CO" dirty="0" err="1" smtClean="0"/>
              <a:t>May</a:t>
            </a:r>
            <a:r>
              <a:rPr lang="es-CO" dirty="0" smtClean="0"/>
              <a:t> 1983 (</a:t>
            </a:r>
            <a:r>
              <a:rPr lang="es-CO" dirty="0" err="1" smtClean="0"/>
              <a:t>adapted</a:t>
            </a:r>
            <a:r>
              <a:rPr lang="es-CO" dirty="0" smtClean="0"/>
              <a:t> </a:t>
            </a:r>
            <a:r>
              <a:rPr lang="es-CO" dirty="0" err="1" smtClean="0"/>
              <a:t>from</a:t>
            </a:r>
            <a:r>
              <a:rPr lang="es-CO" dirty="0" smtClean="0"/>
              <a:t> «</a:t>
            </a:r>
            <a:r>
              <a:rPr lang="es-CO" dirty="0" err="1" smtClean="0"/>
              <a:t>An</a:t>
            </a:r>
            <a:r>
              <a:rPr lang="es-CO" dirty="0" smtClean="0"/>
              <a:t> interview </a:t>
            </a:r>
            <a:r>
              <a:rPr lang="es-CO" dirty="0" err="1" smtClean="0"/>
              <a:t>with</a:t>
            </a:r>
            <a:r>
              <a:rPr lang="es-CO" dirty="0" smtClean="0"/>
              <a:t> Ralph Tyler. In </a:t>
            </a:r>
            <a:r>
              <a:rPr lang="es-CO" dirty="0" err="1" smtClean="0"/>
              <a:t>Occasional</a:t>
            </a:r>
            <a:r>
              <a:rPr lang="es-CO" dirty="0" smtClean="0"/>
              <a:t> </a:t>
            </a:r>
            <a:r>
              <a:rPr lang="es-CO" dirty="0" err="1" smtClean="0"/>
              <a:t>Paper</a:t>
            </a:r>
            <a:r>
              <a:rPr lang="es-CO" dirty="0" smtClean="0"/>
              <a:t> Series,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Evaluation</a:t>
            </a:r>
            <a:r>
              <a:rPr lang="es-CO" dirty="0" smtClean="0"/>
              <a:t> Center, Western Michigan </a:t>
            </a:r>
            <a:r>
              <a:rPr lang="es-CO" dirty="0" err="1" smtClean="0"/>
              <a:t>University</a:t>
            </a:r>
            <a:r>
              <a:rPr lang="es-CO" dirty="0" smtClean="0"/>
              <a:t>, Kalamazoo).</a:t>
            </a:r>
          </a:p>
          <a:p>
            <a:r>
              <a:rPr lang="es-CO" dirty="0" smtClean="0"/>
              <a:t>Library of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Congress</a:t>
            </a:r>
            <a:r>
              <a:rPr lang="es-CO" dirty="0" smtClean="0"/>
              <a:t> Online </a:t>
            </a:r>
            <a:r>
              <a:rPr lang="es-CO" dirty="0" err="1" smtClean="0"/>
              <a:t>Catalog</a:t>
            </a:r>
            <a:r>
              <a:rPr lang="es-CO" dirty="0" smtClean="0"/>
              <a:t>. Autor/</a:t>
            </a:r>
            <a:r>
              <a:rPr lang="es-CO" dirty="0" err="1" smtClean="0"/>
              <a:t>creator</a:t>
            </a:r>
            <a:r>
              <a:rPr lang="es-CO" dirty="0" smtClean="0"/>
              <a:t>: Ralph Tyler. </a:t>
            </a:r>
          </a:p>
          <a:p>
            <a:r>
              <a:rPr lang="es-CO" dirty="0" smtClean="0"/>
              <a:t>Tyler, Ralph W. (1973). Principios básicos del currículo.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14023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es-CO" sz="4000" dirty="0" smtClean="0"/>
          </a:p>
          <a:p>
            <a:pPr marL="0" indent="0" algn="ctr">
              <a:buNone/>
            </a:pPr>
            <a:endParaRPr lang="es-CO" sz="4000" dirty="0"/>
          </a:p>
          <a:p>
            <a:pPr marL="0" indent="0" algn="ctr">
              <a:buNone/>
            </a:pPr>
            <a:r>
              <a:rPr lang="es-CO" sz="4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Muchas gracias</a:t>
            </a:r>
          </a:p>
          <a:p>
            <a:pPr marL="0" indent="0" algn="ctr">
              <a:buNone/>
            </a:pPr>
            <a:endParaRPr lang="es-CO" sz="4000" dirty="0"/>
          </a:p>
          <a:p>
            <a:pPr marL="0" indent="0" algn="r">
              <a:buNone/>
            </a:pPr>
            <a:r>
              <a:rPr lang="es-CO" sz="4000" dirty="0" smtClean="0">
                <a:solidFill>
                  <a:srgbClr val="0070C0"/>
                </a:solidFill>
                <a:hlinkClick r:id="rId2"/>
              </a:rPr>
              <a:t>angel.facundo@gmail.com</a:t>
            </a:r>
            <a:endParaRPr lang="es-CO" sz="4000" dirty="0" smtClean="0">
              <a:solidFill>
                <a:srgbClr val="0070C0"/>
              </a:solidFill>
            </a:endParaRPr>
          </a:p>
          <a:p>
            <a:pPr marL="0" indent="0" algn="r">
              <a:buNone/>
            </a:pPr>
            <a:r>
              <a:rPr lang="es-CO" sz="4000" dirty="0" smtClean="0">
                <a:solidFill>
                  <a:srgbClr val="0070C0"/>
                </a:solidFill>
                <a:hlinkClick r:id="rId3"/>
              </a:rPr>
              <a:t>angel.facundo@uexternado.edu.co</a:t>
            </a:r>
            <a:endParaRPr lang="es-CO" sz="4000" dirty="0" smtClean="0">
              <a:solidFill>
                <a:srgbClr val="0070C0"/>
              </a:solidFill>
            </a:endParaRPr>
          </a:p>
          <a:p>
            <a:pPr marL="0" indent="0" algn="r">
              <a:buNone/>
            </a:pPr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350401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¿Cuál fue la bibliografía encontrada?</a:t>
            </a:r>
            <a:br>
              <a:rPr lang="es-CO" dirty="0" smtClean="0"/>
            </a:br>
            <a:r>
              <a:rPr lang="es-CO" dirty="0" smtClean="0">
                <a:solidFill>
                  <a:srgbClr val="FF0000"/>
                </a:solidFill>
              </a:rPr>
              <a:t>Proceso 1:</a:t>
            </a:r>
            <a:r>
              <a:rPr lang="es-CO" dirty="0" smtClean="0"/>
              <a:t> </a:t>
            </a:r>
            <a:r>
              <a:rPr lang="es-CO" dirty="0" smtClean="0">
                <a:solidFill>
                  <a:schemeClr val="tx1"/>
                </a:solidFill>
              </a:rPr>
              <a:t>Búsqueda de información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93835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Bibliografía básica encontrada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Cordero, Graciela y José María García Garduño (2004).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tylerian</a:t>
            </a:r>
            <a:r>
              <a:rPr lang="es-CO" dirty="0"/>
              <a:t> </a:t>
            </a:r>
            <a:r>
              <a:rPr lang="es-CO" dirty="0" err="1"/>
              <a:t>curriculum</a:t>
            </a:r>
            <a:r>
              <a:rPr lang="es-CO" dirty="0"/>
              <a:t> </a:t>
            </a:r>
            <a:r>
              <a:rPr lang="es-CO" dirty="0" err="1"/>
              <a:t>model</a:t>
            </a:r>
            <a:r>
              <a:rPr lang="es-CO" dirty="0"/>
              <a:t> and </a:t>
            </a:r>
            <a:r>
              <a:rPr lang="es-CO" dirty="0" err="1"/>
              <a:t>reconceptualists</a:t>
            </a:r>
            <a:r>
              <a:rPr lang="es-CO" dirty="0"/>
              <a:t>. Interview </a:t>
            </a:r>
            <a:r>
              <a:rPr lang="es-CO" dirty="0" err="1"/>
              <a:t>with</a:t>
            </a:r>
            <a:r>
              <a:rPr lang="es-CO" dirty="0"/>
              <a:t> Ralph W. Tyler (1902-1994). Revista electrónica de Investigación Educativa, Vol. 6, No. 2, 2004</a:t>
            </a:r>
          </a:p>
          <a:p>
            <a:r>
              <a:rPr lang="es-CO" dirty="0" err="1" smtClean="0"/>
              <a:t>Nowakoski</a:t>
            </a:r>
            <a:r>
              <a:rPr lang="es-CO" dirty="0"/>
              <a:t>, </a:t>
            </a:r>
            <a:r>
              <a:rPr lang="es-CO" dirty="0" err="1"/>
              <a:t>Jeri</a:t>
            </a:r>
            <a:r>
              <a:rPr lang="es-CO" dirty="0"/>
              <a:t> R.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educational</a:t>
            </a:r>
            <a:r>
              <a:rPr lang="es-CO" dirty="0"/>
              <a:t> </a:t>
            </a:r>
            <a:r>
              <a:rPr lang="es-CO" dirty="0" err="1"/>
              <a:t>Evaluation</a:t>
            </a:r>
            <a:r>
              <a:rPr lang="es-CO" dirty="0"/>
              <a:t>: A </a:t>
            </a:r>
            <a:r>
              <a:rPr lang="es-CO" dirty="0" err="1"/>
              <a:t>conversation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Ralph Tyler. </a:t>
            </a:r>
            <a:r>
              <a:rPr lang="es-CO" dirty="0" err="1"/>
              <a:t>Educational</a:t>
            </a:r>
            <a:r>
              <a:rPr lang="es-CO" dirty="0"/>
              <a:t> </a:t>
            </a:r>
            <a:r>
              <a:rPr lang="es-CO" dirty="0" err="1"/>
              <a:t>Leadership</a:t>
            </a:r>
            <a:r>
              <a:rPr lang="es-CO" dirty="0"/>
              <a:t>,  </a:t>
            </a:r>
            <a:r>
              <a:rPr lang="es-CO" dirty="0" err="1"/>
              <a:t>May</a:t>
            </a:r>
            <a:r>
              <a:rPr lang="es-CO" dirty="0"/>
              <a:t> 1983 (</a:t>
            </a:r>
            <a:r>
              <a:rPr lang="es-CO" dirty="0" err="1"/>
              <a:t>adapted</a:t>
            </a:r>
            <a:r>
              <a:rPr lang="es-CO" dirty="0"/>
              <a:t> </a:t>
            </a:r>
            <a:r>
              <a:rPr lang="es-CO" dirty="0" err="1"/>
              <a:t>from</a:t>
            </a:r>
            <a:r>
              <a:rPr lang="es-CO" dirty="0"/>
              <a:t> «</a:t>
            </a:r>
            <a:r>
              <a:rPr lang="es-CO" dirty="0" err="1"/>
              <a:t>An</a:t>
            </a:r>
            <a:r>
              <a:rPr lang="es-CO" dirty="0"/>
              <a:t> interview </a:t>
            </a:r>
            <a:r>
              <a:rPr lang="es-CO" dirty="0" err="1"/>
              <a:t>with</a:t>
            </a:r>
            <a:r>
              <a:rPr lang="es-CO" dirty="0"/>
              <a:t> Ralph Tyler. In </a:t>
            </a:r>
            <a:r>
              <a:rPr lang="es-CO" dirty="0" err="1"/>
              <a:t>Occasional</a:t>
            </a:r>
            <a:r>
              <a:rPr lang="es-CO" dirty="0"/>
              <a:t> </a:t>
            </a:r>
            <a:r>
              <a:rPr lang="es-CO" dirty="0" err="1"/>
              <a:t>Paper</a:t>
            </a:r>
            <a:r>
              <a:rPr lang="es-CO" dirty="0"/>
              <a:t> Series,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Evaluation</a:t>
            </a:r>
            <a:r>
              <a:rPr lang="es-CO" dirty="0"/>
              <a:t> Center, Western Michigan </a:t>
            </a:r>
            <a:r>
              <a:rPr lang="es-CO" dirty="0" err="1"/>
              <a:t>University</a:t>
            </a:r>
            <a:r>
              <a:rPr lang="es-CO" dirty="0"/>
              <a:t>, Kalamazoo).</a:t>
            </a:r>
          </a:p>
          <a:p>
            <a:r>
              <a:rPr lang="es-CO" dirty="0"/>
              <a:t>Library of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Congress</a:t>
            </a:r>
            <a:r>
              <a:rPr lang="es-CO" dirty="0"/>
              <a:t> Online </a:t>
            </a:r>
            <a:r>
              <a:rPr lang="es-CO" dirty="0" err="1"/>
              <a:t>Catalog</a:t>
            </a:r>
            <a:r>
              <a:rPr lang="es-CO" dirty="0"/>
              <a:t>. Autor/</a:t>
            </a:r>
            <a:r>
              <a:rPr lang="es-CO" dirty="0" err="1"/>
              <a:t>creator</a:t>
            </a:r>
            <a:r>
              <a:rPr lang="es-CO" dirty="0"/>
              <a:t>: Ralph Tyler. </a:t>
            </a:r>
          </a:p>
          <a:p>
            <a:r>
              <a:rPr lang="es-CO" dirty="0"/>
              <a:t>Tyler, Ralph W. (1973). Principios básicos del currículo.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1009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23392" y="0"/>
            <a:ext cx="10972800" cy="1008112"/>
          </a:xfrm>
        </p:spPr>
        <p:txBody>
          <a:bodyPr>
            <a:normAutofit/>
          </a:bodyPr>
          <a:lstStyle/>
          <a:p>
            <a:r>
              <a:rPr lang="es-CO" sz="2800" b="1" dirty="0" smtClean="0"/>
              <a:t>Datos biográficos</a:t>
            </a:r>
            <a:endParaRPr lang="es-CO" sz="2800" b="1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23080" y="1366635"/>
            <a:ext cx="10140288" cy="6048672"/>
          </a:xfrm>
        </p:spPr>
        <p:txBody>
          <a:bodyPr>
            <a:normAutofit/>
          </a:bodyPr>
          <a:lstStyle/>
          <a:p>
            <a:r>
              <a:rPr lang="es-CO" sz="2000" dirty="0" smtClean="0"/>
              <a:t>Nace en 1902, en Chicago. Padre doctor, posteriormente pastor.</a:t>
            </a:r>
          </a:p>
          <a:p>
            <a:r>
              <a:rPr lang="es-CO" sz="2000" dirty="0" smtClean="0"/>
              <a:t>En 1921 se gradúa como docente en matemáticas y ciencias; en 1922 profesor de </a:t>
            </a:r>
            <a:r>
              <a:rPr lang="es-CO" sz="2000" dirty="0" err="1" smtClean="0"/>
              <a:t>high</a:t>
            </a:r>
            <a:r>
              <a:rPr lang="es-CO" sz="2000" dirty="0" smtClean="0"/>
              <a:t> </a:t>
            </a:r>
            <a:r>
              <a:rPr lang="es-CO" sz="2000" dirty="0" err="1" smtClean="0"/>
              <a:t>school</a:t>
            </a:r>
            <a:r>
              <a:rPr lang="es-CO" sz="2000" dirty="0" smtClean="0"/>
              <a:t>; y en 1923 especializado en uso de estadísticas para los test de logro (extendidos en USA).</a:t>
            </a:r>
          </a:p>
          <a:p>
            <a:r>
              <a:rPr lang="es-CO" sz="2000" dirty="0" smtClean="0"/>
              <a:t>1927 recibe el </a:t>
            </a:r>
            <a:r>
              <a:rPr lang="es-CO" sz="2000" dirty="0" err="1" smtClean="0"/>
              <a:t>Ph.D</a:t>
            </a:r>
            <a:r>
              <a:rPr lang="es-CO" sz="2000" dirty="0" smtClean="0"/>
              <a:t>. en Psicología Educativa en</a:t>
            </a:r>
            <a:r>
              <a:rPr lang="es-CO" sz="2000" dirty="0" smtClean="0">
                <a:solidFill>
                  <a:schemeClr val="accent2"/>
                </a:solidFill>
              </a:rPr>
              <a:t> U. de Chicago. </a:t>
            </a:r>
            <a:r>
              <a:rPr lang="es-CO" sz="2000" dirty="0" smtClean="0">
                <a:solidFill>
                  <a:schemeClr val="tx1"/>
                </a:solidFill>
              </a:rPr>
              <a:t>Su </a:t>
            </a:r>
            <a:r>
              <a:rPr lang="es-CO" sz="2000" dirty="0" smtClean="0"/>
              <a:t>profesor: </a:t>
            </a:r>
            <a:r>
              <a:rPr lang="es-CO" sz="2000" dirty="0" err="1" smtClean="0"/>
              <a:t>Werret</a:t>
            </a:r>
            <a:r>
              <a:rPr lang="es-CO" sz="2000" dirty="0" smtClean="0"/>
              <a:t> W. </a:t>
            </a:r>
            <a:r>
              <a:rPr lang="es-CO" sz="2000" dirty="0" err="1" smtClean="0"/>
              <a:t>Charters</a:t>
            </a:r>
            <a:r>
              <a:rPr lang="es-CO" sz="2000" dirty="0" smtClean="0"/>
              <a:t>  	(reconocido conductista).</a:t>
            </a:r>
            <a:endParaRPr lang="es-CO" sz="2000" dirty="0" smtClean="0">
              <a:solidFill>
                <a:srgbClr val="FF0000"/>
              </a:solidFill>
            </a:endParaRPr>
          </a:p>
          <a:p>
            <a:r>
              <a:rPr lang="es-CO" sz="2000" dirty="0" smtClean="0"/>
              <a:t>1927 se traslada a la Universidad de Ohio como investigador educativo. Allí </a:t>
            </a:r>
            <a:r>
              <a:rPr lang="es-CO" sz="2000" dirty="0"/>
              <a:t>desarrolla gran parte de su </a:t>
            </a:r>
            <a:r>
              <a:rPr lang="es-CO" sz="2000" dirty="0" smtClean="0"/>
              <a:t>pensamiento, que según </a:t>
            </a:r>
            <a:r>
              <a:rPr lang="es-CO" sz="2000" dirty="0" err="1" smtClean="0"/>
              <a:t>Cronbach</a:t>
            </a:r>
            <a:r>
              <a:rPr lang="es-CO" sz="2000" dirty="0" smtClean="0"/>
              <a:t>, ya estaba en 1932.</a:t>
            </a:r>
            <a:endParaRPr lang="es-CO" sz="2000" dirty="0"/>
          </a:p>
          <a:p>
            <a:r>
              <a:rPr lang="es-CO" sz="2000" dirty="0" smtClean="0"/>
              <a:t>Entre 1933-1941 encargado de evaluar el «Estudio  de Ocho años» o los efectos de la «Educación progresiva» de </a:t>
            </a:r>
            <a:r>
              <a:rPr lang="es-CO" sz="2000" dirty="0" smtClean="0">
                <a:solidFill>
                  <a:schemeClr val="accent2"/>
                </a:solidFill>
              </a:rPr>
              <a:t>John Dewey.  </a:t>
            </a:r>
            <a:r>
              <a:rPr lang="es-CO" sz="2000" dirty="0" smtClean="0"/>
              <a:t>De esta experiencia , y por no tener el estudio un método para el </a:t>
            </a:r>
            <a:r>
              <a:rPr lang="es-CO" sz="2000" dirty="0" err="1" smtClean="0"/>
              <a:t>curriculo</a:t>
            </a:r>
            <a:r>
              <a:rPr lang="es-CO" sz="2000" dirty="0" smtClean="0"/>
              <a:t> (como sí lo tenía para la evaluación, que Tyler dirigía) es producto «Principios </a:t>
            </a:r>
            <a:r>
              <a:rPr lang="es-CO" sz="2000" dirty="0"/>
              <a:t>Básicos del </a:t>
            </a:r>
            <a:r>
              <a:rPr lang="es-CO" sz="2000" dirty="0" smtClean="0"/>
              <a:t>Currículo» </a:t>
            </a:r>
            <a:r>
              <a:rPr lang="es-CO" sz="2000" dirty="0"/>
              <a:t>(no </a:t>
            </a:r>
            <a:r>
              <a:rPr lang="es-CO" sz="2000" dirty="0" smtClean="0"/>
              <a:t>escrito como libro, sino guías de clase). Lo editan sin su permiso. </a:t>
            </a:r>
            <a:r>
              <a:rPr lang="es-CO" sz="2000" dirty="0" err="1" smtClean="0"/>
              <a:t>Diaz</a:t>
            </a:r>
            <a:r>
              <a:rPr lang="es-CO" sz="2000" dirty="0" smtClean="0"/>
              <a:t> Barriga lo populariza como </a:t>
            </a:r>
            <a:r>
              <a:rPr lang="es-CO" sz="2000" dirty="0" smtClean="0">
                <a:solidFill>
                  <a:srgbClr val="FF0000"/>
                </a:solidFill>
              </a:rPr>
              <a:t>diseño de </a:t>
            </a:r>
            <a:r>
              <a:rPr lang="es-CO" sz="2000" dirty="0" err="1" smtClean="0">
                <a:solidFill>
                  <a:srgbClr val="FF0000"/>
                </a:solidFill>
              </a:rPr>
              <a:t>curriculo</a:t>
            </a:r>
            <a:r>
              <a:rPr lang="es-CO" sz="2000" dirty="0" smtClean="0">
                <a:solidFill>
                  <a:srgbClr val="FF0000"/>
                </a:solidFill>
              </a:rPr>
              <a:t>.   </a:t>
            </a:r>
          </a:p>
          <a:p>
            <a:pPr marL="0" indent="0">
              <a:buNone/>
            </a:pPr>
            <a:endParaRPr lang="es-CO" sz="2000" dirty="0" smtClean="0"/>
          </a:p>
        </p:txBody>
      </p:sp>
    </p:spTree>
    <p:extLst>
      <p:ext uri="{BB962C8B-B14F-4D97-AF65-F5344CB8AC3E}">
        <p14:creationId xmlns:p14="http://schemas.microsoft.com/office/powerpoint/2010/main" val="4147934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… datos biográficos 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04629" y="1978926"/>
            <a:ext cx="9067168" cy="5063319"/>
          </a:xfrm>
        </p:spPr>
        <p:txBody>
          <a:bodyPr/>
          <a:lstStyle/>
          <a:p>
            <a:r>
              <a:rPr lang="es-CO" sz="2000" dirty="0"/>
              <a:t>Entre 1939-1946, miembro del Comité Nacional para Educación de profesores</a:t>
            </a:r>
          </a:p>
          <a:p>
            <a:r>
              <a:rPr lang="es-CO" sz="2000" dirty="0"/>
              <a:t>1962- 1968 miembro del Consejo Nacional de Ciencias</a:t>
            </a:r>
          </a:p>
          <a:p>
            <a:r>
              <a:rPr lang="es-CO" sz="2000" dirty="0"/>
              <a:t>Fundó y dirigió la oficina </a:t>
            </a:r>
            <a:r>
              <a:rPr lang="es-CO" sz="2000" dirty="0">
                <a:solidFill>
                  <a:schemeClr val="accent1"/>
                </a:solidFill>
              </a:rPr>
              <a:t>«</a:t>
            </a:r>
            <a:r>
              <a:rPr lang="es-CO" sz="2000" dirty="0" err="1">
                <a:solidFill>
                  <a:schemeClr val="accent1"/>
                </a:solidFill>
              </a:rPr>
              <a:t>National</a:t>
            </a:r>
            <a:r>
              <a:rPr lang="es-CO" sz="2000" dirty="0">
                <a:solidFill>
                  <a:schemeClr val="accent1"/>
                </a:solidFill>
              </a:rPr>
              <a:t> </a:t>
            </a:r>
            <a:r>
              <a:rPr lang="es-CO" sz="2000" dirty="0" err="1">
                <a:solidFill>
                  <a:schemeClr val="accent1"/>
                </a:solidFill>
              </a:rPr>
              <a:t>Assessment</a:t>
            </a:r>
            <a:r>
              <a:rPr lang="es-CO" sz="2000" dirty="0">
                <a:solidFill>
                  <a:schemeClr val="accent1"/>
                </a:solidFill>
              </a:rPr>
              <a:t> of </a:t>
            </a:r>
            <a:r>
              <a:rPr lang="es-CO" sz="2000" dirty="0" err="1">
                <a:solidFill>
                  <a:schemeClr val="accent1"/>
                </a:solidFill>
              </a:rPr>
              <a:t>Educational</a:t>
            </a:r>
            <a:r>
              <a:rPr lang="es-CO" sz="2000" dirty="0">
                <a:solidFill>
                  <a:schemeClr val="accent1"/>
                </a:solidFill>
              </a:rPr>
              <a:t> </a:t>
            </a:r>
            <a:r>
              <a:rPr lang="es-CO" sz="2000" dirty="0" err="1">
                <a:solidFill>
                  <a:schemeClr val="accent1"/>
                </a:solidFill>
              </a:rPr>
              <a:t>Progress</a:t>
            </a:r>
            <a:r>
              <a:rPr lang="es-CO" sz="2000" dirty="0">
                <a:solidFill>
                  <a:schemeClr val="accent1"/>
                </a:solidFill>
              </a:rPr>
              <a:t>» </a:t>
            </a:r>
            <a:r>
              <a:rPr lang="es-CO" sz="2000" dirty="0"/>
              <a:t>- NAEP.</a:t>
            </a:r>
          </a:p>
          <a:p>
            <a:pPr marL="0" indent="0">
              <a:buNone/>
            </a:pPr>
            <a:endParaRPr lang="es-CO" sz="2000" dirty="0"/>
          </a:p>
          <a:p>
            <a:r>
              <a:rPr lang="es-CO" sz="2000" dirty="0">
                <a:solidFill>
                  <a:schemeClr val="tx1"/>
                </a:solidFill>
              </a:rPr>
              <a:t>Docente de </a:t>
            </a:r>
            <a:r>
              <a:rPr lang="es-CO" sz="2000" dirty="0" smtClean="0">
                <a:solidFill>
                  <a:schemeClr val="tx1"/>
                </a:solidFill>
              </a:rPr>
              <a:t>U</a:t>
            </a:r>
            <a:r>
              <a:rPr lang="es-CO" sz="2000" dirty="0">
                <a:solidFill>
                  <a:schemeClr val="tx1"/>
                </a:solidFill>
              </a:rPr>
              <a:t>. de Stanford. </a:t>
            </a:r>
            <a:r>
              <a:rPr lang="es-CO" sz="2000" dirty="0">
                <a:solidFill>
                  <a:schemeClr val="accent1"/>
                </a:solidFill>
              </a:rPr>
              <a:t>Consultor de 6 </a:t>
            </a:r>
            <a:r>
              <a:rPr lang="es-CO" sz="2000" dirty="0" smtClean="0">
                <a:solidFill>
                  <a:schemeClr val="accent1"/>
                </a:solidFill>
              </a:rPr>
              <a:t>presidentes </a:t>
            </a:r>
            <a:r>
              <a:rPr lang="es-CO" sz="2000" dirty="0" smtClean="0"/>
              <a:t>norteamericanos</a:t>
            </a:r>
            <a:endParaRPr lang="es-CO" sz="2000" dirty="0"/>
          </a:p>
          <a:p>
            <a:r>
              <a:rPr lang="es-CO" sz="2000" dirty="0"/>
              <a:t>Muere en febrero de 1994 (cáncer).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78729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¿Cuáles son los acontecimientos sobresalientes?</a:t>
            </a:r>
            <a:br>
              <a:rPr lang="es-CO" dirty="0" smtClean="0"/>
            </a:br>
            <a:r>
              <a:rPr lang="es-CO" dirty="0" smtClean="0">
                <a:solidFill>
                  <a:srgbClr val="FF0000"/>
                </a:solidFill>
              </a:rPr>
              <a:t>Proceso 2: Compartir/analizar información</a:t>
            </a: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15168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200" dirty="0"/>
              <a:t>Contexto histórico y social en el cual Tyler realizó su producción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5018" y="1804916"/>
            <a:ext cx="10350361" cy="4527645"/>
          </a:xfrm>
        </p:spPr>
        <p:txBody>
          <a:bodyPr>
            <a:normAutofit fontScale="92500" lnSpcReduction="10000"/>
          </a:bodyPr>
          <a:lstStyle/>
          <a:p>
            <a:endParaRPr lang="es-CO" dirty="0" smtClean="0"/>
          </a:p>
          <a:p>
            <a:pPr marL="0" indent="0">
              <a:buNone/>
            </a:pPr>
            <a:endParaRPr lang="es-CO" sz="1000" dirty="0" smtClean="0"/>
          </a:p>
          <a:p>
            <a:r>
              <a:rPr lang="es-CO" sz="2800" dirty="0" smtClean="0"/>
              <a:t>Inicia en la época de la </a:t>
            </a:r>
            <a:r>
              <a:rPr lang="es-CO" sz="2800" dirty="0" smtClean="0">
                <a:solidFill>
                  <a:schemeClr val="accent2"/>
                </a:solidFill>
              </a:rPr>
              <a:t>Gran Depresión</a:t>
            </a:r>
            <a:r>
              <a:rPr lang="es-CO" sz="2800" dirty="0" smtClean="0">
                <a:solidFill>
                  <a:schemeClr val="accent1"/>
                </a:solidFill>
              </a:rPr>
              <a:t>. </a:t>
            </a:r>
            <a:r>
              <a:rPr lang="es-CO" sz="2800" dirty="0">
                <a:solidFill>
                  <a:schemeClr val="tx1"/>
                </a:solidFill>
              </a:rPr>
              <a:t>Evaluación de propuesta de John Dewey </a:t>
            </a:r>
            <a:r>
              <a:rPr lang="es-CO" sz="2800" dirty="0" smtClean="0">
                <a:solidFill>
                  <a:schemeClr val="tx1"/>
                </a:solidFill>
              </a:rPr>
              <a:t>(</a:t>
            </a:r>
            <a:r>
              <a:rPr lang="es-CO" sz="2800" dirty="0" smtClean="0">
                <a:solidFill>
                  <a:srgbClr val="FF0000"/>
                </a:solidFill>
              </a:rPr>
              <a:t>Necesidad de un método para consultoría</a:t>
            </a:r>
            <a:r>
              <a:rPr lang="es-CO" sz="2800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es-CO" sz="2800" dirty="0" smtClean="0">
                <a:solidFill>
                  <a:schemeClr val="tx1"/>
                </a:solidFill>
              </a:rPr>
              <a:t> </a:t>
            </a:r>
            <a:r>
              <a:rPr lang="es-CO" sz="2800" dirty="0" smtClean="0"/>
              <a:t> </a:t>
            </a:r>
          </a:p>
          <a:p>
            <a:r>
              <a:rPr lang="es-CO" sz="2800" dirty="0" smtClean="0"/>
              <a:t>Nazismo y segunda </a:t>
            </a:r>
            <a:r>
              <a:rPr lang="es-CO" sz="2800" dirty="0" smtClean="0">
                <a:solidFill>
                  <a:schemeClr val="tx1"/>
                </a:solidFill>
              </a:rPr>
              <a:t>guerra mundial. </a:t>
            </a:r>
            <a:r>
              <a:rPr lang="es-CO" sz="2800" dirty="0" smtClean="0">
                <a:solidFill>
                  <a:srgbClr val="FF0000"/>
                </a:solidFill>
              </a:rPr>
              <a:t>Deuda social con los combatientes</a:t>
            </a:r>
          </a:p>
          <a:p>
            <a:pPr marL="0" indent="0">
              <a:buNone/>
            </a:pPr>
            <a:r>
              <a:rPr lang="es-CO" sz="2800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es-CO" sz="2800" dirty="0" smtClean="0">
                <a:solidFill>
                  <a:schemeClr val="accent2"/>
                </a:solidFill>
              </a:rPr>
              <a:t>Posguerra</a:t>
            </a:r>
            <a:r>
              <a:rPr lang="es-CO" sz="2800" dirty="0" smtClean="0">
                <a:solidFill>
                  <a:schemeClr val="accent1"/>
                </a:solidFill>
              </a:rPr>
              <a:t> </a:t>
            </a:r>
            <a:r>
              <a:rPr lang="es-CO" sz="2800" dirty="0" smtClean="0">
                <a:solidFill>
                  <a:schemeClr val="tx1"/>
                </a:solidFill>
              </a:rPr>
              <a:t>(</a:t>
            </a:r>
            <a:r>
              <a:rPr lang="es-CO" sz="2800" dirty="0" smtClean="0">
                <a:solidFill>
                  <a:srgbClr val="FF0000"/>
                </a:solidFill>
              </a:rPr>
              <a:t>auge de los programas sociales y evaluación</a:t>
            </a:r>
            <a:r>
              <a:rPr lang="es-CO" sz="2800" dirty="0" smtClean="0">
                <a:solidFill>
                  <a:schemeClr val="tx1"/>
                </a:solidFill>
              </a:rPr>
              <a:t>); </a:t>
            </a:r>
            <a:r>
              <a:rPr lang="es-CO" sz="2800" dirty="0" smtClean="0">
                <a:solidFill>
                  <a:schemeClr val="accent2"/>
                </a:solidFill>
              </a:rPr>
              <a:t>carrera espacial </a:t>
            </a:r>
            <a:r>
              <a:rPr lang="es-CO" sz="2800" dirty="0" smtClean="0">
                <a:solidFill>
                  <a:schemeClr val="tx1"/>
                </a:solidFill>
              </a:rPr>
              <a:t>(énfasis en ciencias); </a:t>
            </a:r>
            <a:r>
              <a:rPr lang="es-CO" sz="2800" dirty="0" smtClean="0">
                <a:solidFill>
                  <a:schemeClr val="accent2"/>
                </a:solidFill>
              </a:rPr>
              <a:t>cambio relaciones con países </a:t>
            </a:r>
            <a:r>
              <a:rPr lang="es-CO" sz="2800" dirty="0" smtClean="0">
                <a:solidFill>
                  <a:schemeClr val="tx1"/>
                </a:solidFill>
              </a:rPr>
              <a:t>socialistas y China (consultorías)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86945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¿Cómo presentar el tema? Cuáles son las «líneas temáticas y argumentales»?</a:t>
            </a:r>
            <a:br>
              <a:rPr lang="es-CO" dirty="0" smtClean="0"/>
            </a:br>
            <a:r>
              <a:rPr lang="es-CO" sz="3100" dirty="0" smtClean="0">
                <a:solidFill>
                  <a:srgbClr val="FF0000"/>
                </a:solidFill>
              </a:rPr>
              <a:t>Proceso 3: Estructura conocimiento (cuáles serían las líneas temáticas y argumentales?)</a:t>
            </a:r>
            <a:endParaRPr lang="es-CO" sz="31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95448" y="2706500"/>
            <a:ext cx="8596668" cy="3880773"/>
          </a:xfrm>
        </p:spPr>
        <p:txBody>
          <a:bodyPr/>
          <a:lstStyle/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588766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1128</TotalTime>
  <Words>2060</Words>
  <Application>Microsoft Office PowerPoint</Application>
  <PresentationFormat>Personalizado</PresentationFormat>
  <Paragraphs>143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Faceta</vt:lpstr>
      <vt:lpstr>EJEMPLO DE CREACION COLECTIVA DE CONOCIMIENTO</vt:lpstr>
      <vt:lpstr>Ralph Winfred Tyler </vt:lpstr>
      <vt:lpstr>¿Cuál fue la bibliografía encontrada? Proceso 1: Búsqueda de información</vt:lpstr>
      <vt:lpstr>Bibliografía básica encontrada</vt:lpstr>
      <vt:lpstr>Datos biográficos</vt:lpstr>
      <vt:lpstr>… datos biográficos </vt:lpstr>
      <vt:lpstr>¿Cuáles son los acontecimientos sobresalientes? Proceso 2: Compartir/analizar información</vt:lpstr>
      <vt:lpstr>Contexto histórico y social en el cual Tyler realizó su producción</vt:lpstr>
      <vt:lpstr>¿Cómo presentar el tema? Cuáles son las «líneas temáticas y argumentales»? Proceso 3: Estructura conocimiento (cuáles serían las líneas temáticas y argumentales?)</vt:lpstr>
      <vt:lpstr>¿Qué enfoques conceptuales predominaban en la época?</vt:lpstr>
      <vt:lpstr>Líneas temáticas y argumentales</vt:lpstr>
      <vt:lpstr>… Enfoques época</vt:lpstr>
      <vt:lpstr>Principales obras</vt:lpstr>
      <vt:lpstr>…OBRAS</vt:lpstr>
      <vt:lpstr>… Obras</vt:lpstr>
      <vt:lpstr>¿En qué consiste la evaluación por objetivos? </vt:lpstr>
      <vt:lpstr>"Principios Básicos del Currículo", publicada en 1949 por la Universidad de Chicago</vt:lpstr>
      <vt:lpstr>…Evaluación por objetivos</vt:lpstr>
      <vt:lpstr>…Evaluación por objetivos </vt:lpstr>
      <vt:lpstr>…Evaluación por objetivos. Principios</vt:lpstr>
      <vt:lpstr>…Evaluación por objetivos. Principios</vt:lpstr>
      <vt:lpstr>Bibliografía utilizada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RALPH W. TYLER</dc:title>
  <dc:creator>Familia Pérez Prieto</dc:creator>
  <cp:lastModifiedBy>Facundo</cp:lastModifiedBy>
  <cp:revision>99</cp:revision>
  <dcterms:created xsi:type="dcterms:W3CDTF">2013-08-11T16:26:47Z</dcterms:created>
  <dcterms:modified xsi:type="dcterms:W3CDTF">2013-09-10T11:08:36Z</dcterms:modified>
</cp:coreProperties>
</file>