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93" r:id="rId3"/>
    <p:sldId id="309" r:id="rId4"/>
    <p:sldId id="294" r:id="rId5"/>
    <p:sldId id="296" r:id="rId6"/>
    <p:sldId id="310" r:id="rId7"/>
    <p:sldId id="297" r:id="rId8"/>
    <p:sldId id="311" r:id="rId9"/>
    <p:sldId id="298" r:id="rId10"/>
    <p:sldId id="299" r:id="rId11"/>
    <p:sldId id="313" r:id="rId12"/>
    <p:sldId id="300" r:id="rId13"/>
    <p:sldId id="318" r:id="rId14"/>
    <p:sldId id="301" r:id="rId15"/>
    <p:sldId id="302" r:id="rId16"/>
    <p:sldId id="314" r:id="rId17"/>
    <p:sldId id="303" r:id="rId18"/>
    <p:sldId id="315" r:id="rId19"/>
    <p:sldId id="316" r:id="rId20"/>
    <p:sldId id="304" r:id="rId21"/>
    <p:sldId id="317" r:id="rId22"/>
    <p:sldId id="327" r:id="rId23"/>
    <p:sldId id="328" r:id="rId24"/>
    <p:sldId id="305" r:id="rId25"/>
    <p:sldId id="306" r:id="rId26"/>
    <p:sldId id="307" r:id="rId27"/>
    <p:sldId id="285" r:id="rId28"/>
    <p:sldId id="322" r:id="rId29"/>
    <p:sldId id="286" r:id="rId30"/>
    <p:sldId id="308" r:id="rId31"/>
    <p:sldId id="290" r:id="rId32"/>
    <p:sldId id="323" r:id="rId33"/>
    <p:sldId id="324" r:id="rId34"/>
    <p:sldId id="325" r:id="rId35"/>
    <p:sldId id="326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D2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07" autoAdjust="0"/>
    <p:restoredTop sz="96124" autoAdjust="0"/>
  </p:normalViewPr>
  <p:slideViewPr>
    <p:cSldViewPr snapToGrid="0">
      <p:cViewPr>
        <p:scale>
          <a:sx n="70" d="100"/>
          <a:sy n="70" d="100"/>
        </p:scale>
        <p:origin x="-13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2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9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06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2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3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3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4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8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.facundo@uexternado.edu.co" TargetMode="External"/><Relationship Id="rId2" Type="http://schemas.openxmlformats.org/officeDocument/2006/relationships/hyperlink" Target="mailto:angel.facundo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repcultural.org/blaavirtual/todaslasartes/tea/tea1a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.facundo@uexternado.edu.co" TargetMode="External"/><Relationship Id="rId2" Type="http://schemas.openxmlformats.org/officeDocument/2006/relationships/hyperlink" Target="mailto:angel.facundo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071" y="2496922"/>
            <a:ext cx="10044752" cy="2421464"/>
          </a:xfrm>
        </p:spPr>
        <p:txBody>
          <a:bodyPr/>
          <a:lstStyle/>
          <a:p>
            <a:r>
              <a:rPr lang="es-MX" sz="4000" b="1" dirty="0" smtClean="0"/>
              <a:t>LA DINÁMICA DEL CAMBIO </a:t>
            </a:r>
            <a:br>
              <a:rPr lang="es-MX" sz="4000" b="1" dirty="0" smtClean="0"/>
            </a:br>
            <a:r>
              <a:rPr lang="es-MX" sz="4000" b="1" dirty="0" smtClean="0"/>
              <a:t>EN LA UNIVERSIDAD. </a:t>
            </a:r>
            <a:br>
              <a:rPr lang="es-MX" sz="4000" b="1" dirty="0" smtClean="0"/>
            </a:br>
            <a:r>
              <a:rPr lang="es-MX" sz="4000" b="1" dirty="0" smtClean="0"/>
              <a:t>EL ROL DE LAS TECNOLOGÍAS DIGITALES EN EL DESARROLLO DE NUEVOS MODELOS PARA LA SOCIEDAD DEL CONOCIMIENTO </a:t>
            </a:r>
            <a:endParaRPr lang="es-MX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8352" y="4844251"/>
            <a:ext cx="5680070" cy="2027397"/>
          </a:xfrm>
        </p:spPr>
        <p:txBody>
          <a:bodyPr>
            <a:normAutofit/>
          </a:bodyPr>
          <a:lstStyle/>
          <a:p>
            <a:endParaRPr lang="es-MX" sz="2400" b="1" dirty="0">
              <a:solidFill>
                <a:schemeClr val="tx1"/>
              </a:solidFill>
            </a:endParaRPr>
          </a:p>
          <a:p>
            <a:r>
              <a:rPr lang="es-MX" sz="2400" b="1" dirty="0" smtClean="0">
                <a:solidFill>
                  <a:schemeClr val="tx1"/>
                </a:solidFill>
              </a:rPr>
              <a:t>Ángel H. Facundo D., </a:t>
            </a:r>
            <a:r>
              <a:rPr lang="es-MX" sz="2400" b="1" dirty="0" err="1" smtClean="0">
                <a:solidFill>
                  <a:schemeClr val="tx1"/>
                </a:solidFill>
              </a:rPr>
              <a:t>Ph.D</a:t>
            </a:r>
            <a:r>
              <a:rPr lang="es-MX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Universidad Externado de Colombia  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26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336645"/>
            <a:ext cx="8596668" cy="1320800"/>
          </a:xfrm>
        </p:spPr>
        <p:txBody>
          <a:bodyPr/>
          <a:lstStyle/>
          <a:p>
            <a:r>
              <a:rPr lang="es-CO" dirty="0" smtClean="0"/>
              <a:t>Modelo norteamericano de los 20s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1194" y="1310185"/>
            <a:ext cx="5213445" cy="5547815"/>
          </a:xfrm>
        </p:spPr>
        <p:txBody>
          <a:bodyPr>
            <a:normAutofit/>
          </a:bodyPr>
          <a:lstStyle/>
          <a:p>
            <a:r>
              <a:rPr lang="es-CO" sz="1900" dirty="0" smtClean="0">
                <a:solidFill>
                  <a:schemeClr val="tx1"/>
                </a:solidFill>
              </a:rPr>
              <a:t>Es el </a:t>
            </a:r>
            <a:r>
              <a:rPr lang="es-CO" sz="1900" dirty="0" smtClean="0">
                <a:solidFill>
                  <a:srgbClr val="FF0000"/>
                </a:solidFill>
              </a:rPr>
              <a:t>segundo cambio significativo</a:t>
            </a:r>
          </a:p>
          <a:p>
            <a:r>
              <a:rPr lang="es-CO" sz="1900" dirty="0" smtClean="0">
                <a:solidFill>
                  <a:schemeClr val="tx1"/>
                </a:solidFill>
              </a:rPr>
              <a:t>Separación entre las funciones</a:t>
            </a:r>
          </a:p>
          <a:p>
            <a:r>
              <a:rPr lang="es-CO" sz="1900" dirty="0" smtClean="0">
                <a:solidFill>
                  <a:schemeClr val="tx1"/>
                </a:solidFill>
              </a:rPr>
              <a:t>Sistema comprende:</a:t>
            </a:r>
          </a:p>
          <a:p>
            <a:pPr lvl="1"/>
            <a:r>
              <a:rPr lang="es-CO" sz="1900" dirty="0" smtClean="0">
                <a:solidFill>
                  <a:srgbClr val="FF0000"/>
                </a:solidFill>
              </a:rPr>
              <a:t>Universidades</a:t>
            </a:r>
            <a:r>
              <a:rPr lang="es-CO" sz="1900" dirty="0" smtClean="0">
                <a:solidFill>
                  <a:schemeClr val="tx1"/>
                </a:solidFill>
              </a:rPr>
              <a:t>, fundamentalmente de posgrado, dedicadas a la investigación científica. Gran desarrollo en investigación y servicios a la comunidad, docentes internacionales de gran prestigio (</a:t>
            </a:r>
            <a:r>
              <a:rPr lang="es-CO" sz="1900" i="1" dirty="0" err="1" smtClean="0">
                <a:solidFill>
                  <a:schemeClr val="tx1"/>
                </a:solidFill>
              </a:rPr>
              <a:t>brain</a:t>
            </a:r>
            <a:r>
              <a:rPr lang="es-CO" sz="1900" i="1" dirty="0" smtClean="0">
                <a:solidFill>
                  <a:schemeClr val="tx1"/>
                </a:solidFill>
              </a:rPr>
              <a:t> </a:t>
            </a:r>
            <a:r>
              <a:rPr lang="es-CO" sz="1900" i="1" dirty="0" err="1" smtClean="0">
                <a:solidFill>
                  <a:schemeClr val="tx1"/>
                </a:solidFill>
              </a:rPr>
              <a:t>drain</a:t>
            </a:r>
            <a:r>
              <a:rPr lang="es-CO" sz="1900" i="1" dirty="0" smtClean="0">
                <a:solidFill>
                  <a:schemeClr val="tx1"/>
                </a:solidFill>
              </a:rPr>
              <a:t>); </a:t>
            </a:r>
            <a:r>
              <a:rPr lang="es-CO" sz="1900" dirty="0" smtClean="0">
                <a:solidFill>
                  <a:schemeClr val="tx1"/>
                </a:solidFill>
              </a:rPr>
              <a:t>gran selectividad de estudiantes.</a:t>
            </a:r>
          </a:p>
          <a:p>
            <a:pPr lvl="1"/>
            <a:r>
              <a:rPr lang="es-CO" sz="1900" dirty="0" smtClean="0">
                <a:solidFill>
                  <a:srgbClr val="FF0000"/>
                </a:solidFill>
              </a:rPr>
              <a:t>Liberal Art </a:t>
            </a:r>
            <a:r>
              <a:rPr lang="es-CO" sz="1900" dirty="0" err="1" smtClean="0">
                <a:solidFill>
                  <a:srgbClr val="FF0000"/>
                </a:solidFill>
              </a:rPr>
              <a:t>Colleges</a:t>
            </a:r>
            <a:r>
              <a:rPr lang="es-CO" sz="1900" dirty="0" smtClean="0">
                <a:solidFill>
                  <a:srgbClr val="FF0000"/>
                </a:solidFill>
              </a:rPr>
              <a:t> </a:t>
            </a:r>
            <a:r>
              <a:rPr lang="es-CO" sz="1900" dirty="0" smtClean="0">
                <a:solidFill>
                  <a:schemeClr val="tx1"/>
                </a:solidFill>
              </a:rPr>
              <a:t>dedicados fundamental a la docencia en pregrado.</a:t>
            </a:r>
          </a:p>
          <a:p>
            <a:r>
              <a:rPr lang="es-CO" sz="1900" dirty="0" smtClean="0">
                <a:solidFill>
                  <a:schemeClr val="tx1"/>
                </a:solidFill>
              </a:rPr>
              <a:t>Se convierte en paradigma dominante</a:t>
            </a:r>
            <a:r>
              <a:rPr lang="es-CO" sz="1900" dirty="0" smtClean="0"/>
              <a:t> </a:t>
            </a:r>
            <a:r>
              <a:rPr lang="es-CO" sz="1900" dirty="0" smtClean="0">
                <a:solidFill>
                  <a:schemeClr val="tx1"/>
                </a:solidFill>
              </a:rPr>
              <a:t>a nivel global</a:t>
            </a:r>
          </a:p>
          <a:p>
            <a:endParaRPr lang="es-CO" sz="1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71" y="2928724"/>
            <a:ext cx="1047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27" y="2928724"/>
            <a:ext cx="11144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7300451" y="1828800"/>
            <a:ext cx="855404" cy="4558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54639" y="573206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accent2"/>
                </a:solidFill>
              </a:rPr>
              <a:t>UNIVERSIDAD</a:t>
            </a:r>
            <a:endParaRPr lang="es-CO" dirty="0">
              <a:solidFill>
                <a:schemeClr val="accent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00451" y="5732060"/>
            <a:ext cx="265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  </a:t>
            </a:r>
            <a:r>
              <a:rPr lang="es-CO" dirty="0" smtClean="0">
                <a:solidFill>
                  <a:srgbClr val="FF0000"/>
                </a:solidFill>
              </a:rPr>
              <a:t>LIBERAL  ART COLLEGE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8327827" y="2279176"/>
            <a:ext cx="1064178" cy="545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derecha"/>
          <p:cNvSpPr/>
          <p:nvPr/>
        </p:nvSpPr>
        <p:spPr>
          <a:xfrm flipH="1">
            <a:off x="6486586" y="2238233"/>
            <a:ext cx="1191598" cy="545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7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5306" y="3414468"/>
            <a:ext cx="7766936" cy="1646302"/>
          </a:xfrm>
        </p:spPr>
        <p:txBody>
          <a:bodyPr/>
          <a:lstStyle/>
          <a:p>
            <a:r>
              <a:rPr lang="es-CO" dirty="0"/>
              <a:t>2. Nuevas </a:t>
            </a:r>
            <a:r>
              <a:rPr lang="es-CO" dirty="0" smtClean="0"/>
              <a:t>dinámicas </a:t>
            </a:r>
            <a:r>
              <a:rPr lang="es-CO" dirty="0"/>
              <a:t>en la sociedad de conocimiento</a:t>
            </a:r>
          </a:p>
        </p:txBody>
      </p:sp>
    </p:spTree>
    <p:extLst>
      <p:ext uri="{BB962C8B-B14F-4D97-AF65-F5344CB8AC3E}">
        <p14:creationId xmlns:p14="http://schemas.microsoft.com/office/powerpoint/2010/main" val="390344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2617" y="709685"/>
            <a:ext cx="9613079" cy="682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solidFill>
                  <a:schemeClr val="tx1"/>
                </a:solidFill>
              </a:rPr>
              <a:t>Rasgos y dinámicas sociales </a:t>
            </a:r>
            <a:r>
              <a:rPr lang="es-CO" sz="2400" dirty="0" smtClean="0">
                <a:solidFill>
                  <a:schemeClr val="accent2"/>
                </a:solidFill>
              </a:rPr>
              <a:t>diferentes a época </a:t>
            </a:r>
            <a:r>
              <a:rPr lang="es-CO" sz="2400" dirty="0" smtClean="0">
                <a:solidFill>
                  <a:schemeClr val="accent2"/>
                </a:solidFill>
              </a:rPr>
              <a:t>moderna: </a:t>
            </a:r>
          </a:p>
          <a:p>
            <a:pPr marL="0" indent="0">
              <a:buNone/>
            </a:pPr>
            <a:endParaRPr lang="es-CO" sz="1000" dirty="0" smtClean="0">
              <a:solidFill>
                <a:schemeClr val="accent2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</a:rPr>
              <a:t>Vertiginosa</a:t>
            </a:r>
            <a:r>
              <a:rPr lang="es-CO" sz="2400" dirty="0" smtClean="0"/>
              <a:t> </a:t>
            </a:r>
            <a:r>
              <a:rPr lang="es-CO" sz="2400" dirty="0" smtClean="0">
                <a:solidFill>
                  <a:srgbClr val="FF0000"/>
                </a:solidFill>
              </a:rPr>
              <a:t>velocidad en cambios en conocimientos</a:t>
            </a:r>
            <a:r>
              <a:rPr lang="es-CO" sz="2400" dirty="0" smtClean="0"/>
              <a:t>, </a:t>
            </a:r>
            <a:r>
              <a:rPr lang="es-CO" sz="2400" dirty="0" smtClean="0">
                <a:solidFill>
                  <a:schemeClr val="tx1"/>
                </a:solidFill>
              </a:rPr>
              <a:t>y especialmente en </a:t>
            </a:r>
            <a:r>
              <a:rPr lang="es-CO" sz="2400" dirty="0" smtClean="0">
                <a:solidFill>
                  <a:srgbClr val="FF0000"/>
                </a:solidFill>
              </a:rPr>
              <a:t>tecnologías digitales </a:t>
            </a:r>
            <a:r>
              <a:rPr lang="es-CO" sz="2400" dirty="0" smtClean="0">
                <a:solidFill>
                  <a:schemeClr val="tx1"/>
                </a:solidFill>
              </a:rPr>
              <a:t>modifican modo de vida y de conocer</a:t>
            </a:r>
          </a:p>
          <a:p>
            <a:r>
              <a:rPr lang="es-CO" sz="2400" dirty="0" smtClean="0">
                <a:solidFill>
                  <a:srgbClr val="FF0000"/>
                </a:solidFill>
              </a:rPr>
              <a:t>Relativización de la «distancia» (espacio) y del tiempo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Según Foro UNESCO sobre «Educación superior, Innovación y Conocimiento», dinámicas sociales demanda por: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Inclusión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Diversificación</a:t>
            </a:r>
          </a:p>
          <a:p>
            <a:pPr lvl="1"/>
            <a:r>
              <a:rPr lang="es-CO" sz="2400" dirty="0" smtClean="0"/>
              <a:t>Procesos de </a:t>
            </a:r>
            <a:r>
              <a:rPr lang="es-CO" sz="2400" dirty="0" smtClean="0">
                <a:solidFill>
                  <a:srgbClr val="FF0000"/>
                </a:solidFill>
              </a:rPr>
              <a:t>aprendizaje permanente</a:t>
            </a:r>
          </a:p>
          <a:p>
            <a:pPr lvl="1"/>
            <a:r>
              <a:rPr lang="es-CO" sz="2400" dirty="0" smtClean="0"/>
              <a:t>Mayor </a:t>
            </a:r>
            <a:r>
              <a:rPr lang="es-CO" sz="2400" dirty="0" smtClean="0">
                <a:solidFill>
                  <a:srgbClr val="FF0000"/>
                </a:solidFill>
              </a:rPr>
              <a:t>uso de </a:t>
            </a:r>
            <a:r>
              <a:rPr lang="es-CO" sz="2400" dirty="0" err="1" smtClean="0">
                <a:solidFill>
                  <a:srgbClr val="FF0000"/>
                </a:solidFill>
              </a:rPr>
              <a:t>TICs</a:t>
            </a:r>
            <a:r>
              <a:rPr lang="es-CO" sz="2400" dirty="0" smtClean="0">
                <a:solidFill>
                  <a:srgbClr val="FF0000"/>
                </a:solidFill>
              </a:rPr>
              <a:t> </a:t>
            </a:r>
            <a:r>
              <a:rPr lang="es-CO" sz="2400" dirty="0" smtClean="0"/>
              <a:t>y de </a:t>
            </a:r>
            <a:r>
              <a:rPr lang="es-CO" sz="2400" dirty="0" smtClean="0">
                <a:solidFill>
                  <a:srgbClr val="FF0000"/>
                </a:solidFill>
              </a:rPr>
              <a:t>compromiso social </a:t>
            </a:r>
            <a:r>
              <a:rPr lang="es-CO" sz="2400" dirty="0" smtClean="0">
                <a:solidFill>
                  <a:schemeClr val="tx1"/>
                </a:solidFill>
              </a:rPr>
              <a:t>del trabajo en red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11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31925" y="1105469"/>
            <a:ext cx="8596668" cy="5522747"/>
          </a:xfrm>
        </p:spPr>
        <p:txBody>
          <a:bodyPr/>
          <a:lstStyle/>
          <a:p>
            <a:r>
              <a:rPr lang="es-CO" sz="2400" dirty="0">
                <a:solidFill>
                  <a:schemeClr val="tx1"/>
                </a:solidFill>
              </a:rPr>
              <a:t>Según «Foro </a:t>
            </a:r>
            <a:r>
              <a:rPr lang="es-CO" sz="2400" dirty="0" smtClean="0">
                <a:solidFill>
                  <a:schemeClr val="tx1"/>
                </a:solidFill>
              </a:rPr>
              <a:t>UNESCO sobre </a:t>
            </a:r>
            <a:r>
              <a:rPr lang="es-CO" sz="2400" dirty="0">
                <a:solidFill>
                  <a:schemeClr val="tx1"/>
                </a:solidFill>
              </a:rPr>
              <a:t>investigación</a:t>
            </a:r>
            <a:r>
              <a:rPr lang="es-CO" sz="2400" dirty="0" smtClean="0">
                <a:solidFill>
                  <a:schemeClr val="tx1"/>
                </a:solidFill>
              </a:rPr>
              <a:t>»</a:t>
            </a:r>
            <a:r>
              <a:rPr lang="es-CO" sz="2400" dirty="0" smtClean="0"/>
              <a:t>:</a:t>
            </a:r>
            <a:endParaRPr lang="es-CO" sz="2400" dirty="0"/>
          </a:p>
          <a:p>
            <a:pPr lvl="1"/>
            <a:r>
              <a:rPr lang="es-CO" sz="2400" dirty="0">
                <a:solidFill>
                  <a:schemeClr val="tx1"/>
                </a:solidFill>
              </a:rPr>
              <a:t>Tensión entre </a:t>
            </a:r>
            <a:r>
              <a:rPr lang="es-CO" sz="2400" dirty="0">
                <a:solidFill>
                  <a:srgbClr val="FF0000"/>
                </a:solidFill>
              </a:rPr>
              <a:t>investigación básica </a:t>
            </a:r>
            <a:r>
              <a:rPr lang="es-CO" sz="2400" dirty="0"/>
              <a:t>y </a:t>
            </a:r>
            <a:r>
              <a:rPr lang="es-CO" sz="2400" dirty="0">
                <a:solidFill>
                  <a:srgbClr val="FF0000"/>
                </a:solidFill>
              </a:rPr>
              <a:t>aplicada </a:t>
            </a:r>
            <a:r>
              <a:rPr lang="es-CO" sz="2400" dirty="0">
                <a:solidFill>
                  <a:schemeClr val="tx1"/>
                </a:solidFill>
              </a:rPr>
              <a:t>(demanda de innovación)</a:t>
            </a:r>
            <a:endParaRPr lang="es-CO" sz="2400" dirty="0">
              <a:solidFill>
                <a:srgbClr val="FF0000"/>
              </a:solidFill>
            </a:endParaRPr>
          </a:p>
          <a:p>
            <a:pPr lvl="1"/>
            <a:r>
              <a:rPr lang="es-CO" sz="2400" dirty="0">
                <a:solidFill>
                  <a:schemeClr val="tx1"/>
                </a:solidFill>
              </a:rPr>
              <a:t>Reto de pensar globalmente y actuar localmente</a:t>
            </a:r>
          </a:p>
          <a:p>
            <a:r>
              <a:rPr lang="es-CO" sz="2400" dirty="0">
                <a:solidFill>
                  <a:srgbClr val="FF0000"/>
                </a:solidFill>
              </a:rPr>
              <a:t>Convergencia de tecnologías </a:t>
            </a:r>
            <a:r>
              <a:rPr lang="es-CO" sz="2400" dirty="0">
                <a:solidFill>
                  <a:schemeClr val="tx1"/>
                </a:solidFill>
              </a:rPr>
              <a:t>inciden en diversos campos (</a:t>
            </a:r>
            <a:r>
              <a:rPr lang="es-CO" sz="2400" dirty="0" err="1">
                <a:solidFill>
                  <a:schemeClr val="tx1"/>
                </a:solidFill>
              </a:rPr>
              <a:t>edu</a:t>
            </a:r>
            <a:r>
              <a:rPr lang="es-CO" sz="2400" dirty="0">
                <a:solidFill>
                  <a:schemeClr val="tx1"/>
                </a:solidFill>
              </a:rPr>
              <a:t> presencial y a distancia; enfoques y métodos; modo 2 de investigación; menor linealidad; y mas permeabilidad hacia aspiraciones y necesidades sociales</a:t>
            </a:r>
          </a:p>
          <a:p>
            <a:r>
              <a:rPr lang="es-CO" sz="2400" dirty="0">
                <a:solidFill>
                  <a:srgbClr val="FF0000"/>
                </a:solidFill>
              </a:rPr>
              <a:t>Creciente movimiento por democratización conocimiento </a:t>
            </a:r>
            <a:r>
              <a:rPr lang="es-CO" sz="2400" dirty="0">
                <a:solidFill>
                  <a:schemeClr val="tx1"/>
                </a:solidFill>
              </a:rPr>
              <a:t>(movimientos aperturistas en software, </a:t>
            </a:r>
            <a:r>
              <a:rPr lang="es-CO" sz="2400" i="1" dirty="0">
                <a:solidFill>
                  <a:schemeClr val="tx1"/>
                </a:solidFill>
              </a:rPr>
              <a:t>wikis</a:t>
            </a:r>
            <a:r>
              <a:rPr lang="es-CO" sz="2400" dirty="0">
                <a:solidFill>
                  <a:schemeClr val="tx1"/>
                </a:solidFill>
              </a:rPr>
              <a:t>, </a:t>
            </a:r>
            <a:r>
              <a:rPr lang="es-CO" sz="2400" i="1" dirty="0" err="1">
                <a:solidFill>
                  <a:schemeClr val="tx1"/>
                </a:solidFill>
              </a:rPr>
              <a:t>webstores</a:t>
            </a:r>
            <a:r>
              <a:rPr lang="es-CO" sz="2400" dirty="0">
                <a:solidFill>
                  <a:schemeClr val="tx1"/>
                </a:solidFill>
              </a:rPr>
              <a:t>, </a:t>
            </a:r>
            <a:r>
              <a:rPr lang="es-CO" sz="2400" dirty="0" err="1">
                <a:solidFill>
                  <a:schemeClr val="tx1"/>
                </a:solidFill>
              </a:rPr>
              <a:t>creative</a:t>
            </a:r>
            <a:r>
              <a:rPr lang="es-CO" sz="2400" dirty="0">
                <a:solidFill>
                  <a:schemeClr val="tx1"/>
                </a:solidFill>
              </a:rPr>
              <a:t> </a:t>
            </a:r>
            <a:r>
              <a:rPr lang="es-CO" sz="2400" dirty="0" err="1" smtClean="0">
                <a:solidFill>
                  <a:schemeClr val="tx1"/>
                </a:solidFill>
              </a:rPr>
              <a:t>commons</a:t>
            </a:r>
            <a:r>
              <a:rPr lang="es-CO" sz="2400" dirty="0" smtClean="0">
                <a:solidFill>
                  <a:schemeClr val="tx1"/>
                </a:solidFill>
              </a:rPr>
              <a:t>, </a:t>
            </a:r>
            <a:r>
              <a:rPr lang="es-CO" sz="2400" i="1" dirty="0" smtClean="0">
                <a:solidFill>
                  <a:schemeClr val="tx1"/>
                </a:solidFill>
              </a:rPr>
              <a:t>open </a:t>
            </a:r>
            <a:r>
              <a:rPr lang="es-CO" sz="2400" i="1" dirty="0" err="1" smtClean="0">
                <a:solidFill>
                  <a:schemeClr val="tx1"/>
                </a:solidFill>
              </a:rPr>
              <a:t>courseware</a:t>
            </a:r>
            <a:r>
              <a:rPr lang="es-CO" sz="2400" dirty="0" smtClean="0">
                <a:solidFill>
                  <a:schemeClr val="tx1"/>
                </a:solidFill>
              </a:rPr>
              <a:t>…)</a:t>
            </a:r>
            <a:endParaRPr lang="es-CO" sz="24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448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86" y="227462"/>
            <a:ext cx="8596668" cy="1320800"/>
          </a:xfrm>
        </p:spPr>
        <p:txBody>
          <a:bodyPr/>
          <a:lstStyle/>
          <a:p>
            <a:r>
              <a:rPr lang="es-CO" dirty="0" smtClean="0"/>
              <a:t>Modelos emergentes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376" y="1255595"/>
            <a:ext cx="9362364" cy="483130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CO" sz="2400" dirty="0" smtClean="0">
                <a:solidFill>
                  <a:schemeClr val="accent2"/>
                </a:solidFill>
              </a:rPr>
              <a:t>Universidades de rango mundial (</a:t>
            </a:r>
            <a:r>
              <a:rPr lang="es-CO" sz="2400" dirty="0" err="1" smtClean="0">
                <a:solidFill>
                  <a:schemeClr val="accent2"/>
                </a:solidFill>
              </a:rPr>
              <a:t>World</a:t>
            </a:r>
            <a:r>
              <a:rPr lang="es-CO" sz="2400" dirty="0" smtClean="0">
                <a:solidFill>
                  <a:schemeClr val="accent2"/>
                </a:solidFill>
              </a:rPr>
              <a:t> </a:t>
            </a:r>
            <a:r>
              <a:rPr lang="es-CO" sz="2400" dirty="0" err="1" smtClean="0">
                <a:solidFill>
                  <a:schemeClr val="accent2"/>
                </a:solidFill>
              </a:rPr>
              <a:t>Class</a:t>
            </a:r>
            <a:r>
              <a:rPr lang="es-CO" sz="2400" dirty="0" smtClean="0">
                <a:solidFill>
                  <a:schemeClr val="accent2"/>
                </a:solidFill>
              </a:rPr>
              <a:t> </a:t>
            </a:r>
            <a:r>
              <a:rPr lang="es-CO" sz="2400" dirty="0" err="1" smtClean="0">
                <a:solidFill>
                  <a:schemeClr val="accent2"/>
                </a:solidFill>
              </a:rPr>
              <a:t>Universities</a:t>
            </a:r>
            <a:r>
              <a:rPr lang="es-CO" sz="24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Provienen del modelo de universidad de investigación norteamericano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Excelentes resultados y calidad, pero </a:t>
            </a:r>
            <a:r>
              <a:rPr lang="es-CO" sz="2400" dirty="0" smtClean="0">
                <a:solidFill>
                  <a:srgbClr val="FF0000"/>
                </a:solidFill>
              </a:rPr>
              <a:t>problemas en inclusión </a:t>
            </a:r>
            <a:r>
              <a:rPr lang="es-CO" sz="2400" dirty="0" smtClean="0"/>
              <a:t>y </a:t>
            </a:r>
            <a:r>
              <a:rPr lang="es-CO" sz="2400" dirty="0" smtClean="0">
                <a:solidFill>
                  <a:srgbClr val="FF0000"/>
                </a:solidFill>
              </a:rPr>
              <a:t>equidad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Estrecha relación con políticas de planificación de ciencia y tecnología </a:t>
            </a:r>
            <a:r>
              <a:rPr lang="es-CO" sz="2400" dirty="0" smtClean="0"/>
              <a:t>(</a:t>
            </a:r>
            <a:r>
              <a:rPr lang="es-CO" sz="2400" dirty="0" smtClean="0">
                <a:solidFill>
                  <a:schemeClr val="tx1"/>
                </a:solidFill>
              </a:rPr>
              <a:t>determinismo progresista) que reduce «libertad de investigación»; se desfavorece ciencias sociales e investigación básica (vs. aplicada)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Rankings presentan sesgos </a:t>
            </a:r>
            <a:r>
              <a:rPr lang="es-CO" sz="2400" dirty="0" smtClean="0">
                <a:solidFill>
                  <a:schemeClr val="tx1"/>
                </a:solidFill>
              </a:rPr>
              <a:t>hacia investigación y resultados, desfavorecen procesos de formación; e instituciones más integrales o con alta especialización. Caso, p. </a:t>
            </a:r>
            <a:r>
              <a:rPr lang="es-CO" sz="2400" dirty="0" err="1" smtClean="0">
                <a:solidFill>
                  <a:schemeClr val="tx1"/>
                </a:solidFill>
              </a:rPr>
              <a:t>ej</a:t>
            </a:r>
            <a:r>
              <a:rPr lang="es-CO" sz="2400" dirty="0" smtClean="0">
                <a:solidFill>
                  <a:schemeClr val="tx1"/>
                </a:solidFill>
              </a:rPr>
              <a:t>:  </a:t>
            </a:r>
            <a:r>
              <a:rPr lang="es-CO" sz="2400" i="1" dirty="0" smtClean="0">
                <a:solidFill>
                  <a:schemeClr val="tx1"/>
                </a:solidFill>
              </a:rPr>
              <a:t>Open </a:t>
            </a:r>
            <a:r>
              <a:rPr lang="es-CO" sz="2400" i="1" dirty="0" err="1" smtClean="0">
                <a:solidFill>
                  <a:schemeClr val="tx1"/>
                </a:solidFill>
              </a:rPr>
              <a:t>University</a:t>
            </a:r>
            <a:r>
              <a:rPr lang="es-CO" sz="240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122" name="Picture 2" descr="http://wp.streetwise.co/wp-content/uploads/2011/09/Harvard-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4" y="1119116"/>
            <a:ext cx="1072870" cy="10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SCZDWZRe9N0vH62jYqdrTDuZFn1XQW-GuxXCtYEjXgGk-xddg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06" y="2370577"/>
            <a:ext cx="1213589" cy="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ngineersmind.com/wp-content/uploads/2012/09/200px-MIT_Seal.svg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84" y="4644220"/>
            <a:ext cx="986619" cy="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RSsdHABf4W6Era50VEVgP2uBU_eXU-IDL_w-VWc1NnZGa-XORHq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80" y="3466531"/>
            <a:ext cx="1082153" cy="10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law.cam.ac.uk/microsites/conference/assets/images/Cambridge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42" y="5372384"/>
            <a:ext cx="899787" cy="11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</a:t>
            </a:r>
            <a:r>
              <a:rPr lang="es-CO" dirty="0" err="1" smtClean="0"/>
              <a:t>MOOCs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391" y="1647661"/>
            <a:ext cx="8596668" cy="5080685"/>
          </a:xfrm>
        </p:spPr>
        <p:txBody>
          <a:bodyPr>
            <a:normAutofit fontScale="85000" lnSpcReduction="20000"/>
          </a:bodyPr>
          <a:lstStyle/>
          <a:p>
            <a:r>
              <a:rPr lang="es-CO" sz="2400" dirty="0">
                <a:solidFill>
                  <a:schemeClr val="accent2"/>
                </a:solidFill>
              </a:rPr>
              <a:t>Cursos Masivos Abiertos en </a:t>
            </a:r>
            <a:r>
              <a:rPr lang="es-CO" sz="2400" dirty="0" smtClean="0">
                <a:solidFill>
                  <a:schemeClr val="accent2"/>
                </a:solidFill>
              </a:rPr>
              <a:t>Línea </a:t>
            </a:r>
            <a:r>
              <a:rPr lang="es-CO" sz="2400" dirty="0">
                <a:solidFill>
                  <a:schemeClr val="accent2"/>
                </a:solidFill>
              </a:rPr>
              <a:t>(</a:t>
            </a:r>
            <a:r>
              <a:rPr lang="es-CO" sz="2400" dirty="0" err="1">
                <a:solidFill>
                  <a:schemeClr val="accent2"/>
                </a:solidFill>
              </a:rPr>
              <a:t>MOOCs</a:t>
            </a:r>
            <a:r>
              <a:rPr lang="es-CO" sz="2400" dirty="0">
                <a:solidFill>
                  <a:schemeClr val="accent2"/>
                </a:solidFill>
              </a:rPr>
              <a:t>) </a:t>
            </a:r>
            <a:r>
              <a:rPr lang="es-CO" sz="2400" dirty="0"/>
              <a:t>tanto los </a:t>
            </a:r>
            <a:r>
              <a:rPr lang="es-CO" sz="2400" dirty="0" err="1"/>
              <a:t>conectivistas</a:t>
            </a:r>
            <a:r>
              <a:rPr lang="es-CO" sz="2400" dirty="0"/>
              <a:t> (</a:t>
            </a:r>
            <a:r>
              <a:rPr lang="es-CO" sz="2400" dirty="0" err="1">
                <a:solidFill>
                  <a:schemeClr val="accent2"/>
                </a:solidFill>
              </a:rPr>
              <a:t>cMOOCs</a:t>
            </a:r>
            <a:r>
              <a:rPr lang="es-CO" sz="2400" dirty="0"/>
              <a:t>) </a:t>
            </a:r>
            <a:r>
              <a:rPr lang="es-CO" sz="2400" dirty="0">
                <a:solidFill>
                  <a:schemeClr val="tx1"/>
                </a:solidFill>
              </a:rPr>
              <a:t>enfocados a la interacción, como los </a:t>
            </a:r>
            <a:r>
              <a:rPr lang="es-CO" sz="2400" dirty="0" err="1">
                <a:solidFill>
                  <a:schemeClr val="accent2"/>
                </a:solidFill>
              </a:rPr>
              <a:t>xMOOCs</a:t>
            </a:r>
            <a:r>
              <a:rPr lang="es-CO" sz="2400" dirty="0">
                <a:solidFill>
                  <a:schemeClr val="tx1"/>
                </a:solidFill>
              </a:rPr>
              <a:t> centrados en entrega de contenidos</a:t>
            </a:r>
          </a:p>
          <a:p>
            <a:pPr lvl="1"/>
            <a:r>
              <a:rPr lang="es-CO" sz="2400" dirty="0" err="1" smtClean="0">
                <a:solidFill>
                  <a:schemeClr val="tx1"/>
                </a:solidFill>
              </a:rPr>
              <a:t>xMoocs</a:t>
            </a:r>
            <a:r>
              <a:rPr lang="es-CO" sz="2400" dirty="0" smtClean="0">
                <a:solidFill>
                  <a:schemeClr val="tx1"/>
                </a:solidFill>
              </a:rPr>
              <a:t> provienen</a:t>
            </a:r>
            <a:r>
              <a:rPr lang="es-CO" sz="2400" dirty="0" smtClean="0">
                <a:solidFill>
                  <a:schemeClr val="accent2"/>
                </a:solidFill>
              </a:rPr>
              <a:t> </a:t>
            </a:r>
            <a:r>
              <a:rPr lang="es-CO" sz="2400" dirty="0" smtClean="0">
                <a:solidFill>
                  <a:schemeClr val="tx1"/>
                </a:solidFill>
              </a:rPr>
              <a:t>de universidades </a:t>
            </a:r>
            <a:r>
              <a:rPr lang="es-CO" sz="2400" dirty="0">
                <a:solidFill>
                  <a:schemeClr val="tx1"/>
                </a:solidFill>
              </a:rPr>
              <a:t>de rango mundial </a:t>
            </a:r>
            <a:r>
              <a:rPr lang="es-CO" sz="2400" dirty="0" smtClean="0">
                <a:solidFill>
                  <a:srgbClr val="FF0000"/>
                </a:solidFill>
              </a:rPr>
              <a:t>¿</a:t>
            </a:r>
            <a:r>
              <a:rPr lang="es-CO" sz="2400" dirty="0">
                <a:solidFill>
                  <a:srgbClr val="FF0000"/>
                </a:solidFill>
              </a:rPr>
              <a:t>P</a:t>
            </a:r>
            <a:r>
              <a:rPr lang="es-CO" sz="2400" dirty="0" smtClean="0">
                <a:solidFill>
                  <a:srgbClr val="FF0000"/>
                </a:solidFill>
              </a:rPr>
              <a:t>reocupación por inclusión? o ¿Complemento a las </a:t>
            </a:r>
            <a:r>
              <a:rPr lang="es-CO" sz="2400" dirty="0" err="1" smtClean="0">
                <a:solidFill>
                  <a:srgbClr val="FF0000"/>
                </a:solidFill>
              </a:rPr>
              <a:t>World</a:t>
            </a:r>
            <a:r>
              <a:rPr lang="es-CO" sz="2400" dirty="0" smtClean="0">
                <a:solidFill>
                  <a:srgbClr val="FF0000"/>
                </a:solidFill>
              </a:rPr>
              <a:t> </a:t>
            </a:r>
            <a:r>
              <a:rPr lang="es-CO" sz="2400" dirty="0" err="1" smtClean="0">
                <a:solidFill>
                  <a:srgbClr val="FF0000"/>
                </a:solidFill>
              </a:rPr>
              <a:t>Class</a:t>
            </a:r>
            <a:r>
              <a:rPr lang="es-CO" sz="2400" dirty="0" smtClean="0">
                <a:solidFill>
                  <a:srgbClr val="FF0000"/>
                </a:solidFill>
              </a:rPr>
              <a:t> </a:t>
            </a:r>
            <a:r>
              <a:rPr lang="es-CO" sz="2400" dirty="0" err="1" smtClean="0">
                <a:solidFill>
                  <a:srgbClr val="FF0000"/>
                </a:solidFill>
              </a:rPr>
              <a:t>Universities</a:t>
            </a:r>
            <a:r>
              <a:rPr lang="es-CO" sz="2400" dirty="0" smtClean="0">
                <a:solidFill>
                  <a:srgbClr val="FF0000"/>
                </a:solidFill>
              </a:rPr>
              <a:t>? </a:t>
            </a:r>
          </a:p>
          <a:p>
            <a:pPr lvl="1"/>
            <a:r>
              <a:rPr lang="es-CO" sz="2400" dirty="0" err="1" smtClean="0">
                <a:solidFill>
                  <a:schemeClr val="tx1"/>
                </a:solidFill>
              </a:rPr>
              <a:t>cMoocs</a:t>
            </a:r>
            <a:r>
              <a:rPr lang="es-CO" sz="2400" dirty="0" smtClean="0">
                <a:solidFill>
                  <a:schemeClr val="tx1"/>
                </a:solidFill>
              </a:rPr>
              <a:t> del modelo de la universidad </a:t>
            </a:r>
            <a:r>
              <a:rPr lang="es-CO" sz="2400" dirty="0">
                <a:solidFill>
                  <a:schemeClr val="tx1"/>
                </a:solidFill>
              </a:rPr>
              <a:t>a distancia/virtual.</a:t>
            </a:r>
            <a:endParaRPr lang="es-CO" sz="2400" dirty="0" smtClean="0">
              <a:solidFill>
                <a:srgbClr val="FF0000"/>
              </a:solidFill>
            </a:endParaRP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Mayor </a:t>
            </a:r>
            <a:r>
              <a:rPr lang="es-CO" sz="2400" dirty="0" smtClean="0">
                <a:solidFill>
                  <a:schemeClr val="accent2"/>
                </a:solidFill>
              </a:rPr>
              <a:t>aprovechamiento de las tecnologías</a:t>
            </a:r>
            <a:endParaRPr lang="es-CO" sz="2400" dirty="0" smtClean="0">
              <a:solidFill>
                <a:schemeClr val="tx1"/>
              </a:solidFill>
            </a:endParaRP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Avances </a:t>
            </a:r>
            <a:r>
              <a:rPr lang="es-CO" sz="2400" dirty="0" smtClean="0">
                <a:solidFill>
                  <a:schemeClr val="accent2"/>
                </a:solidFill>
              </a:rPr>
              <a:t>en inclusión </a:t>
            </a:r>
            <a:r>
              <a:rPr lang="es-CO" sz="2400" dirty="0" smtClean="0">
                <a:solidFill>
                  <a:schemeClr val="tx1"/>
                </a:solidFill>
              </a:rPr>
              <a:t>y  </a:t>
            </a:r>
            <a:r>
              <a:rPr lang="es-CO" sz="2400" dirty="0" smtClean="0">
                <a:solidFill>
                  <a:schemeClr val="accent2"/>
                </a:solidFill>
              </a:rPr>
              <a:t>cooperación </a:t>
            </a:r>
            <a:r>
              <a:rPr lang="es-CO" sz="2400" dirty="0" smtClean="0">
                <a:solidFill>
                  <a:schemeClr val="tx1"/>
                </a:solidFill>
              </a:rPr>
              <a:t>a nivel global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Avances hacia </a:t>
            </a:r>
            <a:r>
              <a:rPr lang="es-CO" sz="2400" dirty="0" smtClean="0">
                <a:solidFill>
                  <a:schemeClr val="accent2"/>
                </a:solidFill>
              </a:rPr>
              <a:t>certificación de competencias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En </a:t>
            </a:r>
            <a:r>
              <a:rPr lang="es-CO" sz="2400" dirty="0" err="1" smtClean="0">
                <a:solidFill>
                  <a:schemeClr val="tx1"/>
                </a:solidFill>
              </a:rPr>
              <a:t>cMoocs</a:t>
            </a:r>
            <a:r>
              <a:rPr lang="es-CO" sz="2400" dirty="0" smtClean="0">
                <a:solidFill>
                  <a:schemeClr val="tx1"/>
                </a:solidFill>
              </a:rPr>
              <a:t>, avances en interacciones</a:t>
            </a:r>
            <a:r>
              <a:rPr lang="es-CO" sz="2400" dirty="0" smtClean="0">
                <a:solidFill>
                  <a:schemeClr val="accent2"/>
                </a:solidFill>
              </a:rPr>
              <a:t> entre personas, </a:t>
            </a:r>
            <a:r>
              <a:rPr lang="es-CO" sz="2400" dirty="0" smtClean="0">
                <a:solidFill>
                  <a:srgbClr val="FF0000"/>
                </a:solidFill>
              </a:rPr>
              <a:t>no entre funciones.</a:t>
            </a: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Problemas en calidad, pero </a:t>
            </a:r>
            <a:r>
              <a:rPr lang="es-CO" sz="2400" dirty="0" smtClean="0">
                <a:solidFill>
                  <a:srgbClr val="FF0000"/>
                </a:solidFill>
              </a:rPr>
              <a:t>debilidades en evaluaciones</a:t>
            </a:r>
            <a:endParaRPr lang="es-CO" sz="2400" dirty="0" smtClean="0">
              <a:solidFill>
                <a:schemeClr val="tx1"/>
              </a:solidFill>
            </a:endParaRPr>
          </a:p>
          <a:p>
            <a:pPr lvl="1"/>
            <a:r>
              <a:rPr lang="es-CO" sz="2400" dirty="0" smtClean="0">
                <a:solidFill>
                  <a:schemeClr val="tx1"/>
                </a:solidFill>
              </a:rPr>
              <a:t>No </a:t>
            </a:r>
            <a:r>
              <a:rPr lang="es-CO" sz="2400" dirty="0">
                <a:solidFill>
                  <a:schemeClr val="tx1"/>
                </a:solidFill>
              </a:rPr>
              <a:t>constituyen «revolución» educativa, pero revelan alcances de la tecnología </a:t>
            </a:r>
            <a:r>
              <a:rPr lang="es-CO" sz="2400" dirty="0" smtClean="0">
                <a:solidFill>
                  <a:schemeClr val="tx1"/>
                </a:solidFill>
              </a:rPr>
              <a:t>digital, para transformar educación presencial y a distancia/virtual </a:t>
            </a:r>
            <a:endParaRPr lang="es-CO" sz="24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98" y="2088108"/>
            <a:ext cx="2512402" cy="40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768" y="2947916"/>
            <a:ext cx="1214458" cy="139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44" y="4995080"/>
            <a:ext cx="1630355" cy="9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69" y="6251812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575306" y="3400821"/>
            <a:ext cx="7766936" cy="1646302"/>
          </a:xfrm>
        </p:spPr>
        <p:txBody>
          <a:bodyPr/>
          <a:lstStyle/>
          <a:p>
            <a:r>
              <a:rPr lang="es-CO" dirty="0"/>
              <a:t>3. </a:t>
            </a:r>
            <a:r>
              <a:rPr lang="es-CO" dirty="0" smtClean="0"/>
              <a:t>¿</a:t>
            </a:r>
            <a:r>
              <a:rPr lang="es-CO" dirty="0" err="1" smtClean="0"/>
              <a:t>Blended</a:t>
            </a:r>
            <a:r>
              <a:rPr lang="es-CO" dirty="0" smtClean="0"/>
              <a:t> </a:t>
            </a:r>
            <a:r>
              <a:rPr lang="es-CO" dirty="0" err="1" smtClean="0"/>
              <a:t>learning</a:t>
            </a:r>
            <a:r>
              <a:rPr lang="es-CO" dirty="0"/>
              <a:t>, hacia los nuevos paradigmas?</a:t>
            </a:r>
          </a:p>
        </p:txBody>
      </p:sp>
    </p:spTree>
    <p:extLst>
      <p:ext uri="{BB962C8B-B14F-4D97-AF65-F5344CB8AC3E}">
        <p14:creationId xmlns:p14="http://schemas.microsoft.com/office/powerpoint/2010/main" val="86120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600501"/>
            <a:ext cx="8596668" cy="5977720"/>
          </a:xfrm>
        </p:spPr>
        <p:txBody>
          <a:bodyPr>
            <a:normAutofit/>
          </a:bodyPr>
          <a:lstStyle/>
          <a:p>
            <a:r>
              <a:rPr lang="es-CO" sz="2400" dirty="0" smtClean="0"/>
              <a:t>Todos los Modelos anteriores </a:t>
            </a:r>
            <a:r>
              <a:rPr lang="es-CO" sz="2400" dirty="0" smtClean="0">
                <a:solidFill>
                  <a:srgbClr val="FF0000"/>
                </a:solidFill>
              </a:rPr>
              <a:t>inclinan balanza </a:t>
            </a:r>
            <a:r>
              <a:rPr lang="es-CO" sz="2400" dirty="0" smtClean="0"/>
              <a:t>hacia una u otra función</a:t>
            </a:r>
          </a:p>
          <a:p>
            <a:pPr marL="0" indent="0">
              <a:buNone/>
            </a:pPr>
            <a:endParaRPr lang="es-CO" sz="2400" dirty="0" smtClean="0"/>
          </a:p>
          <a:p>
            <a:r>
              <a:rPr lang="es-CO" sz="2400" dirty="0" smtClean="0"/>
              <a:t>Sociedad actual exige: 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Desequilibrios </a:t>
            </a:r>
            <a:r>
              <a:rPr lang="es-CO" sz="2400" dirty="0">
                <a:solidFill>
                  <a:srgbClr val="FF0000"/>
                </a:solidFill>
              </a:rPr>
              <a:t>en procesos </a:t>
            </a:r>
            <a:r>
              <a:rPr lang="es-CO" sz="2400" dirty="0"/>
              <a:t>(diversos enfoques) </a:t>
            </a:r>
            <a:r>
              <a:rPr lang="es-CO" sz="2400" dirty="0" smtClean="0">
                <a:solidFill>
                  <a:schemeClr val="tx1"/>
                </a:solidFill>
              </a:rPr>
              <a:t>pero</a:t>
            </a:r>
            <a:r>
              <a:rPr lang="es-CO" sz="2400" dirty="0" smtClean="0">
                <a:solidFill>
                  <a:srgbClr val="FF0000"/>
                </a:solidFill>
              </a:rPr>
              <a:t> </a:t>
            </a:r>
            <a:r>
              <a:rPr lang="es-CO" sz="2400" dirty="0">
                <a:solidFill>
                  <a:srgbClr val="FF0000"/>
                </a:solidFill>
              </a:rPr>
              <a:t>equilibrio </a:t>
            </a:r>
            <a:r>
              <a:rPr lang="es-CO" sz="2400" dirty="0" smtClean="0">
                <a:solidFill>
                  <a:srgbClr val="FF0000"/>
                </a:solidFill>
              </a:rPr>
              <a:t>entre </a:t>
            </a:r>
            <a:r>
              <a:rPr lang="es-CO" sz="2400" dirty="0">
                <a:solidFill>
                  <a:srgbClr val="FF0000"/>
                </a:solidFill>
              </a:rPr>
              <a:t>funciones </a:t>
            </a:r>
            <a:endParaRPr lang="es-CO" sz="2400" dirty="0" smtClean="0">
              <a:solidFill>
                <a:srgbClr val="FF0000"/>
              </a:solidFill>
            </a:endParaRPr>
          </a:p>
          <a:p>
            <a:endParaRPr lang="es-CO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71" y="3387865"/>
            <a:ext cx="3398291" cy="32965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4" name="3 Flecha derecha"/>
          <p:cNvSpPr/>
          <p:nvPr/>
        </p:nvSpPr>
        <p:spPr>
          <a:xfrm rot="10800000">
            <a:off x="6823878" y="47224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derecha"/>
          <p:cNvSpPr/>
          <p:nvPr/>
        </p:nvSpPr>
        <p:spPr>
          <a:xfrm>
            <a:off x="2556363" y="47224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5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s-CO" sz="2400" dirty="0">
                <a:solidFill>
                  <a:schemeClr val="tx1"/>
                </a:solidFill>
                <a:latin typeface="+mn-lt"/>
              </a:rPr>
              <a:t>Sociedad actual exige</a:t>
            </a:r>
            <a:r>
              <a:rPr lang="es-CO" dirty="0">
                <a:solidFill>
                  <a:schemeClr val="tx1"/>
                </a:solidFill>
              </a:rPr>
              <a:t>:</a:t>
            </a:r>
            <a:br>
              <a:rPr lang="es-CO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137" y="1542197"/>
            <a:ext cx="8891865" cy="5199797"/>
          </a:xfrm>
        </p:spPr>
        <p:txBody>
          <a:bodyPr>
            <a:normAutofit/>
          </a:bodyPr>
          <a:lstStyle/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Redundancia </a:t>
            </a:r>
            <a:r>
              <a:rPr lang="es-CO" sz="2400" dirty="0">
                <a:solidFill>
                  <a:srgbClr val="FF0000"/>
                </a:solidFill>
              </a:rPr>
              <a:t>funcional</a:t>
            </a:r>
            <a:r>
              <a:rPr lang="es-CO" sz="2400" dirty="0"/>
              <a:t>: </a:t>
            </a:r>
            <a:r>
              <a:rPr lang="es-CO" sz="2400" dirty="0">
                <a:solidFill>
                  <a:schemeClr val="tx1"/>
                </a:solidFill>
              </a:rPr>
              <a:t>docencia en función investigación y viceversa</a:t>
            </a:r>
          </a:p>
          <a:p>
            <a:pPr lvl="1"/>
            <a:r>
              <a:rPr lang="es-CO" sz="2400" dirty="0">
                <a:solidFill>
                  <a:schemeClr val="tx1"/>
                </a:solidFill>
              </a:rPr>
              <a:t>Amalgamar</a:t>
            </a:r>
            <a:r>
              <a:rPr lang="es-CO" sz="2400" dirty="0"/>
              <a:t> </a:t>
            </a:r>
            <a:r>
              <a:rPr lang="es-CO" sz="2400" dirty="0">
                <a:solidFill>
                  <a:srgbClr val="FF0000"/>
                </a:solidFill>
              </a:rPr>
              <a:t>ciencia normal </a:t>
            </a:r>
            <a:r>
              <a:rPr lang="es-CO" sz="2400" dirty="0">
                <a:solidFill>
                  <a:schemeClr val="tx1"/>
                </a:solidFill>
              </a:rPr>
              <a:t>con</a:t>
            </a:r>
            <a:r>
              <a:rPr lang="es-CO" sz="2400" dirty="0">
                <a:solidFill>
                  <a:srgbClr val="FF0000"/>
                </a:solidFill>
              </a:rPr>
              <a:t> conocimientos tácitos</a:t>
            </a:r>
          </a:p>
          <a:p>
            <a:pPr lvl="1"/>
            <a:r>
              <a:rPr lang="es-CO" sz="2400" dirty="0">
                <a:solidFill>
                  <a:schemeClr val="tx1"/>
                </a:solidFill>
              </a:rPr>
              <a:t>Complementar </a:t>
            </a:r>
            <a:r>
              <a:rPr lang="es-CO" sz="2400" dirty="0">
                <a:solidFill>
                  <a:srgbClr val="FF0000"/>
                </a:solidFill>
              </a:rPr>
              <a:t>medios y métodos tradicionales con tecnologías digitales </a:t>
            </a:r>
          </a:p>
          <a:p>
            <a:pPr lvl="1"/>
            <a:r>
              <a:rPr lang="es-CO" sz="2400" dirty="0">
                <a:solidFill>
                  <a:srgbClr val="FF0000"/>
                </a:solidFill>
              </a:rPr>
              <a:t>Reconstrucción permanente de contenidos </a:t>
            </a:r>
          </a:p>
          <a:p>
            <a:pPr lvl="1"/>
            <a:r>
              <a:rPr lang="es-CO" sz="2400" dirty="0">
                <a:solidFill>
                  <a:srgbClr val="FF0000"/>
                </a:solidFill>
              </a:rPr>
              <a:t>Interacción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modelos nuevos </a:t>
            </a:r>
            <a:r>
              <a:rPr lang="es-CO" sz="2400" dirty="0" smtClean="0">
                <a:solidFill>
                  <a:schemeClr val="tx1"/>
                </a:solidFill>
              </a:rPr>
              <a:t>ante problemas complejos (</a:t>
            </a:r>
            <a:r>
              <a:rPr lang="es-CO" sz="2400" dirty="0" smtClean="0">
                <a:solidFill>
                  <a:schemeClr val="accent2"/>
                </a:solidFill>
              </a:rPr>
              <a:t>diferencia entre </a:t>
            </a:r>
            <a:r>
              <a:rPr lang="es-CO" sz="2400" dirty="0" err="1" smtClean="0">
                <a:solidFill>
                  <a:schemeClr val="accent2"/>
                </a:solidFill>
              </a:rPr>
              <a:t>soluciuones</a:t>
            </a:r>
            <a:r>
              <a:rPr lang="es-CO" sz="2400" dirty="0" smtClean="0">
                <a:solidFill>
                  <a:schemeClr val="accent2"/>
                </a:solidFill>
              </a:rPr>
              <a:t> sencillas, complicadas y complejas</a:t>
            </a:r>
            <a:r>
              <a:rPr lang="es-CO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Utilización ciencia </a:t>
            </a:r>
            <a:r>
              <a:rPr lang="es-CO" sz="2400" dirty="0" smtClean="0">
                <a:solidFill>
                  <a:schemeClr val="tx1"/>
                </a:solidFill>
              </a:rPr>
              <a:t>(resultados investigaciones) y </a:t>
            </a:r>
            <a:r>
              <a:rPr lang="es-CO" sz="2400" dirty="0">
                <a:solidFill>
                  <a:schemeClr val="tx1"/>
                </a:solidFill>
              </a:rPr>
              <a:t>utilización medios y recursos disponibles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973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390" y="213815"/>
            <a:ext cx="8596668" cy="1320800"/>
          </a:xfrm>
        </p:spPr>
        <p:txBody>
          <a:bodyPr/>
          <a:lstStyle/>
          <a:p>
            <a:r>
              <a:rPr lang="es-CO" dirty="0" smtClean="0"/>
              <a:t>Preguntas que surgen: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137" y="1419367"/>
            <a:ext cx="9921922" cy="6387154"/>
          </a:xfrm>
        </p:spPr>
        <p:txBody>
          <a:bodyPr>
            <a:normAutofit fontScale="32500" lnSpcReduction="20000"/>
          </a:bodyPr>
          <a:lstStyle/>
          <a:p>
            <a:r>
              <a:rPr lang="es-CO" sz="6200" dirty="0" smtClean="0">
                <a:solidFill>
                  <a:schemeClr val="tx1"/>
                </a:solidFill>
              </a:rPr>
              <a:t>Ante </a:t>
            </a:r>
            <a:r>
              <a:rPr lang="es-CO" sz="6200" dirty="0" smtClean="0">
                <a:solidFill>
                  <a:schemeClr val="tx1"/>
                </a:solidFill>
              </a:rPr>
              <a:t>positivos resultados de </a:t>
            </a:r>
            <a:r>
              <a:rPr lang="es-CO" sz="6200" i="1" dirty="0" err="1" smtClean="0">
                <a:solidFill>
                  <a:schemeClr val="tx1"/>
                </a:solidFill>
              </a:rPr>
              <a:t>Blended</a:t>
            </a:r>
            <a:r>
              <a:rPr lang="es-CO" sz="6200" i="1" dirty="0" smtClean="0">
                <a:solidFill>
                  <a:schemeClr val="tx1"/>
                </a:solidFill>
              </a:rPr>
              <a:t> </a:t>
            </a:r>
            <a:r>
              <a:rPr lang="es-CO" sz="6200" i="1" dirty="0" err="1" smtClean="0">
                <a:solidFill>
                  <a:schemeClr val="tx1"/>
                </a:solidFill>
              </a:rPr>
              <a:t>Learning</a:t>
            </a:r>
            <a:r>
              <a:rPr lang="es-CO" sz="6200" i="1" dirty="0" smtClean="0">
                <a:solidFill>
                  <a:schemeClr val="tx1"/>
                </a:solidFill>
              </a:rPr>
              <a:t> </a:t>
            </a:r>
            <a:r>
              <a:rPr lang="es-CO" sz="6200" dirty="0" smtClean="0">
                <a:solidFill>
                  <a:schemeClr val="tx1"/>
                </a:solidFill>
              </a:rPr>
              <a:t>y si </a:t>
            </a:r>
            <a:r>
              <a:rPr lang="es-CO" sz="6200" dirty="0">
                <a:solidFill>
                  <a:schemeClr val="tx1"/>
                </a:solidFill>
              </a:rPr>
              <a:t>bien es aún modelo en </a:t>
            </a:r>
            <a:r>
              <a:rPr lang="es-CO" sz="6200" dirty="0" smtClean="0">
                <a:solidFill>
                  <a:schemeClr val="tx1"/>
                </a:solidFill>
              </a:rPr>
              <a:t>construcción surgen preguntas. Está en capacidad de :</a:t>
            </a:r>
          </a:p>
          <a:p>
            <a:endParaRPr lang="es-CO" sz="310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s-CO" sz="6000" dirty="0" smtClean="0">
                <a:solidFill>
                  <a:srgbClr val="FF0000"/>
                </a:solidFill>
              </a:rPr>
              <a:t>¿ </a:t>
            </a:r>
            <a:r>
              <a:rPr lang="es-CO" sz="6000" dirty="0" smtClean="0">
                <a:solidFill>
                  <a:srgbClr val="FF0000"/>
                </a:solidFill>
              </a:rPr>
              <a:t>superar </a:t>
            </a:r>
            <a:r>
              <a:rPr lang="es-CO" sz="6000" dirty="0" smtClean="0">
                <a:solidFill>
                  <a:srgbClr val="FF0000"/>
                </a:solidFill>
              </a:rPr>
              <a:t>las deficiencias anotadas en los anteriores modelos</a:t>
            </a:r>
            <a:r>
              <a:rPr lang="es-CO" sz="6000" dirty="0" smtClean="0">
                <a:solidFill>
                  <a:schemeClr val="tx1"/>
                </a:solidFill>
              </a:rPr>
              <a:t>?</a:t>
            </a:r>
          </a:p>
          <a:p>
            <a:pPr lvl="1">
              <a:buFont typeface="Courier New" pitchFamily="49" charset="0"/>
              <a:buChar char="o"/>
            </a:pPr>
            <a:r>
              <a:rPr lang="es-CO" sz="6000" dirty="0" smtClean="0">
                <a:solidFill>
                  <a:schemeClr val="tx1"/>
                </a:solidFill>
              </a:rPr>
              <a:t> </a:t>
            </a:r>
            <a:r>
              <a:rPr lang="es-CO" sz="6000" dirty="0" smtClean="0">
                <a:solidFill>
                  <a:srgbClr val="FF0000"/>
                </a:solidFill>
              </a:rPr>
              <a:t>¿</a:t>
            </a:r>
            <a:r>
              <a:rPr lang="es-CO" sz="6000" dirty="0" smtClean="0">
                <a:solidFill>
                  <a:srgbClr val="FF0000"/>
                </a:solidFill>
              </a:rPr>
              <a:t>articular  </a:t>
            </a:r>
            <a:r>
              <a:rPr lang="es-CO" sz="6000" dirty="0">
                <a:solidFill>
                  <a:srgbClr val="FF0000"/>
                </a:solidFill>
              </a:rPr>
              <a:t>componentes </a:t>
            </a:r>
            <a:r>
              <a:rPr lang="es-CO" sz="6000" dirty="0" smtClean="0">
                <a:solidFill>
                  <a:srgbClr val="FF0000"/>
                </a:solidFill>
              </a:rPr>
              <a:t>duales opuestos? </a:t>
            </a:r>
            <a:r>
              <a:rPr lang="es-CO" sz="6000" dirty="0" smtClean="0">
                <a:solidFill>
                  <a:schemeClr val="tx1"/>
                </a:solidFill>
              </a:rPr>
              <a:t>(Complejidad proviene de </a:t>
            </a:r>
            <a:r>
              <a:rPr lang="es-CO" sz="6000" i="1" dirty="0" err="1" smtClean="0">
                <a:solidFill>
                  <a:schemeClr val="tx1"/>
                </a:solidFill>
              </a:rPr>
              <a:t>complectere</a:t>
            </a:r>
            <a:r>
              <a:rPr lang="es-CO" sz="6000" i="1" dirty="0" smtClean="0">
                <a:solidFill>
                  <a:schemeClr val="tx1"/>
                </a:solidFill>
              </a:rPr>
              <a:t> = t</a:t>
            </a:r>
            <a:r>
              <a:rPr lang="es-CO" sz="6000" dirty="0" smtClean="0">
                <a:solidFill>
                  <a:schemeClr val="tx1"/>
                </a:solidFill>
              </a:rPr>
              <a:t>renzar dos elementos opuestos)</a:t>
            </a:r>
            <a:endParaRPr lang="es-CO" sz="6000" dirty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s-CO" sz="6200" dirty="0" smtClean="0">
                <a:solidFill>
                  <a:srgbClr val="FF0000"/>
                </a:solidFill>
              </a:rPr>
              <a:t>¿</a:t>
            </a:r>
            <a:r>
              <a:rPr lang="es-CO" sz="6200" dirty="0" smtClean="0">
                <a:solidFill>
                  <a:srgbClr val="FF0000"/>
                </a:solidFill>
              </a:rPr>
              <a:t>atender los cinco (5) </a:t>
            </a:r>
            <a:r>
              <a:rPr lang="es-CO" sz="6200" dirty="0" smtClean="0">
                <a:solidFill>
                  <a:srgbClr val="FF0000"/>
                </a:solidFill>
              </a:rPr>
              <a:t>frentes </a:t>
            </a:r>
            <a:r>
              <a:rPr lang="es-CO" sz="6200" dirty="0">
                <a:solidFill>
                  <a:srgbClr val="FF0000"/>
                </a:solidFill>
              </a:rPr>
              <a:t>del patrón de cambios en los modelos de universidad? </a:t>
            </a:r>
          </a:p>
          <a:p>
            <a:pPr marL="1200150" lvl="2" indent="-342900">
              <a:buFont typeface="+mj-lt"/>
              <a:buAutoNum type="arabicPeriod"/>
            </a:pPr>
            <a:r>
              <a:rPr lang="es-CO" sz="6200" dirty="0" smtClean="0">
                <a:solidFill>
                  <a:schemeClr val="accent2"/>
                </a:solidFill>
              </a:rPr>
              <a:t>redundancia funcional</a:t>
            </a:r>
            <a:r>
              <a:rPr lang="es-CO" sz="6200" dirty="0" smtClean="0">
                <a:solidFill>
                  <a:schemeClr val="tx1"/>
                </a:solidFill>
              </a:rPr>
              <a:t>, mediante uso de las tecnologías digitales</a:t>
            </a:r>
            <a:endParaRPr lang="es-CO" sz="6200" dirty="0">
              <a:solidFill>
                <a:schemeClr val="tx1"/>
              </a:solidFill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s-CO" sz="6200" dirty="0">
                <a:solidFill>
                  <a:schemeClr val="tx1"/>
                </a:solidFill>
              </a:rPr>
              <a:t>d</a:t>
            </a:r>
            <a:r>
              <a:rPr lang="es-CO" sz="6200" dirty="0" smtClean="0">
                <a:solidFill>
                  <a:schemeClr val="tx1"/>
                </a:solidFill>
              </a:rPr>
              <a:t>esarrollar </a:t>
            </a:r>
            <a:r>
              <a:rPr lang="es-CO" sz="6200" dirty="0">
                <a:solidFill>
                  <a:schemeClr val="accent2"/>
                </a:solidFill>
              </a:rPr>
              <a:t>nuevas pedagogías </a:t>
            </a:r>
            <a:r>
              <a:rPr lang="es-CO" sz="6200" dirty="0" smtClean="0">
                <a:solidFill>
                  <a:schemeClr val="tx1"/>
                </a:solidFill>
              </a:rPr>
              <a:t>(entrelazando elementos opuestos, </a:t>
            </a:r>
            <a:r>
              <a:rPr lang="es-CO" sz="6200" dirty="0" err="1" smtClean="0">
                <a:solidFill>
                  <a:schemeClr val="tx1"/>
                </a:solidFill>
              </a:rPr>
              <a:t>etimológicamnte</a:t>
            </a:r>
            <a:r>
              <a:rPr lang="es-CO" sz="6200" dirty="0" smtClean="0">
                <a:solidFill>
                  <a:schemeClr val="tx1"/>
                </a:solidFill>
              </a:rPr>
              <a:t> = c</a:t>
            </a:r>
            <a:r>
              <a:rPr lang="es-CO" sz="6200" dirty="0" smtClean="0">
                <a:solidFill>
                  <a:schemeClr val="tx1"/>
                </a:solidFill>
              </a:rPr>
              <a:t>omplejidad)</a:t>
            </a:r>
            <a:endParaRPr lang="es-CO" sz="6200" dirty="0">
              <a:solidFill>
                <a:schemeClr val="tx1"/>
              </a:solidFill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s-CO" sz="6200" dirty="0">
                <a:solidFill>
                  <a:schemeClr val="tx1"/>
                </a:solidFill>
              </a:rPr>
              <a:t>d</a:t>
            </a:r>
            <a:r>
              <a:rPr lang="es-CO" sz="6200" dirty="0" smtClean="0">
                <a:solidFill>
                  <a:schemeClr val="tx1"/>
                </a:solidFill>
              </a:rPr>
              <a:t>esarrollar </a:t>
            </a:r>
            <a:r>
              <a:rPr lang="es-CO" sz="6200" dirty="0">
                <a:solidFill>
                  <a:schemeClr val="accent2"/>
                </a:solidFill>
              </a:rPr>
              <a:t>investigación y servicio </a:t>
            </a:r>
            <a:r>
              <a:rPr lang="es-CO" sz="6200" dirty="0">
                <a:solidFill>
                  <a:schemeClr val="tx1"/>
                </a:solidFill>
              </a:rPr>
              <a:t>a la comunidad</a:t>
            </a:r>
          </a:p>
          <a:p>
            <a:pPr marL="1200150" lvl="2" indent="-342900">
              <a:buFont typeface="+mj-lt"/>
              <a:buAutoNum type="arabicPeriod"/>
            </a:pPr>
            <a:r>
              <a:rPr lang="es-CO" sz="6200" dirty="0" smtClean="0">
                <a:solidFill>
                  <a:schemeClr val="accent2"/>
                </a:solidFill>
              </a:rPr>
              <a:t>Lograr una nueva o</a:t>
            </a:r>
            <a:r>
              <a:rPr lang="es-CO" sz="6200" dirty="0" smtClean="0">
                <a:solidFill>
                  <a:schemeClr val="accent2"/>
                </a:solidFill>
              </a:rPr>
              <a:t>rganización </a:t>
            </a:r>
            <a:r>
              <a:rPr lang="es-CO" sz="6200" dirty="0">
                <a:solidFill>
                  <a:schemeClr val="accent2"/>
                </a:solidFill>
              </a:rPr>
              <a:t>institucional </a:t>
            </a:r>
            <a:r>
              <a:rPr lang="es-CO" sz="6200" dirty="0">
                <a:solidFill>
                  <a:schemeClr val="tx1"/>
                </a:solidFill>
              </a:rPr>
              <a:t>(nuevos </a:t>
            </a:r>
            <a:r>
              <a:rPr lang="es-CO" sz="6200" dirty="0" smtClean="0">
                <a:solidFill>
                  <a:schemeClr val="tx1"/>
                </a:solidFill>
              </a:rPr>
              <a:t>principios</a:t>
            </a:r>
            <a:r>
              <a:rPr lang="es-CO" sz="6200" dirty="0">
                <a:solidFill>
                  <a:schemeClr val="tx1"/>
                </a:solidFill>
              </a:rPr>
              <a:t>, </a:t>
            </a:r>
            <a:r>
              <a:rPr lang="es-CO" sz="6200" dirty="0" smtClean="0">
                <a:solidFill>
                  <a:schemeClr val="accent2"/>
                </a:solidFill>
              </a:rPr>
              <a:t>investigadores/docentes</a:t>
            </a:r>
            <a:r>
              <a:rPr lang="es-CO" sz="6200" dirty="0">
                <a:solidFill>
                  <a:schemeClr val="tx1"/>
                </a:solidFill>
              </a:rPr>
              <a:t>)</a:t>
            </a:r>
          </a:p>
          <a:p>
            <a:pPr marL="1200150" lvl="2" indent="-342900">
              <a:buFont typeface="+mj-lt"/>
              <a:buAutoNum type="arabicPeriod"/>
            </a:pPr>
            <a:r>
              <a:rPr lang="es-CO" sz="6200" dirty="0" smtClean="0">
                <a:solidFill>
                  <a:schemeClr val="tx1"/>
                </a:solidFill>
              </a:rPr>
              <a:t>obtener </a:t>
            </a:r>
            <a:r>
              <a:rPr lang="es-CO" sz="6200" dirty="0">
                <a:solidFill>
                  <a:schemeClr val="tx1"/>
                </a:solidFill>
              </a:rPr>
              <a:t>la </a:t>
            </a:r>
            <a:r>
              <a:rPr lang="es-CO" sz="6200" dirty="0">
                <a:solidFill>
                  <a:schemeClr val="accent2"/>
                </a:solidFill>
              </a:rPr>
              <a:t>financiación</a:t>
            </a:r>
            <a:r>
              <a:rPr lang="es-CO" sz="6200" dirty="0">
                <a:solidFill>
                  <a:schemeClr val="tx1"/>
                </a:solidFill>
              </a:rPr>
              <a:t> requerida</a:t>
            </a:r>
          </a:p>
          <a:p>
            <a:pPr marL="0" indent="0">
              <a:buNone/>
            </a:pPr>
            <a:endParaRPr lang="es-CO" sz="25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1200150" lvl="2" indent="-342900">
              <a:buFont typeface="+mj-lt"/>
              <a:buAutoNum type="arabicPeriod"/>
            </a:pPr>
            <a:endParaRPr lang="es-CO" dirty="0" smtClean="0">
              <a:solidFill>
                <a:schemeClr val="tx1"/>
              </a:solidFill>
            </a:endParaRPr>
          </a:p>
          <a:p>
            <a:pPr marL="1200150" lvl="2" indent="-342900">
              <a:buFont typeface="+mj-lt"/>
              <a:buAutoNum type="arabicPeriod"/>
            </a:pPr>
            <a:endParaRPr lang="es-CO" dirty="0" smtClean="0">
              <a:solidFill>
                <a:schemeClr val="tx1"/>
              </a:solidFill>
            </a:endParaRPr>
          </a:p>
          <a:p>
            <a:pPr marL="857250" lvl="2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 </a:t>
            </a:r>
          </a:p>
          <a:p>
            <a:pPr marL="857250" lvl="2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s-CO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s-CO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s-CO" dirty="0" smtClean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598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277" y="991737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TEMAS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8528" y="2187885"/>
            <a:ext cx="8596668" cy="3880773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tx1"/>
                </a:solidFill>
              </a:rPr>
              <a:t>Las </a:t>
            </a:r>
            <a:r>
              <a:rPr lang="es-CO" sz="2800" dirty="0" smtClean="0">
                <a:solidFill>
                  <a:schemeClr val="tx1"/>
                </a:solidFill>
              </a:rPr>
              <a:t>interrelaciones en las funciones de la universidad y el rol de las tecnologías</a:t>
            </a:r>
          </a:p>
          <a:p>
            <a:r>
              <a:rPr lang="es-CO" sz="2800" dirty="0" smtClean="0">
                <a:solidFill>
                  <a:schemeClr val="tx1"/>
                </a:solidFill>
              </a:rPr>
              <a:t>Nuevas dinámicas y modelos de universidad en la sociedad de conocimiento</a:t>
            </a:r>
          </a:p>
          <a:p>
            <a:r>
              <a:rPr lang="es-CO" sz="2800" dirty="0" smtClean="0">
                <a:solidFill>
                  <a:schemeClr val="tx1"/>
                </a:solidFill>
              </a:rPr>
              <a:t>¿</a:t>
            </a:r>
            <a:r>
              <a:rPr lang="es-CO" sz="2800" i="1" dirty="0" smtClean="0">
                <a:solidFill>
                  <a:schemeClr val="tx1"/>
                </a:solidFill>
              </a:rPr>
              <a:t>b-</a:t>
            </a:r>
            <a:r>
              <a:rPr lang="es-CO" sz="2800" i="1" dirty="0" err="1" smtClean="0">
                <a:solidFill>
                  <a:schemeClr val="tx1"/>
                </a:solidFill>
              </a:rPr>
              <a:t>Learning</a:t>
            </a:r>
            <a:r>
              <a:rPr lang="es-CO" sz="2800" dirty="0" smtClean="0">
                <a:solidFill>
                  <a:schemeClr val="tx1"/>
                </a:solidFill>
              </a:rPr>
              <a:t>, un camino hacia los nuevos paradigmas en educación?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743" y="445826"/>
            <a:ext cx="8596668" cy="659643"/>
          </a:xfrm>
        </p:spPr>
        <p:txBody>
          <a:bodyPr>
            <a:normAutofit/>
          </a:bodyPr>
          <a:lstStyle/>
          <a:p>
            <a:r>
              <a:rPr lang="es-CO" dirty="0" smtClean="0"/>
              <a:t>NUESTRA </a:t>
            </a:r>
            <a:r>
              <a:rPr lang="es-CO" dirty="0" smtClean="0"/>
              <a:t>APUESTA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637" y="1774209"/>
            <a:ext cx="9785445" cy="5660955"/>
          </a:xfrm>
        </p:spPr>
        <p:txBody>
          <a:bodyPr>
            <a:noAutofit/>
          </a:bodyPr>
          <a:lstStyle/>
          <a:p>
            <a:r>
              <a:rPr lang="es-CO" sz="2400" dirty="0" err="1" smtClean="0">
                <a:solidFill>
                  <a:schemeClr val="accent2"/>
                </a:solidFill>
              </a:rPr>
              <a:t>Blended</a:t>
            </a:r>
            <a:r>
              <a:rPr lang="es-CO" sz="2400" dirty="0" smtClean="0">
                <a:solidFill>
                  <a:schemeClr val="accent2"/>
                </a:solidFill>
              </a:rPr>
              <a:t> </a:t>
            </a:r>
            <a:r>
              <a:rPr lang="es-CO" sz="2400" dirty="0" err="1" smtClean="0">
                <a:solidFill>
                  <a:schemeClr val="accent2"/>
                </a:solidFill>
              </a:rPr>
              <a:t>Learning</a:t>
            </a:r>
            <a:r>
              <a:rPr lang="es-CO" sz="2400" dirty="0" smtClean="0">
                <a:solidFill>
                  <a:schemeClr val="accent2"/>
                </a:solidFill>
              </a:rPr>
              <a:t> </a:t>
            </a:r>
            <a:r>
              <a:rPr lang="es-CO" sz="2400" dirty="0" smtClean="0">
                <a:solidFill>
                  <a:schemeClr val="tx1"/>
                </a:solidFill>
              </a:rPr>
              <a:t>+ </a:t>
            </a:r>
            <a:r>
              <a:rPr lang="es-CO" sz="2400" dirty="0" smtClean="0">
                <a:solidFill>
                  <a:schemeClr val="accent2"/>
                </a:solidFill>
              </a:rPr>
              <a:t>cambio drástico en metodología</a:t>
            </a:r>
            <a:r>
              <a:rPr lang="es-CO" sz="2400" dirty="0" smtClean="0">
                <a:solidFill>
                  <a:schemeClr val="tx2"/>
                </a:solidFill>
              </a:rPr>
              <a:t>:</a:t>
            </a:r>
            <a:r>
              <a:rPr lang="es-CO" sz="2400" dirty="0" smtClean="0">
                <a:solidFill>
                  <a:srgbClr val="FF0000"/>
                </a:solidFill>
              </a:rPr>
              <a:t> Construcción Colectiva de Conocimiento, </a:t>
            </a:r>
            <a:r>
              <a:rPr lang="es-CO" sz="2400" dirty="0" smtClean="0">
                <a:solidFill>
                  <a:schemeClr val="tx2"/>
                </a:solidFill>
              </a:rPr>
              <a:t>para</a:t>
            </a:r>
            <a:r>
              <a:rPr lang="es-CO" sz="2400" dirty="0" smtClean="0">
                <a:solidFill>
                  <a:srgbClr val="FF0000"/>
                </a:solidFill>
              </a:rPr>
              <a:t> equilibrar funciones </a:t>
            </a:r>
            <a:r>
              <a:rPr lang="es-CO" sz="2400" dirty="0" smtClean="0">
                <a:solidFill>
                  <a:schemeClr val="tx2"/>
                </a:solidFill>
              </a:rPr>
              <a:t>y </a:t>
            </a:r>
            <a:r>
              <a:rPr lang="es-CO" sz="2400" dirty="0" smtClean="0">
                <a:solidFill>
                  <a:srgbClr val="FF0000"/>
                </a:solidFill>
              </a:rPr>
              <a:t>desequilibrar procesos.</a:t>
            </a:r>
            <a:endParaRPr lang="es-CO" sz="2400" dirty="0" smtClean="0">
              <a:solidFill>
                <a:srgbClr val="FF0000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</a:rPr>
              <a:t>CCC consiste </a:t>
            </a:r>
            <a:r>
              <a:rPr lang="es-CO" sz="2400" dirty="0">
                <a:solidFill>
                  <a:schemeClr val="tx1"/>
                </a:solidFill>
              </a:rPr>
              <a:t>en </a:t>
            </a:r>
            <a:r>
              <a:rPr lang="es-CO" sz="2400" dirty="0" smtClean="0">
                <a:solidFill>
                  <a:schemeClr val="tx1"/>
                </a:solidFill>
              </a:rPr>
              <a:t>articulación </a:t>
            </a:r>
            <a:r>
              <a:rPr lang="es-CO" sz="2400" dirty="0">
                <a:solidFill>
                  <a:schemeClr val="tx1"/>
                </a:solidFill>
              </a:rPr>
              <a:t>de </a:t>
            </a:r>
            <a:r>
              <a:rPr lang="es-CO" sz="2400" dirty="0">
                <a:solidFill>
                  <a:srgbClr val="FF0000"/>
                </a:solidFill>
              </a:rPr>
              <a:t>C</a:t>
            </a:r>
            <a:r>
              <a:rPr lang="es-CO" sz="2400" dirty="0" smtClean="0">
                <a:solidFill>
                  <a:srgbClr val="FF0000"/>
                </a:solidFill>
              </a:rPr>
              <a:t>reación </a:t>
            </a:r>
            <a:r>
              <a:rPr lang="es-CO" sz="2400" dirty="0">
                <a:solidFill>
                  <a:srgbClr val="FF0000"/>
                </a:solidFill>
              </a:rPr>
              <a:t>colectiva </a:t>
            </a:r>
            <a:r>
              <a:rPr lang="es-CO" sz="2400" dirty="0" smtClean="0">
                <a:solidFill>
                  <a:schemeClr val="tx1"/>
                </a:solidFill>
              </a:rPr>
              <a:t>(</a:t>
            </a:r>
            <a:r>
              <a:rPr lang="es-CO" sz="2400" dirty="0" err="1" smtClean="0">
                <a:solidFill>
                  <a:schemeClr val="tx1"/>
                </a:solidFill>
              </a:rPr>
              <a:t>metodo</a:t>
            </a:r>
            <a:r>
              <a:rPr lang="es-CO" sz="2400" dirty="0" smtClean="0">
                <a:solidFill>
                  <a:schemeClr val="tx1"/>
                </a:solidFill>
              </a:rPr>
              <a:t> de teatro</a:t>
            </a:r>
            <a:r>
              <a:rPr lang="es-CO" sz="2400" dirty="0">
                <a:solidFill>
                  <a:schemeClr val="tx1"/>
                </a:solidFill>
              </a:rPr>
              <a:t>) con </a:t>
            </a:r>
            <a:r>
              <a:rPr lang="es-CO" sz="2400" dirty="0">
                <a:solidFill>
                  <a:srgbClr val="FF0000"/>
                </a:solidFill>
              </a:rPr>
              <a:t>Gestión de conocimiento  </a:t>
            </a:r>
            <a:r>
              <a:rPr lang="es-CO" sz="2400" dirty="0">
                <a:solidFill>
                  <a:schemeClr val="tx1"/>
                </a:solidFill>
              </a:rPr>
              <a:t>y </a:t>
            </a:r>
            <a:r>
              <a:rPr lang="es-CO" sz="2400" dirty="0" smtClean="0">
                <a:solidFill>
                  <a:schemeClr val="tx1"/>
                </a:solidFill>
              </a:rPr>
              <a:t>con diferentes </a:t>
            </a:r>
            <a:r>
              <a:rPr lang="es-CO" sz="2400" dirty="0">
                <a:solidFill>
                  <a:srgbClr val="FF0000"/>
                </a:solidFill>
              </a:rPr>
              <a:t>técnicas pedagógico-didácticas </a:t>
            </a:r>
            <a:r>
              <a:rPr lang="es-CO" sz="2400" dirty="0">
                <a:solidFill>
                  <a:schemeClr val="tx1"/>
                </a:solidFill>
              </a:rPr>
              <a:t>disponibles </a:t>
            </a:r>
            <a:r>
              <a:rPr lang="es-CO" sz="2400" dirty="0" smtClean="0">
                <a:solidFill>
                  <a:schemeClr val="tx1"/>
                </a:solidFill>
              </a:rPr>
              <a:t>(información disponible </a:t>
            </a:r>
            <a:r>
              <a:rPr lang="es-CO" sz="2400" dirty="0" smtClean="0">
                <a:solidFill>
                  <a:schemeClr val="tx1"/>
                </a:solidFill>
              </a:rPr>
              <a:t>en </a:t>
            </a:r>
            <a:r>
              <a:rPr lang="es-CO" sz="2400" dirty="0" err="1" smtClean="0">
                <a:solidFill>
                  <a:schemeClr val="tx1"/>
                </a:solidFill>
              </a:rPr>
              <a:t>ciber-espación</a:t>
            </a:r>
            <a:r>
              <a:rPr lang="es-CO" sz="2400" dirty="0" smtClean="0">
                <a:solidFill>
                  <a:schemeClr val="tx1"/>
                </a:solidFill>
              </a:rPr>
              <a:t>; producir nuevos contenidos; </a:t>
            </a:r>
            <a:r>
              <a:rPr lang="es-CO" sz="2400" dirty="0" smtClean="0">
                <a:solidFill>
                  <a:schemeClr val="tx1"/>
                </a:solidFill>
              </a:rPr>
              <a:t>realizar técnicas </a:t>
            </a:r>
            <a:r>
              <a:rPr lang="es-CO" sz="2400" dirty="0" smtClean="0">
                <a:solidFill>
                  <a:schemeClr val="tx1"/>
                </a:solidFill>
              </a:rPr>
              <a:t>de </a:t>
            </a:r>
            <a:r>
              <a:rPr lang="es-CO" sz="2400" b="1" dirty="0" smtClean="0">
                <a:solidFill>
                  <a:schemeClr val="accent2"/>
                </a:solidFill>
              </a:rPr>
              <a:t>clase </a:t>
            </a:r>
            <a:r>
              <a:rPr lang="es-CO" sz="2400" b="1" dirty="0">
                <a:solidFill>
                  <a:schemeClr val="accent2"/>
                </a:solidFill>
              </a:rPr>
              <a:t>invertida </a:t>
            </a:r>
            <a:r>
              <a:rPr lang="es-CO" sz="2400" dirty="0">
                <a:solidFill>
                  <a:schemeClr val="tx1"/>
                </a:solidFill>
              </a:rPr>
              <a:t>(</a:t>
            </a:r>
            <a:r>
              <a:rPr lang="es-CO" sz="2400" b="1" i="1" dirty="0" err="1">
                <a:solidFill>
                  <a:schemeClr val="accent2"/>
                </a:solidFill>
              </a:rPr>
              <a:t>flipped</a:t>
            </a:r>
            <a:r>
              <a:rPr lang="es-CO" sz="2400" b="1" i="1" dirty="0">
                <a:solidFill>
                  <a:schemeClr val="accent2"/>
                </a:solidFill>
              </a:rPr>
              <a:t> </a:t>
            </a:r>
            <a:r>
              <a:rPr lang="es-CO" sz="2400" b="1" i="1" dirty="0" err="1">
                <a:solidFill>
                  <a:schemeClr val="accent2"/>
                </a:solidFill>
              </a:rPr>
              <a:t>classroon</a:t>
            </a:r>
            <a:r>
              <a:rPr lang="es-CO" sz="2400" dirty="0" smtClean="0">
                <a:solidFill>
                  <a:schemeClr val="tx1"/>
                </a:solidFill>
              </a:rPr>
              <a:t>); integrar técnicas disponibles (seminario</a:t>
            </a:r>
            <a:r>
              <a:rPr lang="es-CO" sz="2400" dirty="0">
                <a:solidFill>
                  <a:schemeClr val="tx1"/>
                </a:solidFill>
              </a:rPr>
              <a:t>; </a:t>
            </a:r>
            <a:r>
              <a:rPr lang="es-CO" sz="2400" dirty="0" smtClean="0">
                <a:solidFill>
                  <a:schemeClr val="tx1"/>
                </a:solidFill>
              </a:rPr>
              <a:t>talleres, auto y </a:t>
            </a:r>
            <a:r>
              <a:rPr lang="es-CO" sz="2400" dirty="0" err="1" smtClean="0">
                <a:solidFill>
                  <a:schemeClr val="tx1"/>
                </a:solidFill>
              </a:rPr>
              <a:t>coevaluaciones</a:t>
            </a:r>
            <a:r>
              <a:rPr lang="es-CO" sz="2400" dirty="0" smtClean="0">
                <a:solidFill>
                  <a:schemeClr val="tx1"/>
                </a:solidFill>
              </a:rPr>
              <a:t> del tipo matrices de valoración (</a:t>
            </a:r>
            <a:r>
              <a:rPr lang="es-CO" sz="2400" dirty="0" err="1" smtClean="0">
                <a:solidFill>
                  <a:schemeClr val="tx1"/>
                </a:solidFill>
              </a:rPr>
              <a:t>rubrics</a:t>
            </a:r>
            <a:r>
              <a:rPr lang="es-CO" sz="2400" dirty="0" smtClean="0">
                <a:solidFill>
                  <a:schemeClr val="tx1"/>
                </a:solidFill>
              </a:rPr>
              <a:t>), </a:t>
            </a:r>
            <a:r>
              <a:rPr lang="es-CO" sz="2400" dirty="0" err="1" smtClean="0">
                <a:solidFill>
                  <a:schemeClr val="tx1"/>
                </a:solidFill>
              </a:rPr>
              <a:t>webquest</a:t>
            </a:r>
            <a:r>
              <a:rPr lang="es-CO" sz="2400" dirty="0" smtClean="0">
                <a:solidFill>
                  <a:schemeClr val="tx1"/>
                </a:solidFill>
              </a:rPr>
              <a:t>; </a:t>
            </a:r>
            <a:r>
              <a:rPr lang="es-CO" sz="2400" dirty="0" err="1" smtClean="0">
                <a:solidFill>
                  <a:schemeClr val="tx1"/>
                </a:solidFill>
              </a:rPr>
              <a:t>presencialidad</a:t>
            </a:r>
            <a:r>
              <a:rPr lang="es-CO" sz="2400" dirty="0" smtClean="0">
                <a:solidFill>
                  <a:schemeClr val="tx1"/>
                </a:solidFill>
              </a:rPr>
              <a:t> física y virtual</a:t>
            </a:r>
            <a:r>
              <a:rPr lang="es-CO" sz="2400" dirty="0" smtClean="0">
                <a:solidFill>
                  <a:schemeClr val="tx1"/>
                </a:solidFill>
              </a:rPr>
              <a:t>…)  </a:t>
            </a:r>
            <a:endParaRPr lang="es-CO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sz="2400" dirty="0" smtClean="0">
                <a:solidFill>
                  <a:schemeClr val="tx1"/>
                </a:solidFill>
              </a:rPr>
              <a:t> 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805219"/>
            <a:ext cx="8596668" cy="5677468"/>
          </a:xfrm>
        </p:spPr>
        <p:txBody>
          <a:bodyPr>
            <a:normAutofit/>
          </a:bodyPr>
          <a:lstStyle/>
          <a:p>
            <a:r>
              <a:rPr lang="es-CO" sz="2400" dirty="0">
                <a:solidFill>
                  <a:schemeClr val="tx1"/>
                </a:solidFill>
              </a:rPr>
              <a:t>Su propósito es </a:t>
            </a:r>
            <a:r>
              <a:rPr lang="es-CO" sz="2400" dirty="0" smtClean="0">
                <a:solidFill>
                  <a:schemeClr val="tx1"/>
                </a:solidFill>
              </a:rPr>
              <a:t>múltiple</a:t>
            </a:r>
            <a:r>
              <a:rPr lang="es-CO" sz="2400" dirty="0">
                <a:solidFill>
                  <a:schemeClr val="tx1"/>
                </a:solidFill>
              </a:rPr>
              <a:t>: </a:t>
            </a:r>
            <a:endParaRPr lang="es-CO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sz="1000" dirty="0">
              <a:solidFill>
                <a:schemeClr val="tx1"/>
              </a:solidFill>
            </a:endParaRPr>
          </a:p>
          <a:p>
            <a:pPr lvl="1">
              <a:buFont typeface="+mj-lt"/>
              <a:buAutoNum type="alphaLcParenR"/>
            </a:pPr>
            <a:r>
              <a:rPr lang="es-CO" sz="2400" dirty="0" smtClean="0">
                <a:solidFill>
                  <a:schemeClr val="tx1"/>
                </a:solidFill>
              </a:rPr>
              <a:t>Desarrollar </a:t>
            </a:r>
            <a:r>
              <a:rPr lang="es-CO" sz="2400" dirty="0">
                <a:solidFill>
                  <a:srgbClr val="FF0000"/>
                </a:solidFill>
              </a:rPr>
              <a:t>competencias </a:t>
            </a:r>
            <a:r>
              <a:rPr lang="es-CO" sz="2400" dirty="0" smtClean="0">
                <a:solidFill>
                  <a:srgbClr val="FF0000"/>
                </a:solidFill>
              </a:rPr>
              <a:t>investigativas </a:t>
            </a:r>
            <a:r>
              <a:rPr lang="es-CO" sz="2400" dirty="0" smtClean="0">
                <a:solidFill>
                  <a:schemeClr val="tx1"/>
                </a:solidFill>
              </a:rPr>
              <a:t>e </a:t>
            </a:r>
            <a:r>
              <a:rPr lang="es-CO" sz="2400" dirty="0" smtClean="0">
                <a:solidFill>
                  <a:srgbClr val="FF0000"/>
                </a:solidFill>
              </a:rPr>
              <a:t>investigaciones </a:t>
            </a:r>
            <a:r>
              <a:rPr lang="es-CO" sz="2400" dirty="0" smtClean="0">
                <a:solidFill>
                  <a:schemeClr val="tx1"/>
                </a:solidFill>
              </a:rPr>
              <a:t>(programa en 3 áreas: </a:t>
            </a:r>
            <a:r>
              <a:rPr lang="es-CO" sz="2400" dirty="0" smtClean="0">
                <a:solidFill>
                  <a:srgbClr val="FF0000"/>
                </a:solidFill>
              </a:rPr>
              <a:t>estudio teoría</a:t>
            </a:r>
            <a:r>
              <a:rPr lang="es-CO" sz="2400" dirty="0" smtClean="0">
                <a:solidFill>
                  <a:schemeClr val="tx1"/>
                </a:solidFill>
              </a:rPr>
              <a:t>; </a:t>
            </a:r>
            <a:r>
              <a:rPr lang="es-CO" sz="2400" dirty="0" smtClean="0">
                <a:solidFill>
                  <a:srgbClr val="FF0000"/>
                </a:solidFill>
              </a:rPr>
              <a:t>investigación</a:t>
            </a:r>
            <a:r>
              <a:rPr lang="es-CO" sz="2400" dirty="0" smtClean="0">
                <a:solidFill>
                  <a:schemeClr val="tx1"/>
                </a:solidFill>
              </a:rPr>
              <a:t>; </a:t>
            </a:r>
            <a:r>
              <a:rPr lang="es-CO" sz="2400" dirty="0" smtClean="0">
                <a:solidFill>
                  <a:srgbClr val="FF0000"/>
                </a:solidFill>
              </a:rPr>
              <a:t>competencias comunicativas</a:t>
            </a:r>
            <a:r>
              <a:rPr lang="es-CO" sz="2400" dirty="0" smtClean="0">
                <a:solidFill>
                  <a:schemeClr val="tx1"/>
                </a:solidFill>
              </a:rPr>
              <a:t>). </a:t>
            </a:r>
            <a:endParaRPr lang="es-CO" sz="2400" dirty="0">
              <a:solidFill>
                <a:schemeClr val="tx1"/>
              </a:solidFill>
            </a:endParaRPr>
          </a:p>
          <a:p>
            <a:pPr lvl="1">
              <a:buFont typeface="+mj-lt"/>
              <a:buAutoNum type="alphaLcParenR"/>
            </a:pPr>
            <a:r>
              <a:rPr lang="es-CO" sz="2400" dirty="0">
                <a:solidFill>
                  <a:srgbClr val="FF0000"/>
                </a:solidFill>
              </a:rPr>
              <a:t>La creación colectiva </a:t>
            </a:r>
            <a:r>
              <a:rPr lang="es-CO" sz="2400" dirty="0">
                <a:solidFill>
                  <a:schemeClr val="accent2"/>
                </a:solidFill>
              </a:rPr>
              <a:t>de conocimientos</a:t>
            </a:r>
            <a:r>
              <a:rPr lang="es-CO" sz="2400" dirty="0">
                <a:solidFill>
                  <a:schemeClr val="tx1"/>
                </a:solidFill>
              </a:rPr>
              <a:t>, expresada tanto en la creación de </a:t>
            </a:r>
            <a:r>
              <a:rPr lang="es-CO" sz="2400" dirty="0">
                <a:solidFill>
                  <a:srgbClr val="FF0000"/>
                </a:solidFill>
              </a:rPr>
              <a:t>contenidos</a:t>
            </a:r>
            <a:r>
              <a:rPr lang="es-CO" sz="2400" dirty="0">
                <a:solidFill>
                  <a:schemeClr val="tx1"/>
                </a:solidFill>
              </a:rPr>
              <a:t> (textos, cuyas versiones se van perfeccionando sucesivamente, por cohortes para publicación), y/o </a:t>
            </a:r>
            <a:r>
              <a:rPr lang="es-CO" sz="2400" dirty="0">
                <a:solidFill>
                  <a:srgbClr val="FF0000"/>
                </a:solidFill>
              </a:rPr>
              <a:t>solucione</a:t>
            </a:r>
            <a:r>
              <a:rPr lang="es-CO" sz="2400" dirty="0">
                <a:solidFill>
                  <a:schemeClr val="tx1"/>
                </a:solidFill>
              </a:rPr>
              <a:t>s o resultados de investigación. </a:t>
            </a:r>
            <a:endParaRPr lang="es-CO" sz="2400" dirty="0" smtClean="0">
              <a:solidFill>
                <a:schemeClr val="tx1"/>
              </a:solidFill>
            </a:endParaRPr>
          </a:p>
          <a:p>
            <a:pPr lvl="1">
              <a:buFont typeface="+mj-lt"/>
              <a:buAutoNum type="alphaLcParenR"/>
            </a:pPr>
            <a:r>
              <a:rPr lang="es-CO" sz="2400" dirty="0" smtClean="0">
                <a:solidFill>
                  <a:schemeClr val="tx1"/>
                </a:solidFill>
              </a:rPr>
              <a:t>Usar en una y otra modalidad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>
                <a:solidFill>
                  <a:srgbClr val="FF0000"/>
                </a:solidFill>
              </a:rPr>
              <a:t>todos los recursos </a:t>
            </a:r>
            <a:r>
              <a:rPr lang="es-CO" sz="2400" dirty="0" smtClean="0">
                <a:solidFill>
                  <a:srgbClr val="FF0000"/>
                </a:solidFill>
              </a:rPr>
              <a:t>disponibles </a:t>
            </a:r>
            <a:r>
              <a:rPr lang="es-CO" sz="2400" dirty="0" smtClean="0">
                <a:solidFill>
                  <a:schemeClr val="tx1"/>
                </a:solidFill>
              </a:rPr>
              <a:t>(</a:t>
            </a:r>
            <a:r>
              <a:rPr lang="es-CO" sz="2400" dirty="0" err="1" smtClean="0">
                <a:solidFill>
                  <a:schemeClr val="tx1"/>
                </a:solidFill>
              </a:rPr>
              <a:t>Gunthe</a:t>
            </a:r>
            <a:r>
              <a:rPr lang="es-CO" sz="2400" dirty="0" err="1" smtClean="0">
                <a:solidFill>
                  <a:schemeClr val="tx1"/>
                </a:solidFill>
              </a:rPr>
              <a:t>r</a:t>
            </a:r>
            <a:r>
              <a:rPr lang="es-CO" sz="2400" dirty="0" smtClean="0">
                <a:solidFill>
                  <a:schemeClr val="tx1"/>
                </a:solidFill>
              </a:rPr>
              <a:t> Pauli)</a:t>
            </a:r>
            <a:r>
              <a:rPr lang="es-CO" sz="2400" dirty="0" smtClean="0">
                <a:solidFill>
                  <a:schemeClr val="tx1"/>
                </a:solidFill>
              </a:rPr>
              <a:t>, </a:t>
            </a:r>
            <a:r>
              <a:rPr lang="es-CO" sz="2400" dirty="0">
                <a:solidFill>
                  <a:schemeClr val="tx1"/>
                </a:solidFill>
              </a:rPr>
              <a:t>es </a:t>
            </a:r>
            <a:r>
              <a:rPr lang="es-CO" sz="2400" dirty="0">
                <a:solidFill>
                  <a:srgbClr val="FF0000"/>
                </a:solidFill>
              </a:rPr>
              <a:t>especial información </a:t>
            </a:r>
            <a:r>
              <a:rPr lang="es-CO" sz="2400" dirty="0" smtClean="0">
                <a:solidFill>
                  <a:srgbClr val="FF0000"/>
                </a:solidFill>
              </a:rPr>
              <a:t>primaria 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 smtClean="0">
                <a:solidFill>
                  <a:schemeClr val="tx1"/>
                </a:solidFill>
              </a:rPr>
              <a:t>haciendo gestión del conocimiento. </a:t>
            </a:r>
            <a:endParaRPr lang="es-CO" sz="24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101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CO" sz="4000" dirty="0" smtClean="0"/>
          </a:p>
          <a:p>
            <a:pPr marL="0" indent="0" algn="ctr">
              <a:buNone/>
            </a:pPr>
            <a:endParaRPr lang="es-CO" sz="4000" dirty="0"/>
          </a:p>
          <a:p>
            <a:pPr marL="0" indent="0" algn="ctr">
              <a:buNone/>
            </a:pPr>
            <a:r>
              <a:rPr lang="es-CO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Muchas gracias</a:t>
            </a:r>
          </a:p>
          <a:p>
            <a:pPr marL="0" indent="0" algn="ctr">
              <a:buNone/>
            </a:pPr>
            <a:endParaRPr lang="es-CO" sz="4000" dirty="0"/>
          </a:p>
          <a:p>
            <a:pPr marL="0" indent="0" algn="r">
              <a:buNone/>
            </a:pPr>
            <a:r>
              <a:rPr lang="es-CO" sz="4000" dirty="0" smtClean="0">
                <a:solidFill>
                  <a:srgbClr val="0070C0"/>
                </a:solidFill>
                <a:hlinkClick r:id="rId2"/>
              </a:rPr>
              <a:t>angel.facundo@gmail.com</a:t>
            </a:r>
            <a:endParaRPr lang="es-CO" sz="4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s-CO" sz="4000" dirty="0" smtClean="0">
                <a:solidFill>
                  <a:srgbClr val="0070C0"/>
                </a:solidFill>
                <a:hlinkClick r:id="rId3"/>
              </a:rPr>
              <a:t>angel.facundo@uexternado.edu.co</a:t>
            </a:r>
            <a:endParaRPr lang="es-CO" sz="4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9535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5306" y="3414468"/>
            <a:ext cx="7766936" cy="1646302"/>
          </a:xfrm>
        </p:spPr>
        <p:txBody>
          <a:bodyPr/>
          <a:lstStyle/>
          <a:p>
            <a:r>
              <a:rPr lang="es-CO" dirty="0" smtClean="0"/>
              <a:t>El método de Construcción Colectiva de Conocimiento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678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800" y="145576"/>
            <a:ext cx="8596668" cy="768824"/>
          </a:xfrm>
        </p:spPr>
        <p:txBody>
          <a:bodyPr/>
          <a:lstStyle/>
          <a:p>
            <a:r>
              <a:rPr lang="es-CO" dirty="0" smtClean="0"/>
              <a:t> La «creación colectiva»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4717" y="1173707"/>
            <a:ext cx="9069286" cy="5684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sz="2900" b="1" dirty="0" smtClean="0">
                <a:solidFill>
                  <a:schemeClr val="accent1"/>
                </a:solidFill>
              </a:rPr>
              <a:t>PRINCIPIOS</a:t>
            </a:r>
            <a:r>
              <a:rPr lang="es-CO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s-CO" sz="2600" dirty="0" smtClean="0">
                <a:solidFill>
                  <a:schemeClr val="tx1"/>
                </a:solidFill>
              </a:rPr>
              <a:t>El teatro es un elemento de transformación social</a:t>
            </a:r>
          </a:p>
          <a:p>
            <a:r>
              <a:rPr lang="es-CO" sz="2600" dirty="0" smtClean="0">
                <a:solidFill>
                  <a:schemeClr val="tx1"/>
                </a:solidFill>
              </a:rPr>
              <a:t>En la «nueva dramaturgia» las relaciones autor, director, actor, público dejan de ser lineales</a:t>
            </a: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r>
              <a:rPr lang="es-CO" sz="2600" dirty="0" smtClean="0">
                <a:solidFill>
                  <a:schemeClr val="tx1"/>
                </a:solidFill>
              </a:rPr>
              <a:t>En la obra de arte hay momentos:</a:t>
            </a:r>
          </a:p>
          <a:p>
            <a:pPr lvl="1"/>
            <a:r>
              <a:rPr lang="es-CO" sz="2600" b="1" dirty="0" smtClean="0">
                <a:solidFill>
                  <a:schemeClr val="accent1"/>
                </a:solidFill>
              </a:rPr>
              <a:t>Cognoscitivo:</a:t>
            </a:r>
            <a:r>
              <a:rPr lang="es-CO" sz="2600" dirty="0" smtClean="0">
                <a:solidFill>
                  <a:schemeClr val="accent1"/>
                </a:solidFill>
              </a:rPr>
              <a:t> </a:t>
            </a:r>
            <a:r>
              <a:rPr lang="es-CO" sz="2600" dirty="0" smtClean="0">
                <a:solidFill>
                  <a:schemeClr val="tx1"/>
                </a:solidFill>
              </a:rPr>
              <a:t>hipótesis de trabajo e investigación para conocer realidad. Determina la relaciones con la ciencia</a:t>
            </a:r>
          </a:p>
          <a:p>
            <a:pPr lvl="1"/>
            <a:r>
              <a:rPr lang="es-CO" sz="2600" b="1" dirty="0" smtClean="0">
                <a:solidFill>
                  <a:schemeClr val="accent1"/>
                </a:solidFill>
              </a:rPr>
              <a:t>Ideológico:</a:t>
            </a:r>
            <a:r>
              <a:rPr lang="es-CO" sz="2600" dirty="0" smtClean="0">
                <a:solidFill>
                  <a:schemeClr val="tx1"/>
                </a:solidFill>
              </a:rPr>
              <a:t> determinación de concepciones, ideas. Relaciones con la política</a:t>
            </a:r>
          </a:p>
          <a:p>
            <a:pPr lvl="1"/>
            <a:r>
              <a:rPr lang="es-CO" sz="2600" b="1" dirty="0" smtClean="0">
                <a:solidFill>
                  <a:schemeClr val="accent1"/>
                </a:solidFill>
              </a:rPr>
              <a:t>Estético:  </a:t>
            </a:r>
            <a:r>
              <a:rPr lang="es-CO" sz="2600" dirty="0" smtClean="0">
                <a:solidFill>
                  <a:schemeClr val="tx1"/>
                </a:solidFill>
              </a:rPr>
              <a:t>determina la forma para presentar los contenidos para transformar la realidad.</a:t>
            </a:r>
          </a:p>
          <a:p>
            <a:pPr marL="457200" lvl="1" indent="0">
              <a:buNone/>
            </a:pPr>
            <a:endParaRPr lang="es-CO" b="1" dirty="0" smtClean="0">
              <a:solidFill>
                <a:srgbClr val="92D050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3019568"/>
            <a:ext cx="227007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26" y="2495693"/>
            <a:ext cx="4219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743" y="200167"/>
            <a:ext cx="8596668" cy="946245"/>
          </a:xfrm>
        </p:spPr>
        <p:txBody>
          <a:bodyPr/>
          <a:lstStyle/>
          <a:p>
            <a:r>
              <a:rPr lang="es-CO" dirty="0" smtClean="0"/>
              <a:t>…El método de «creación colectiva»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137" y="1473959"/>
            <a:ext cx="8891865" cy="4567404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1"/>
                </a:solidFill>
              </a:rPr>
              <a:t>CONCEPTOS </a:t>
            </a:r>
          </a:p>
          <a:p>
            <a:r>
              <a:rPr lang="es-CO" b="1" dirty="0" smtClean="0">
                <a:solidFill>
                  <a:schemeClr val="accent1"/>
                </a:solidFill>
              </a:rPr>
              <a:t>El tema</a:t>
            </a:r>
            <a:r>
              <a:rPr lang="es-CO" b="1" dirty="0" smtClean="0">
                <a:solidFill>
                  <a:srgbClr val="92D050"/>
                </a:solidFill>
              </a:rPr>
              <a:t>: </a:t>
            </a:r>
            <a:r>
              <a:rPr lang="es-CO" dirty="0">
                <a:solidFill>
                  <a:schemeClr val="tx1"/>
                </a:solidFill>
              </a:rPr>
              <a:t>es el asunto fundamental del que trata. Es </a:t>
            </a:r>
            <a:r>
              <a:rPr lang="es-CO" dirty="0">
                <a:solidFill>
                  <a:srgbClr val="FF0000"/>
                </a:solidFill>
              </a:rPr>
              <a:t>la sustancia </a:t>
            </a:r>
            <a:r>
              <a:rPr lang="es-CO" dirty="0">
                <a:solidFill>
                  <a:schemeClr val="tx1"/>
                </a:solidFill>
              </a:rPr>
              <a:t>del contenido</a:t>
            </a:r>
            <a:r>
              <a:rPr lang="es-CO" dirty="0" smtClean="0"/>
              <a:t>.</a:t>
            </a:r>
          </a:p>
          <a:p>
            <a:pPr marL="285750"/>
            <a:r>
              <a:rPr lang="es-CO" b="1" dirty="0" smtClean="0">
                <a:solidFill>
                  <a:schemeClr val="accent1"/>
                </a:solidFill>
              </a:rPr>
              <a:t>El argumento</a:t>
            </a:r>
            <a:r>
              <a:rPr lang="es-CO" b="1" dirty="0" smtClean="0">
                <a:solidFill>
                  <a:srgbClr val="92D050"/>
                </a:solidFill>
              </a:rPr>
              <a:t>: </a:t>
            </a:r>
            <a:r>
              <a:rPr lang="es-CO" dirty="0" smtClean="0">
                <a:solidFill>
                  <a:schemeClr val="tx1"/>
                </a:solidFill>
              </a:rPr>
              <a:t>sucesión de razones para estructurar un tema. La </a:t>
            </a:r>
            <a:r>
              <a:rPr lang="es-CO" dirty="0" smtClean="0">
                <a:solidFill>
                  <a:srgbClr val="FF0000"/>
                </a:solidFill>
              </a:rPr>
              <a:t>forma</a:t>
            </a:r>
            <a:r>
              <a:rPr lang="es-CO" dirty="0" smtClean="0">
                <a:solidFill>
                  <a:schemeClr val="tx1"/>
                </a:solidFill>
              </a:rPr>
              <a:t> en que se presenta.</a:t>
            </a:r>
          </a:p>
          <a:p>
            <a:pPr marL="285750"/>
            <a:r>
              <a:rPr lang="es-CO" b="1" dirty="0" smtClean="0">
                <a:solidFill>
                  <a:schemeClr val="accent1"/>
                </a:solidFill>
              </a:rPr>
              <a:t>Las líneas</a:t>
            </a:r>
            <a:r>
              <a:rPr lang="es-CO" b="1" dirty="0" smtClean="0">
                <a:solidFill>
                  <a:srgbClr val="FF0000"/>
                </a:solidFill>
              </a:rPr>
              <a:t>:  </a:t>
            </a:r>
            <a:r>
              <a:rPr lang="es-CO" dirty="0">
                <a:solidFill>
                  <a:srgbClr val="FF0000"/>
                </a:solidFill>
              </a:rPr>
              <a:t>niveles </a:t>
            </a:r>
            <a:r>
              <a:rPr lang="es-CO" dirty="0">
                <a:solidFill>
                  <a:schemeClr val="tx1"/>
                </a:solidFill>
              </a:rPr>
              <a:t>en los </a:t>
            </a:r>
            <a:r>
              <a:rPr lang="es-CO" dirty="0" smtClean="0">
                <a:solidFill>
                  <a:schemeClr val="tx1"/>
                </a:solidFill>
              </a:rPr>
              <a:t>cuales </a:t>
            </a:r>
            <a:r>
              <a:rPr lang="es-CO" dirty="0">
                <a:solidFill>
                  <a:schemeClr val="tx1"/>
                </a:solidFill>
              </a:rPr>
              <a:t>puede desarrollarse el tema. Son los vectores que a través de toda la obra van exponiendo las distintas facetas del tema</a:t>
            </a:r>
            <a:r>
              <a:rPr lang="es-CO" dirty="0" smtClean="0"/>
              <a:t>. </a:t>
            </a:r>
            <a:r>
              <a:rPr lang="es-CO" dirty="0" smtClean="0">
                <a:solidFill>
                  <a:schemeClr val="tx1"/>
                </a:solidFill>
              </a:rPr>
              <a:t>Son temáticas y argumentales.</a:t>
            </a: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2624138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1" y="4474522"/>
            <a:ext cx="8649642" cy="238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63687" y="2274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Ejemplo de la estructura para la obra «Los 10 días que estremecieron al mundo» 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68" y="1283373"/>
            <a:ext cx="4161786" cy="53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33" y="2124263"/>
            <a:ext cx="2830286" cy="27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295701"/>
            <a:ext cx="8596668" cy="768824"/>
          </a:xfrm>
        </p:spPr>
        <p:txBody>
          <a:bodyPr/>
          <a:lstStyle/>
          <a:p>
            <a:r>
              <a:rPr lang="es-CO" dirty="0" smtClean="0"/>
              <a:t>La gestión de conocimientos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842" y="1351128"/>
            <a:ext cx="8919160" cy="5622878"/>
          </a:xfrm>
        </p:spPr>
        <p:txBody>
          <a:bodyPr>
            <a:normAutofit fontScale="92500" lnSpcReduction="10000"/>
          </a:bodyPr>
          <a:lstStyle/>
          <a:p>
            <a:r>
              <a:rPr lang="es-CO" sz="2400" dirty="0" smtClean="0">
                <a:solidFill>
                  <a:schemeClr val="tx1"/>
                </a:solidFill>
              </a:rPr>
              <a:t>Es un disciplina reciente (1990s), que investiga los procesos para identificar, representar, crear y distribuir conocimientos tanto explícitos como tácitos, haciendo posible, mediante estrategias y prácticas la conversión de estos últimos, bien sea procesos o experiencias  tanto individuales como colectivas, en conocimientos explícitos.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El principio básico consiste en unir </a:t>
            </a:r>
            <a:r>
              <a:rPr lang="es-CO" sz="2400" dirty="0" smtClean="0">
                <a:solidFill>
                  <a:schemeClr val="accent2"/>
                </a:solidFill>
              </a:rPr>
              <a:t>Gente – Procesos – Tecnología</a:t>
            </a:r>
            <a:r>
              <a:rPr lang="es-CO" sz="2400" dirty="0" smtClean="0">
                <a:solidFill>
                  <a:schemeClr val="tx1"/>
                </a:solidFill>
              </a:rPr>
              <a:t>. </a:t>
            </a:r>
            <a:r>
              <a:rPr lang="es-CO" sz="2400" dirty="0" smtClean="0">
                <a:solidFill>
                  <a:schemeClr val="tx1"/>
                </a:solidFill>
              </a:rPr>
              <a:t>Se </a:t>
            </a:r>
            <a:r>
              <a:rPr lang="es-CO" sz="2400" dirty="0" smtClean="0">
                <a:solidFill>
                  <a:schemeClr val="tx1"/>
                </a:solidFill>
              </a:rPr>
              <a:t>fundamenta en la diferenciación entre </a:t>
            </a:r>
            <a:r>
              <a:rPr lang="es-CO" sz="2400" dirty="0" smtClean="0">
                <a:solidFill>
                  <a:schemeClr val="accent2"/>
                </a:solidFill>
              </a:rPr>
              <a:t>«transferencia» </a:t>
            </a:r>
            <a:r>
              <a:rPr lang="es-CO" sz="2400" dirty="0" smtClean="0">
                <a:solidFill>
                  <a:schemeClr val="tx1"/>
                </a:solidFill>
              </a:rPr>
              <a:t>de conocimientos disponibles e </a:t>
            </a:r>
            <a:r>
              <a:rPr lang="es-CO" sz="2400" dirty="0" smtClean="0">
                <a:solidFill>
                  <a:schemeClr val="accent2"/>
                </a:solidFill>
              </a:rPr>
              <a:t>«innovación». </a:t>
            </a:r>
            <a:endParaRPr lang="es-CO" sz="2400" dirty="0" smtClean="0">
              <a:solidFill>
                <a:schemeClr val="accent2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</a:rPr>
              <a:t>Se ha desarrollado principalmente en tres vertientes: </a:t>
            </a:r>
            <a:r>
              <a:rPr lang="es-CO" sz="2400" dirty="0" smtClean="0">
                <a:solidFill>
                  <a:schemeClr val="accent2"/>
                </a:solidFill>
              </a:rPr>
              <a:t>organizacional; computacional o informática </a:t>
            </a:r>
            <a:r>
              <a:rPr lang="es-CO" sz="2400" dirty="0" smtClean="0">
                <a:solidFill>
                  <a:schemeClr val="tx1"/>
                </a:solidFill>
              </a:rPr>
              <a:t>(bases de conocimiento, repositorios , sistemas expertos, ontologías, sistemas de apoyo a las decisiones de grupo, intranets, </a:t>
            </a:r>
            <a:r>
              <a:rPr lang="es-CO" sz="2400" dirty="0" err="1" smtClean="0">
                <a:solidFill>
                  <a:schemeClr val="tx1"/>
                </a:solidFill>
              </a:rPr>
              <a:t>groupwate</a:t>
            </a:r>
            <a:r>
              <a:rPr lang="es-CO" sz="2400" dirty="0" smtClean="0">
                <a:solidFill>
                  <a:schemeClr val="tx1"/>
                </a:solidFill>
              </a:rPr>
              <a:t> y </a:t>
            </a:r>
            <a:r>
              <a:rPr lang="es-CO" sz="2400" dirty="0" err="1" smtClean="0">
                <a:solidFill>
                  <a:schemeClr val="tx1"/>
                </a:solidFill>
              </a:rPr>
              <a:t>computer-supported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 err="1" smtClean="0">
                <a:solidFill>
                  <a:schemeClr val="tx1"/>
                </a:solidFill>
              </a:rPr>
              <a:t>cooperative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dirty="0" err="1" smtClean="0">
                <a:solidFill>
                  <a:schemeClr val="tx1"/>
                </a:solidFill>
              </a:rPr>
              <a:t>work</a:t>
            </a:r>
            <a:r>
              <a:rPr lang="es-CO" sz="2400" dirty="0" smtClean="0">
                <a:solidFill>
                  <a:schemeClr val="tx1"/>
                </a:solidFill>
              </a:rPr>
              <a:t> ); y </a:t>
            </a:r>
            <a:r>
              <a:rPr lang="es-CO" sz="2400" dirty="0" smtClean="0">
                <a:solidFill>
                  <a:schemeClr val="accent2"/>
                </a:solidFill>
              </a:rPr>
              <a:t>ecológica</a:t>
            </a:r>
            <a:r>
              <a:rPr lang="es-CO" sz="2400" dirty="0" smtClean="0">
                <a:solidFill>
                  <a:schemeClr val="tx1"/>
                </a:solidFill>
              </a:rPr>
              <a:t> (concentrada en la interacción de la gente: comunidades de práctica, </a:t>
            </a:r>
            <a:r>
              <a:rPr lang="es-CO" sz="2400" dirty="0" err="1" smtClean="0">
                <a:solidFill>
                  <a:schemeClr val="tx1"/>
                </a:solidFill>
              </a:rPr>
              <a:t>networking</a:t>
            </a:r>
            <a:r>
              <a:rPr lang="es-CO" sz="2400" dirty="0" smtClean="0">
                <a:solidFill>
                  <a:schemeClr val="tx1"/>
                </a:solidFill>
              </a:rPr>
              <a:t>). Pero, igualmente en educación. </a:t>
            </a:r>
          </a:p>
          <a:p>
            <a:endParaRPr lang="es-CO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4.bp.blogspot.com/-f40ysAoy7zU/UA-uxtOrneI/AAAAAAAAADg/rhJWFWfgPb0/s1600/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20" y="2879678"/>
            <a:ext cx="2641880" cy="20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f40ysAoy7zU/UA-uxtOrneI/AAAAAAAAADg/rhJWFWfgPb0/s1600/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717749"/>
            <a:ext cx="7149973" cy="55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2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07493" y="391236"/>
            <a:ext cx="8596668" cy="673290"/>
          </a:xfrm>
        </p:spPr>
        <p:txBody>
          <a:bodyPr>
            <a:noAutofit/>
          </a:bodyPr>
          <a:lstStyle/>
          <a:p>
            <a:r>
              <a:rPr lang="es-CO" sz="2400" dirty="0">
                <a:solidFill>
                  <a:schemeClr val="tx1"/>
                </a:solidFill>
              </a:rPr>
              <a:t>En el campo organizacional uno de los modelos más conocidos es el de </a:t>
            </a:r>
            <a:r>
              <a:rPr lang="es-CO" sz="2400" dirty="0" err="1">
                <a:solidFill>
                  <a:schemeClr val="tx1"/>
                </a:solidFill>
              </a:rPr>
              <a:t>Nonaka</a:t>
            </a:r>
            <a:r>
              <a:rPr lang="es-CO" sz="2400" dirty="0">
                <a:solidFill>
                  <a:schemeClr val="tx1"/>
                </a:solidFill>
              </a:rPr>
              <a:t> y </a:t>
            </a:r>
            <a:r>
              <a:rPr lang="es-CO" sz="2400" dirty="0" err="1">
                <a:solidFill>
                  <a:schemeClr val="tx1"/>
                </a:solidFill>
              </a:rPr>
              <a:t>Takeuchi</a:t>
            </a:r>
            <a:r>
              <a:rPr lang="es-CO" sz="2400" dirty="0">
                <a:solidFill>
                  <a:schemeClr val="tx1"/>
                </a:solidFill>
              </a:rPr>
              <a:t>, para la creación de conocimiento en las organizaciones. </a:t>
            </a:r>
            <a:r>
              <a:rPr lang="es-CO" sz="2400" dirty="0" err="1">
                <a:solidFill>
                  <a:schemeClr val="tx1"/>
                </a:solidFill>
              </a:rPr>
              <a:t>Cfr</a:t>
            </a:r>
            <a:r>
              <a:rPr lang="es-CO" sz="2400" dirty="0">
                <a:solidFill>
                  <a:schemeClr val="tx1"/>
                </a:solidFill>
              </a:rPr>
              <a:t>: NONAKA, I. (1994), denominado la </a:t>
            </a:r>
            <a:r>
              <a:rPr lang="en-US" sz="2400" dirty="0" err="1">
                <a:solidFill>
                  <a:schemeClr val="accent2"/>
                </a:solidFill>
              </a:rPr>
              <a:t>E</a:t>
            </a:r>
            <a:r>
              <a:rPr lang="en-US" sz="2400" dirty="0" err="1" smtClean="0">
                <a:solidFill>
                  <a:schemeClr val="accent2"/>
                </a:solidFill>
              </a:rPr>
              <a:t>spiral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del </a:t>
            </a:r>
            <a:r>
              <a:rPr lang="en-US" sz="2400" dirty="0" err="1">
                <a:solidFill>
                  <a:schemeClr val="accent2"/>
                </a:solidFill>
              </a:rPr>
              <a:t>conocimiento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1" y="6092673"/>
            <a:ext cx="920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/>
              <a:t>Adaptación personal de la Espiral de conocimiento. Fuente: </a:t>
            </a:r>
            <a:r>
              <a:rPr lang="es-CO" sz="1400" dirty="0"/>
              <a:t>NONAKA, I. </a:t>
            </a:r>
            <a:r>
              <a:rPr lang="es-CO" sz="1400" dirty="0" smtClean="0"/>
              <a:t>(1994</a:t>
            </a:r>
            <a:r>
              <a:rPr lang="es-CO" sz="1400" dirty="0"/>
              <a:t>). </a:t>
            </a:r>
            <a:r>
              <a:rPr lang="en-US" sz="1400" dirty="0"/>
              <a:t>“A dynamic theory of organizational knowledge creation”, Organization Science, vol. 5, nº 1,  February, pp. 14-37.</a:t>
            </a:r>
            <a:endParaRPr lang="es-CO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01" y="2251880"/>
            <a:ext cx="5603653" cy="365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548010" y="2622898"/>
            <a:ext cx="7766936" cy="1646302"/>
          </a:xfrm>
        </p:spPr>
        <p:txBody>
          <a:bodyPr/>
          <a:lstStyle/>
          <a:p>
            <a:r>
              <a:rPr lang="es-CO" sz="3600" dirty="0" smtClean="0"/>
              <a:t>1.Los cambios en las interrelaciones en las funciones de la Universidad </a:t>
            </a:r>
            <a:br>
              <a:rPr lang="es-CO" sz="3600" dirty="0" smtClean="0"/>
            </a:br>
            <a:r>
              <a:rPr lang="es-CO" sz="3600" dirty="0" smtClean="0"/>
              <a:t>y el rol de las tecnologías</a:t>
            </a:r>
            <a:r>
              <a:rPr lang="es-CO" sz="3600" dirty="0" smtClean="0">
                <a:solidFill>
                  <a:schemeClr val="tx1"/>
                </a:solidFill>
              </a:rPr>
              <a:t>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52952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clase invertida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487606"/>
            <a:ext cx="8596668" cy="5049671"/>
          </a:xfrm>
        </p:spPr>
        <p:txBody>
          <a:bodyPr>
            <a:normAutofit lnSpcReduction="10000"/>
          </a:bodyPr>
          <a:lstStyle/>
          <a:p>
            <a:r>
              <a:rPr lang="es-CO" sz="2000" dirty="0" smtClean="0">
                <a:solidFill>
                  <a:schemeClr val="tx1"/>
                </a:solidFill>
              </a:rPr>
              <a:t>Poner sobre los pies lo que ha estado parado de cabeza en práctica </a:t>
            </a:r>
            <a:r>
              <a:rPr lang="es-CO" sz="2000" dirty="0">
                <a:solidFill>
                  <a:schemeClr val="tx1"/>
                </a:solidFill>
              </a:rPr>
              <a:t>tradicional </a:t>
            </a:r>
            <a:r>
              <a:rPr lang="es-CO" sz="2000" dirty="0" smtClean="0">
                <a:solidFill>
                  <a:schemeClr val="tx1"/>
                </a:solidFill>
              </a:rPr>
              <a:t>de aulas presenciales </a:t>
            </a:r>
            <a:r>
              <a:rPr lang="es-CO" sz="2000" dirty="0">
                <a:solidFill>
                  <a:schemeClr val="tx1"/>
                </a:solidFill>
              </a:rPr>
              <a:t>o </a:t>
            </a:r>
            <a:r>
              <a:rPr lang="es-CO" sz="2000" dirty="0" smtClean="0">
                <a:solidFill>
                  <a:schemeClr val="tx1"/>
                </a:solidFill>
              </a:rPr>
              <a:t>digitales.</a:t>
            </a:r>
            <a:endParaRPr lang="es-CO" sz="2000" dirty="0">
              <a:solidFill>
                <a:schemeClr val="tx1"/>
              </a:solidFill>
            </a:endParaRPr>
          </a:p>
          <a:p>
            <a:r>
              <a:rPr lang="es-CO" sz="2000" dirty="0" smtClean="0">
                <a:solidFill>
                  <a:schemeClr val="accent1"/>
                </a:solidFill>
              </a:rPr>
              <a:t>Contenidos (</a:t>
            </a:r>
            <a:r>
              <a:rPr lang="es-CO" sz="2000" dirty="0" smtClean="0">
                <a:solidFill>
                  <a:schemeClr val="tx1"/>
                </a:solidFill>
              </a:rPr>
              <a:t>indagación </a:t>
            </a:r>
            <a:r>
              <a:rPr lang="es-CO" sz="2000" dirty="0" smtClean="0">
                <a:solidFill>
                  <a:schemeClr val="tx1"/>
                </a:solidFill>
              </a:rPr>
              <a:t>y/o </a:t>
            </a:r>
            <a:r>
              <a:rPr lang="es-CO" sz="2000" dirty="0" smtClean="0">
                <a:solidFill>
                  <a:schemeClr val="tx1"/>
                </a:solidFill>
              </a:rPr>
              <a:t>estudio): </a:t>
            </a:r>
            <a:r>
              <a:rPr lang="es-CO" sz="2000" dirty="0" smtClean="0">
                <a:solidFill>
                  <a:srgbClr val="FF0000"/>
                </a:solidFill>
              </a:rPr>
              <a:t>fuera del aula </a:t>
            </a:r>
            <a:r>
              <a:rPr lang="es-CO" sz="2000" dirty="0" smtClean="0">
                <a:solidFill>
                  <a:schemeClr val="accent1"/>
                </a:solidFill>
              </a:rPr>
              <a:t>(</a:t>
            </a:r>
            <a:r>
              <a:rPr lang="es-CO" sz="2000" dirty="0" smtClean="0">
                <a:solidFill>
                  <a:schemeClr val="accent1"/>
                </a:solidFill>
              </a:rPr>
              <a:t>en casa</a:t>
            </a:r>
            <a:r>
              <a:rPr lang="es-CO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Discusión</a:t>
            </a:r>
            <a:r>
              <a:rPr lang="es-CO" sz="2000" dirty="0" smtClean="0">
                <a:solidFill>
                  <a:schemeClr val="tx1"/>
                </a:solidFill>
              </a:rPr>
              <a:t>, sistematización, aplicación a problemas e </a:t>
            </a:r>
            <a:r>
              <a:rPr lang="es-CO" sz="2000" dirty="0" smtClean="0">
                <a:solidFill>
                  <a:schemeClr val="tx1"/>
                </a:solidFill>
              </a:rPr>
              <a:t>innovación: </a:t>
            </a:r>
            <a:r>
              <a:rPr lang="es-CO" sz="2000" dirty="0" smtClean="0">
                <a:solidFill>
                  <a:srgbClr val="FF0000"/>
                </a:solidFill>
              </a:rPr>
              <a:t>en  </a:t>
            </a:r>
            <a:r>
              <a:rPr lang="es-CO" sz="2000" dirty="0" smtClean="0">
                <a:solidFill>
                  <a:srgbClr val="FF0000"/>
                </a:solidFill>
              </a:rPr>
              <a:t>aula</a:t>
            </a:r>
            <a:r>
              <a:rPr lang="es-CO" sz="2000" dirty="0" smtClean="0">
                <a:solidFill>
                  <a:schemeClr val="tx1"/>
                </a:solidFill>
              </a:rPr>
              <a:t> (real o digital)</a:t>
            </a:r>
          </a:p>
          <a:p>
            <a:r>
              <a:rPr lang="es-CO" sz="2000" dirty="0" smtClean="0">
                <a:solidFill>
                  <a:srgbClr val="FF0000"/>
                </a:solidFill>
              </a:rPr>
              <a:t>Contextualización </a:t>
            </a:r>
            <a:r>
              <a:rPr lang="es-CO" sz="2000" dirty="0" smtClean="0">
                <a:solidFill>
                  <a:srgbClr val="FF0000"/>
                </a:solidFill>
              </a:rPr>
              <a:t>= </a:t>
            </a:r>
            <a:r>
              <a:rPr lang="es-CO" sz="2000" dirty="0" smtClean="0">
                <a:solidFill>
                  <a:schemeClr val="tx1"/>
                </a:solidFill>
              </a:rPr>
              <a:t>transformador de información en conocimiento. 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Aula = </a:t>
            </a:r>
            <a:r>
              <a:rPr lang="es-CO" sz="2000" dirty="0" smtClean="0">
                <a:solidFill>
                  <a:srgbClr val="FF0000"/>
                </a:solidFill>
              </a:rPr>
              <a:t>sistematización/</a:t>
            </a:r>
            <a:r>
              <a:rPr lang="es-CO" sz="2000" dirty="0" smtClean="0">
                <a:solidFill>
                  <a:srgbClr val="FF0000"/>
                </a:solidFill>
              </a:rPr>
              <a:t>conversión de información en conocimiento </a:t>
            </a:r>
            <a:r>
              <a:rPr lang="es-CO" sz="2000" dirty="0" smtClean="0">
                <a:solidFill>
                  <a:schemeClr val="tx1"/>
                </a:solidFill>
              </a:rPr>
              <a:t>(transformador: contexto); </a:t>
            </a:r>
            <a:r>
              <a:rPr lang="es-CO" sz="2000" dirty="0" smtClean="0">
                <a:solidFill>
                  <a:srgbClr val="FF0000"/>
                </a:solidFill>
              </a:rPr>
              <a:t>aplicación </a:t>
            </a:r>
            <a:r>
              <a:rPr lang="es-CO" sz="2000" dirty="0" smtClean="0">
                <a:solidFill>
                  <a:srgbClr val="FF0000"/>
                </a:solidFill>
              </a:rPr>
              <a:t>práctica</a:t>
            </a:r>
            <a:r>
              <a:rPr lang="es-CO" sz="2000" dirty="0" smtClean="0">
                <a:solidFill>
                  <a:schemeClr val="tx1"/>
                </a:solidFill>
              </a:rPr>
              <a:t>; </a:t>
            </a:r>
            <a:r>
              <a:rPr lang="es-CO" sz="2000" dirty="0" smtClean="0">
                <a:solidFill>
                  <a:srgbClr val="FF0000"/>
                </a:solidFill>
              </a:rPr>
              <a:t>innovación </a:t>
            </a:r>
            <a:r>
              <a:rPr lang="es-CO" sz="2000" dirty="0" smtClean="0">
                <a:solidFill>
                  <a:schemeClr val="tx1"/>
                </a:solidFill>
              </a:rPr>
              <a:t>(semillero </a:t>
            </a:r>
            <a:r>
              <a:rPr lang="es-CO" sz="2000" dirty="0" smtClean="0">
                <a:solidFill>
                  <a:schemeClr val="tx1"/>
                </a:solidFill>
              </a:rPr>
              <a:t>de ideas, laboratorio de investigación, comunidades de práctica e </a:t>
            </a:r>
            <a:r>
              <a:rPr lang="es-CO" sz="2000" dirty="0" smtClean="0">
                <a:solidFill>
                  <a:schemeClr val="tx1"/>
                </a:solidFill>
              </a:rPr>
              <a:t>investigación).</a:t>
            </a:r>
            <a:endParaRPr lang="es-CO" sz="2000" dirty="0" smtClean="0">
              <a:solidFill>
                <a:schemeClr val="tx1"/>
              </a:solidFill>
            </a:endParaRPr>
          </a:p>
          <a:p>
            <a:r>
              <a:rPr lang="es-CO" sz="2000" dirty="0" smtClean="0">
                <a:solidFill>
                  <a:schemeClr val="tx1"/>
                </a:solidFill>
              </a:rPr>
              <a:t>Investigación </a:t>
            </a:r>
            <a:r>
              <a:rPr lang="es-CO" sz="2000" dirty="0" smtClean="0">
                <a:solidFill>
                  <a:srgbClr val="FF0000"/>
                </a:solidFill>
              </a:rPr>
              <a:t>enfocada a productos </a:t>
            </a:r>
            <a:r>
              <a:rPr lang="es-CO" sz="2000" dirty="0" smtClean="0">
                <a:solidFill>
                  <a:schemeClr val="tx1"/>
                </a:solidFill>
              </a:rPr>
              <a:t>(elaboración de artículos, textos… (similar a </a:t>
            </a:r>
            <a:r>
              <a:rPr lang="es-CO" sz="2000" dirty="0" err="1" smtClean="0">
                <a:solidFill>
                  <a:schemeClr val="tx1"/>
                </a:solidFill>
              </a:rPr>
              <a:t>xMOOCs</a:t>
            </a:r>
            <a:r>
              <a:rPr lang="es-CO" sz="2000" dirty="0" smtClean="0">
                <a:solidFill>
                  <a:schemeClr val="tx1"/>
                </a:solidFill>
              </a:rPr>
              <a:t>) y a encontrar soluciones a problemas concretos</a:t>
            </a:r>
            <a:r>
              <a:rPr lang="es-CO" sz="20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s-CO" sz="2000" dirty="0" smtClean="0">
                <a:solidFill>
                  <a:srgbClr val="FF0000"/>
                </a:solidFill>
              </a:rPr>
              <a:t>Investigación centro de la maestría</a:t>
            </a:r>
            <a:r>
              <a:rPr lang="es-CO" sz="2000" dirty="0" smtClean="0">
                <a:solidFill>
                  <a:schemeClr val="tx1"/>
                </a:solidFill>
              </a:rPr>
              <a:t>. T</a:t>
            </a:r>
            <a:r>
              <a:rPr lang="es-CO" sz="2000" dirty="0" smtClean="0">
                <a:solidFill>
                  <a:schemeClr val="tx1"/>
                </a:solidFill>
              </a:rPr>
              <a:t>esis </a:t>
            </a:r>
            <a:r>
              <a:rPr lang="es-CO" sz="2000" dirty="0" smtClean="0">
                <a:solidFill>
                  <a:schemeClr val="tx1"/>
                </a:solidFill>
              </a:rPr>
              <a:t>de </a:t>
            </a:r>
            <a:r>
              <a:rPr lang="es-CO" sz="2000" dirty="0" smtClean="0">
                <a:solidFill>
                  <a:schemeClr val="tx1"/>
                </a:solidFill>
              </a:rPr>
              <a:t>grado se elabora </a:t>
            </a:r>
            <a:r>
              <a:rPr lang="es-CO" sz="2000" dirty="0">
                <a:solidFill>
                  <a:srgbClr val="FF0000"/>
                </a:solidFill>
              </a:rPr>
              <a:t>durante</a:t>
            </a:r>
            <a:r>
              <a:rPr lang="es-CO" sz="2000" dirty="0" smtClean="0">
                <a:solidFill>
                  <a:schemeClr val="tx1"/>
                </a:solidFill>
              </a:rPr>
              <a:t> los 2 años, no </a:t>
            </a:r>
            <a:r>
              <a:rPr lang="es-CO" sz="2000" dirty="0" smtClean="0">
                <a:solidFill>
                  <a:schemeClr val="tx1"/>
                </a:solidFill>
              </a:rPr>
              <a:t>al finalizar el programa, sino </a:t>
            </a:r>
            <a:r>
              <a:rPr lang="es-CO" sz="2000" dirty="0" smtClean="0">
                <a:solidFill>
                  <a:srgbClr val="FF0000"/>
                </a:solidFill>
              </a:rPr>
              <a:t>eje</a:t>
            </a:r>
            <a:r>
              <a:rPr lang="es-CO" sz="2000" dirty="0" smtClean="0">
                <a:solidFill>
                  <a:schemeClr val="tx1"/>
                </a:solidFill>
              </a:rPr>
              <a:t> del programa; elaborada </a:t>
            </a:r>
            <a:r>
              <a:rPr lang="es-CO" sz="2000" dirty="0" smtClean="0">
                <a:solidFill>
                  <a:schemeClr val="tx1"/>
                </a:solidFill>
              </a:rPr>
              <a:t>el </a:t>
            </a:r>
            <a:r>
              <a:rPr lang="es-CO" sz="2000" dirty="0" smtClean="0">
                <a:solidFill>
                  <a:schemeClr val="tx1"/>
                </a:solidFill>
              </a:rPr>
              <a:t>programa</a:t>
            </a:r>
            <a:r>
              <a:rPr lang="es-CO" sz="2000" dirty="0">
                <a:solidFill>
                  <a:schemeClr val="tx1"/>
                </a:solidFill>
              </a:rPr>
              <a:t>. </a:t>
            </a:r>
            <a:r>
              <a:rPr lang="es-CO" sz="2000" dirty="0">
                <a:solidFill>
                  <a:schemeClr val="accent2"/>
                </a:solidFill>
              </a:rPr>
              <a:t>S</a:t>
            </a:r>
            <a:r>
              <a:rPr lang="es-CO" sz="2000" dirty="0" smtClean="0">
                <a:solidFill>
                  <a:schemeClr val="accent2"/>
                </a:solidFill>
              </a:rPr>
              <a:t>eminarios </a:t>
            </a:r>
            <a:r>
              <a:rPr lang="es-CO" sz="2000" dirty="0">
                <a:solidFill>
                  <a:schemeClr val="accent2"/>
                </a:solidFill>
              </a:rPr>
              <a:t>son </a:t>
            </a:r>
            <a:r>
              <a:rPr lang="es-CO" sz="2000" dirty="0" smtClean="0">
                <a:solidFill>
                  <a:schemeClr val="accent2"/>
                </a:solidFill>
              </a:rPr>
              <a:t>apoyos 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s://encrypted-tbn3.gstatic.com/images?q=tbn:ANd9GcT41Qg7uIY-M0iahW1uB07Kk1G1RgsH6QVuRJEkNruQCg08lL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2262661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5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799" y="159224"/>
            <a:ext cx="8596668" cy="837063"/>
          </a:xfrm>
        </p:spPr>
        <p:txBody>
          <a:bodyPr/>
          <a:lstStyle/>
          <a:p>
            <a:r>
              <a:rPr lang="es-CO" dirty="0" smtClean="0"/>
              <a:t>Pasos en el proceso educativo: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799" y="1173708"/>
            <a:ext cx="8596668" cy="5684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chemeClr val="accent2"/>
                </a:solidFill>
              </a:rPr>
              <a:t>I</a:t>
            </a:r>
            <a:r>
              <a:rPr lang="es-CO" b="1" dirty="0" smtClean="0">
                <a:solidFill>
                  <a:schemeClr val="accent2"/>
                </a:solidFill>
              </a:rPr>
              <a:t>. </a:t>
            </a:r>
            <a:r>
              <a:rPr lang="es-CO" b="1" dirty="0" smtClean="0">
                <a:solidFill>
                  <a:srgbClr val="FF0000"/>
                </a:solidFill>
              </a:rPr>
              <a:t>PARA LA ESTRUCTURACIÓN DEL PROGRAMA</a:t>
            </a:r>
          </a:p>
          <a:p>
            <a:pPr>
              <a:buFont typeface="+mj-lt"/>
              <a:buAutoNum type="arabicPeriod"/>
            </a:pPr>
            <a:r>
              <a:rPr lang="es-CO" dirty="0" smtClean="0">
                <a:solidFill>
                  <a:schemeClr val="accent2"/>
                </a:solidFill>
              </a:rPr>
              <a:t>EL TEMA: </a:t>
            </a:r>
            <a:r>
              <a:rPr lang="es-CO" dirty="0" smtClean="0">
                <a:solidFill>
                  <a:schemeClr val="tx1"/>
                </a:solidFill>
              </a:rPr>
              <a:t>Lo define el Plan de Estudios aprobado para la Universidad</a:t>
            </a:r>
          </a:p>
          <a:p>
            <a:pPr>
              <a:buFont typeface="+mj-lt"/>
              <a:buAutoNum type="arabicPeriod"/>
            </a:pPr>
            <a:r>
              <a:rPr lang="es-CO" dirty="0" smtClean="0">
                <a:solidFill>
                  <a:schemeClr val="accent2"/>
                </a:solidFill>
              </a:rPr>
              <a:t>EL ARGUMENTO: </a:t>
            </a:r>
            <a:r>
              <a:rPr lang="es-CO" dirty="0" smtClean="0">
                <a:solidFill>
                  <a:schemeClr val="tx1"/>
                </a:solidFill>
              </a:rPr>
              <a:t>Se acuerda entre los docentes de la Maestría</a:t>
            </a:r>
            <a:endParaRPr lang="es-CO" dirty="0" smtClean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es-CO" dirty="0" smtClean="0">
                <a:solidFill>
                  <a:schemeClr val="accent2"/>
                </a:solidFill>
              </a:rPr>
              <a:t>LAS LÍNEAS: </a:t>
            </a:r>
            <a:r>
              <a:rPr lang="es-CO" dirty="0" smtClean="0">
                <a:solidFill>
                  <a:schemeClr val="tx1"/>
                </a:solidFill>
              </a:rPr>
              <a:t>Las define el docente de cada seminario (</a:t>
            </a:r>
            <a:r>
              <a:rPr lang="es-CO" dirty="0" smtClean="0">
                <a:solidFill>
                  <a:schemeClr val="accent2"/>
                </a:solidFill>
              </a:rPr>
              <a:t>autonomía</a:t>
            </a:r>
            <a:r>
              <a:rPr lang="es-CO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II</a:t>
            </a:r>
            <a:r>
              <a:rPr lang="es-CO" dirty="0" smtClean="0">
                <a:solidFill>
                  <a:schemeClr val="accent1"/>
                </a:solidFill>
              </a:rPr>
              <a:t>. </a:t>
            </a:r>
            <a:r>
              <a:rPr lang="es-CO" b="1" dirty="0" smtClean="0">
                <a:solidFill>
                  <a:srgbClr val="FF0000"/>
                </a:solidFill>
              </a:rPr>
              <a:t>PARA LA GESTIÓN DE CONOCIMIENTO </a:t>
            </a:r>
          </a:p>
          <a:p>
            <a:pPr>
              <a:buFont typeface="+mj-lt"/>
              <a:buAutoNum type="arabicPeriod" startAt="4"/>
            </a:pPr>
            <a:r>
              <a:rPr lang="es-CO" b="1" dirty="0" smtClean="0">
                <a:solidFill>
                  <a:schemeClr val="accent2"/>
                </a:solidFill>
              </a:rPr>
              <a:t>PROCESOS PREVIOS FUERA DEL AULA</a:t>
            </a:r>
            <a:r>
              <a:rPr lang="es-CO" b="1" dirty="0" smtClean="0">
                <a:solidFill>
                  <a:schemeClr val="tx1"/>
                </a:solidFill>
              </a:rPr>
              <a:t>: </a:t>
            </a:r>
            <a:r>
              <a:rPr lang="es-CO" dirty="0" smtClean="0">
                <a:solidFill>
                  <a:schemeClr val="tx1"/>
                </a:solidFill>
              </a:rPr>
              <a:t>Búsqueda; representación, (discusión inicial), modelación de la información por estudiantes y docente (para cada tema se dispone de 15 días). Para ello se da una Guía basada </a:t>
            </a:r>
            <a:r>
              <a:rPr lang="es-CO" dirty="0" smtClean="0">
                <a:solidFill>
                  <a:schemeClr val="accent2"/>
                </a:solidFill>
              </a:rPr>
              <a:t>en preguntas y una bibliografía</a:t>
            </a:r>
            <a:r>
              <a:rPr lang="es-CO" dirty="0" smtClean="0">
                <a:solidFill>
                  <a:schemeClr val="tx1"/>
                </a:solidFill>
              </a:rPr>
              <a:t> básica (</a:t>
            </a:r>
            <a:r>
              <a:rPr lang="es-CO" dirty="0" smtClean="0">
                <a:solidFill>
                  <a:schemeClr val="accent2"/>
                </a:solidFill>
              </a:rPr>
              <a:t>que no da respuesta directa a las preguntas</a:t>
            </a:r>
            <a:r>
              <a:rPr lang="es-CO" dirty="0" smtClean="0">
                <a:solidFill>
                  <a:schemeClr val="tx1"/>
                </a:solidFill>
              </a:rPr>
              <a:t>) </a:t>
            </a:r>
          </a:p>
          <a:p>
            <a:pPr>
              <a:buFont typeface="+mj-lt"/>
              <a:buAutoNum type="arabicPeriod" startAt="4"/>
            </a:pPr>
            <a:r>
              <a:rPr lang="es-CO" b="1" dirty="0" smtClean="0">
                <a:solidFill>
                  <a:schemeClr val="accent2"/>
                </a:solidFill>
              </a:rPr>
              <a:t>EN EL AULA: </a:t>
            </a:r>
            <a:r>
              <a:rPr lang="es-CO" dirty="0">
                <a:solidFill>
                  <a:schemeClr val="tx1"/>
                </a:solidFill>
              </a:rPr>
              <a:t>D</a:t>
            </a:r>
            <a:r>
              <a:rPr lang="es-CO" dirty="0" smtClean="0">
                <a:solidFill>
                  <a:schemeClr val="tx1"/>
                </a:solidFill>
              </a:rPr>
              <a:t>iscusión, búsqueda de aplicación y posibilidades de innovación a nivel general, sistematización del conocimiento (sesiones de 240 minutos)</a:t>
            </a:r>
          </a:p>
          <a:p>
            <a:pPr>
              <a:buFont typeface="+mj-lt"/>
              <a:buAutoNum type="arabicPeriod" startAt="4"/>
            </a:pPr>
            <a:r>
              <a:rPr lang="es-CO" dirty="0" smtClean="0">
                <a:solidFill>
                  <a:schemeClr val="accent2"/>
                </a:solidFill>
              </a:rPr>
              <a:t>EN COLECTIVOS PEQUEÑOS Y ESTABLES POR ÉNFASIS: </a:t>
            </a:r>
            <a:r>
              <a:rPr lang="es-CO" dirty="0" smtClean="0">
                <a:solidFill>
                  <a:schemeClr val="tx1"/>
                </a:solidFill>
              </a:rPr>
              <a:t>Aplicación a proyecto individual específico (realización de los procesos de diseño del proyecto (2 semestres académicos en sesiones de 210 minutos, cada 15 días; y tutoría individual); ejecución del proyecto (igualmente con sesiones cada 15 días, pero se incrementa la tutoría individual)</a:t>
            </a:r>
            <a:endParaRPr lang="es-CO" b="1" dirty="0" smtClean="0">
              <a:solidFill>
                <a:schemeClr val="accent2"/>
              </a:solidFill>
            </a:endParaRPr>
          </a:p>
          <a:p>
            <a:pPr>
              <a:buFont typeface="+mj-lt"/>
              <a:buAutoNum type="arabicPeriod" startAt="4"/>
            </a:pPr>
            <a:endParaRPr lang="es-CO" b="1" dirty="0" smtClean="0">
              <a:solidFill>
                <a:schemeClr val="tx1"/>
              </a:solidFill>
            </a:endParaRPr>
          </a:p>
        </p:txBody>
      </p:sp>
      <p:pic>
        <p:nvPicPr>
          <p:cNvPr id="9" name="11 Imagen" descr="trabajando libro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3307" y="2876348"/>
            <a:ext cx="2684690" cy="190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86" y="268406"/>
            <a:ext cx="8596668" cy="1320800"/>
          </a:xfrm>
        </p:spPr>
        <p:txBody>
          <a:bodyPr/>
          <a:lstStyle/>
          <a:p>
            <a:r>
              <a:rPr lang="es-CO" dirty="0" smtClean="0"/>
              <a:t>Bibliografía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419367"/>
            <a:ext cx="8596668" cy="5240740"/>
          </a:xfrm>
        </p:spPr>
        <p:txBody>
          <a:bodyPr/>
          <a:lstStyle/>
          <a:p>
            <a:pPr lvl="0"/>
            <a:r>
              <a:rPr lang="es-CO" sz="2000" dirty="0"/>
              <a:t>García, Santiago. Teoría y práctica del teatro. La práctica de la creación colectiva. Bogotá: Banco de la República. En: </a:t>
            </a:r>
            <a:r>
              <a:rPr lang="es-CO" sz="2000" u="sng" dirty="0">
                <a:hlinkClick r:id="rId2"/>
              </a:rPr>
              <a:t>http://www.banrepcultural.org/blaavirtual/todaslasartes/tea/tea1a.htm</a:t>
            </a:r>
            <a:endParaRPr lang="es-CO" sz="2000" dirty="0"/>
          </a:p>
          <a:p>
            <a:pPr lvl="0"/>
            <a:r>
              <a:rPr lang="en-US" sz="2000" dirty="0"/>
              <a:t>Gibbons, Michael; Limoges, Camille; </a:t>
            </a:r>
            <a:r>
              <a:rPr lang="en-US" sz="2000" dirty="0" err="1"/>
              <a:t>Nowotny</a:t>
            </a:r>
            <a:r>
              <a:rPr lang="en-US" sz="2000" dirty="0"/>
              <a:t>, Helga; Schwartzman, Simon; Scott, Peter and </a:t>
            </a:r>
            <a:r>
              <a:rPr lang="en-US" sz="2000" dirty="0" err="1"/>
              <a:t>Trow</a:t>
            </a:r>
            <a:r>
              <a:rPr lang="en-US" sz="2000" dirty="0"/>
              <a:t>, Martin (1994): </a:t>
            </a:r>
            <a:r>
              <a:rPr lang="en-US" sz="2000" i="1" dirty="0"/>
              <a:t>The New Production of Knowledge: The Dynamics of Science and Research in Contemporary Societies. </a:t>
            </a:r>
            <a:r>
              <a:rPr lang="en-US" sz="2000" dirty="0"/>
              <a:t>London: Sage.</a:t>
            </a:r>
            <a:endParaRPr lang="es-CO" sz="2000" dirty="0"/>
          </a:p>
          <a:p>
            <a:pPr lvl="0"/>
            <a:r>
              <a:rPr lang="es-CO" sz="2000" dirty="0"/>
              <a:t>Jiménez-Bueno, María e Irene Ramos (2009). ¿Más allá de la ciencia académica?: Modo 2. Ciencia </a:t>
            </a:r>
            <a:r>
              <a:rPr lang="es-CO" sz="2000" dirty="0" err="1"/>
              <a:t>postacadémcia</a:t>
            </a:r>
            <a:r>
              <a:rPr lang="es-CO" sz="2000" dirty="0"/>
              <a:t> y Ciencia </a:t>
            </a:r>
            <a:r>
              <a:rPr lang="es-CO" sz="2000" dirty="0" err="1"/>
              <a:t>posnormal</a:t>
            </a:r>
            <a:r>
              <a:rPr lang="es-CO" sz="2000" dirty="0"/>
              <a:t>. En: ARBOR. Ciencia, Pensamiento y Cultura, CLXXXV 738, julio-agosto </a:t>
            </a:r>
          </a:p>
          <a:p>
            <a:pPr lvl="0"/>
            <a:r>
              <a:rPr lang="en-US" sz="2000" dirty="0"/>
              <a:t>Levin, Henry M., Dong </a:t>
            </a:r>
            <a:r>
              <a:rPr lang="en-US" sz="2000" dirty="0" err="1"/>
              <a:t>Wook</a:t>
            </a:r>
            <a:r>
              <a:rPr lang="en-US" sz="2000" dirty="0"/>
              <a:t> </a:t>
            </a:r>
            <a:r>
              <a:rPr lang="en-US" sz="2000" dirty="0" err="1"/>
              <a:t>Jeong</a:t>
            </a:r>
            <a:r>
              <a:rPr lang="en-US" sz="2000" dirty="0"/>
              <a:t> and </a:t>
            </a:r>
            <a:r>
              <a:rPr lang="en-US" sz="2000" dirty="0" err="1"/>
              <a:t>Dongshu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(2006). What is a World Class University? Honolulu: </a:t>
            </a:r>
            <a:r>
              <a:rPr lang="es-CO" sz="2000" dirty="0" err="1"/>
              <a:t>Conference</a:t>
            </a:r>
            <a:r>
              <a:rPr lang="es-CO" sz="2000" dirty="0"/>
              <a:t> of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Comparative</a:t>
            </a:r>
            <a:r>
              <a:rPr lang="es-CO" sz="2000" dirty="0"/>
              <a:t> &amp; International </a:t>
            </a:r>
            <a:r>
              <a:rPr lang="en-US" sz="2000" dirty="0"/>
              <a:t>Education Society. </a:t>
            </a:r>
            <a:endParaRPr lang="es-CO" sz="2000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6648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55594"/>
            <a:ext cx="8596668" cy="592312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Locke, John (1693). Some </a:t>
            </a:r>
            <a:r>
              <a:rPr lang="en-US" sz="2000" dirty="0" err="1"/>
              <a:t>Thougths</a:t>
            </a:r>
            <a:r>
              <a:rPr lang="en-US" sz="2000" dirty="0"/>
              <a:t> concerning Education. London: Black Swan (</a:t>
            </a:r>
            <a:r>
              <a:rPr lang="en-US" sz="2000" dirty="0" err="1"/>
              <a:t>versión</a:t>
            </a:r>
            <a:r>
              <a:rPr lang="en-US" sz="2000" dirty="0"/>
              <a:t> original). </a:t>
            </a:r>
            <a:r>
              <a:rPr lang="en-US" sz="2000" dirty="0" err="1"/>
              <a:t>Existen</a:t>
            </a:r>
            <a:r>
              <a:rPr lang="en-US" sz="2000" dirty="0"/>
              <a:t> </a:t>
            </a:r>
            <a:r>
              <a:rPr lang="en-US" sz="2000" dirty="0" err="1"/>
              <a:t>nuevas</a:t>
            </a:r>
            <a:r>
              <a:rPr lang="en-US" sz="2000" dirty="0"/>
              <a:t> </a:t>
            </a:r>
            <a:r>
              <a:rPr lang="en-US" sz="2000" dirty="0" err="1"/>
              <a:t>ediciones</a:t>
            </a:r>
            <a:r>
              <a:rPr lang="en-US" sz="2000" dirty="0"/>
              <a:t>: Locke, </a:t>
            </a:r>
            <a:r>
              <a:rPr lang="en-US" sz="2000" dirty="0" smtClean="0"/>
              <a:t>John </a:t>
            </a:r>
            <a:r>
              <a:rPr lang="es-CO" sz="2000" dirty="0"/>
              <a:t>(1996). </a:t>
            </a:r>
            <a:r>
              <a:rPr lang="en-US" sz="2000" i="1" dirty="0" smtClean="0"/>
              <a:t>Some </a:t>
            </a:r>
            <a:r>
              <a:rPr lang="en-US" sz="2000" i="1" dirty="0"/>
              <a:t>Thoughts Concerning </a:t>
            </a:r>
            <a:r>
              <a:rPr lang="en-US" sz="2000" i="1" dirty="0" smtClean="0"/>
              <a:t>Education</a:t>
            </a:r>
            <a:r>
              <a:rPr lang="en-US" sz="2000" dirty="0"/>
              <a:t> Eds. Ruth W. Grant and Nathan </a:t>
            </a:r>
            <a:r>
              <a:rPr lang="en-US" sz="2000" dirty="0" err="1"/>
              <a:t>Tarcov</a:t>
            </a:r>
            <a:r>
              <a:rPr lang="en-US" sz="2000" dirty="0"/>
              <a:t>. Indianapolis: Hackett Publishing Co., Inc. </a:t>
            </a:r>
            <a:r>
              <a:rPr lang="es-CO" sz="2000" dirty="0" smtClean="0"/>
              <a:t>Y</a:t>
            </a:r>
            <a:r>
              <a:rPr lang="es-CO" sz="2000" dirty="0"/>
              <a:t>, en español:  Locke, J. (1986), </a:t>
            </a:r>
            <a:r>
              <a:rPr lang="es-CO" sz="2000" i="1" dirty="0"/>
              <a:t>Pensamientos sobre la Educación</a:t>
            </a:r>
            <a:r>
              <a:rPr lang="es-CO" sz="2000" dirty="0"/>
              <a:t> Madrid: Editorial </a:t>
            </a:r>
            <a:r>
              <a:rPr lang="es-CO" sz="2000" dirty="0" err="1"/>
              <a:t>Akal</a:t>
            </a:r>
            <a:r>
              <a:rPr lang="es-CO" sz="2000" dirty="0"/>
              <a:t> S.A.</a:t>
            </a:r>
          </a:p>
          <a:p>
            <a:pPr lvl="0"/>
            <a:r>
              <a:rPr lang="en-US" sz="2000" dirty="0"/>
              <a:t>Meek, Lynn V., Ulrich </a:t>
            </a:r>
            <a:r>
              <a:rPr lang="en-US" sz="2000" dirty="0" err="1"/>
              <a:t>Teichler</a:t>
            </a:r>
            <a:r>
              <a:rPr lang="en-US" sz="2000" dirty="0"/>
              <a:t> and Mary-Louise Kearney (editors), (2009). Higher education, Research and Innovation. Report on the UNESCO Forum 2001-1009. Kassel: International Centre for Higher Educational Research Kassel.</a:t>
            </a:r>
            <a:endParaRPr lang="es-CO" sz="2000" dirty="0"/>
          </a:p>
          <a:p>
            <a:pPr lvl="0"/>
            <a:r>
              <a:rPr lang="en-US" sz="2000" dirty="0"/>
              <a:t>Metzger, W. P. (1978). Academic Freedom and Scientific Freedom. </a:t>
            </a:r>
            <a:r>
              <a:rPr lang="es-CO" sz="2000" dirty="0"/>
              <a:t>En:  </a:t>
            </a:r>
            <a:r>
              <a:rPr lang="es-CO" sz="2000" i="1" dirty="0" err="1"/>
              <a:t>Daedalus</a:t>
            </a:r>
            <a:r>
              <a:rPr lang="es-CO" sz="2000" i="1" dirty="0"/>
              <a:t>, </a:t>
            </a:r>
            <a:r>
              <a:rPr lang="es-CO" sz="2000" dirty="0"/>
              <a:t>Vol. 107, n.° 2, pp. 93-114.</a:t>
            </a:r>
          </a:p>
        </p:txBody>
      </p:sp>
    </p:spTree>
    <p:extLst>
      <p:ext uri="{BB962C8B-B14F-4D97-AF65-F5344CB8AC3E}">
        <p14:creationId xmlns:p14="http://schemas.microsoft.com/office/powerpoint/2010/main" val="2093634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736979"/>
            <a:ext cx="8596668" cy="5304383"/>
          </a:xfrm>
        </p:spPr>
        <p:txBody>
          <a:bodyPr/>
          <a:lstStyle/>
          <a:p>
            <a:pPr lvl="0"/>
            <a:r>
              <a:rPr lang="es-CO" sz="2000" dirty="0"/>
              <a:t>Maldonado, Carlos Eduardo. Ciencias de la complejidad: Ciencias de los cambios súbitos. Bogotá: Universidad Externado de Colombia/CIPE. </a:t>
            </a:r>
          </a:p>
          <a:p>
            <a:pPr lvl="0"/>
            <a:r>
              <a:rPr lang="es-CO" sz="2000" dirty="0"/>
              <a:t>Maldonado, Carlos E. y Nelson A. Gómez. El mundo de las ciencias de la complejidad. Un estado del arte (2010). Bogotá: Universidad del Rosario/CEEP. </a:t>
            </a:r>
          </a:p>
          <a:p>
            <a:pPr lvl="0"/>
            <a:r>
              <a:rPr lang="en-US" sz="2000" dirty="0" err="1"/>
              <a:t>Nowotny</a:t>
            </a:r>
            <a:r>
              <a:rPr lang="en-US" sz="2000" dirty="0"/>
              <a:t>, Helga; Scott, Peter y Gibbons, Michael (2001). </a:t>
            </a:r>
            <a:r>
              <a:rPr lang="en-US" sz="2000" i="1" dirty="0"/>
              <a:t>Re-Thinking Science. Knowledge and the Public in an Age of Uncertainty. </a:t>
            </a:r>
            <a:r>
              <a:rPr lang="en-US" sz="2000" dirty="0"/>
              <a:t>Cambridge: Polity Press.</a:t>
            </a:r>
            <a:endParaRPr lang="es-CO" sz="2000" dirty="0"/>
          </a:p>
          <a:p>
            <a:pPr lvl="0"/>
            <a:r>
              <a:rPr lang="en-US" sz="2000" dirty="0"/>
              <a:t>Pickering, Samuel F., Jr. (1981)   </a:t>
            </a:r>
            <a:r>
              <a:rPr lang="en-US" sz="2000" i="1" dirty="0"/>
              <a:t>John </a:t>
            </a:r>
            <a:r>
              <a:rPr lang="en-US" sz="2000" dirty="0"/>
              <a:t>Locke and Children’s Books in Eighteenth-Century England. Knoxville: The University of Tennessee Press </a:t>
            </a:r>
            <a:endParaRPr lang="es-CO" sz="2000" dirty="0"/>
          </a:p>
          <a:p>
            <a:pPr lvl="0"/>
            <a:r>
              <a:rPr lang="en-US" sz="2000" dirty="0"/>
              <a:t>Schwartzman, </a:t>
            </a:r>
            <a:r>
              <a:rPr lang="en-US" sz="2000" dirty="0" err="1"/>
              <a:t>Simón</a:t>
            </a:r>
            <a:r>
              <a:rPr lang="en-US" sz="2000" dirty="0"/>
              <a:t> (1978). Struggling to be Born: The Scientific Community in Brazil. Ed. Minerva.</a:t>
            </a:r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617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757451"/>
            <a:ext cx="8596668" cy="610054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Scott, P. (1984). The Crisis of the University</a:t>
            </a:r>
            <a:r>
              <a:rPr lang="en-US" sz="2000" i="1" dirty="0"/>
              <a:t>. </a:t>
            </a:r>
            <a:r>
              <a:rPr lang="en-US" sz="2000" dirty="0" err="1"/>
              <a:t>Londres</a:t>
            </a:r>
            <a:r>
              <a:rPr lang="en-US" sz="2000" dirty="0"/>
              <a:t>: </a:t>
            </a:r>
            <a:r>
              <a:rPr lang="en-US" sz="2000" dirty="0" err="1"/>
              <a:t>Croom</a:t>
            </a:r>
            <a:r>
              <a:rPr lang="en-US" sz="2000" dirty="0"/>
              <a:t> Helm.</a:t>
            </a:r>
            <a:endParaRPr lang="es-CO" sz="2000" dirty="0"/>
          </a:p>
          <a:p>
            <a:pPr lvl="0"/>
            <a:r>
              <a:rPr lang="es-CO" sz="2000" dirty="0" err="1"/>
              <a:t>Vianney</a:t>
            </a:r>
            <a:r>
              <a:rPr lang="es-CO" sz="2000" dirty="0"/>
              <a:t>, Joao y Patricia Torres (2008). Marcos reglamentarios de la educación a distancia en la enseñanza superior brasileña. En: Marta Mena, Claudio Rama y Ángel Facundo. El marco Regulatorio de la Educación Superior a Distancia en América Latina y el Caribe. Bogotá: UNAD, Virtual Educa, ICDE. Págs. 109-152. </a:t>
            </a:r>
          </a:p>
          <a:p>
            <a:pPr lvl="0"/>
            <a:r>
              <a:rPr lang="es-CO" sz="2000" dirty="0" err="1"/>
              <a:t>Wittrock</a:t>
            </a:r>
            <a:r>
              <a:rPr lang="es-CO" sz="2000" dirty="0"/>
              <a:t>, </a:t>
            </a:r>
            <a:r>
              <a:rPr lang="es-CO" sz="2000" dirty="0" err="1"/>
              <a:t>Björn</a:t>
            </a:r>
            <a:r>
              <a:rPr lang="es-CO" sz="2000" dirty="0"/>
              <a:t>. ¿Dinosaurios o Delfines? Origen y desarrollo de la universidad orientada hacia la investigación (1985). </a:t>
            </a:r>
            <a:r>
              <a:rPr lang="en-US" sz="2000" dirty="0"/>
              <a:t>En: </a:t>
            </a:r>
            <a:r>
              <a:rPr lang="en-US" sz="2000" dirty="0" err="1"/>
              <a:t>Wittrock</a:t>
            </a:r>
            <a:r>
              <a:rPr lang="en-US" sz="2000" dirty="0"/>
              <a:t>, </a:t>
            </a:r>
            <a:r>
              <a:rPr lang="en-US" sz="2000" dirty="0" err="1"/>
              <a:t>Björn</a:t>
            </a:r>
            <a:r>
              <a:rPr lang="en-US" sz="2000" dirty="0"/>
              <a:t> and </a:t>
            </a:r>
            <a:r>
              <a:rPr lang="en-US" sz="2000" dirty="0" err="1"/>
              <a:t>Aant</a:t>
            </a:r>
            <a:r>
              <a:rPr lang="en-US" sz="2000" dirty="0"/>
              <a:t> </a:t>
            </a:r>
            <a:r>
              <a:rPr lang="en-US" sz="2000" dirty="0" err="1"/>
              <a:t>Elizinga</a:t>
            </a:r>
            <a:r>
              <a:rPr lang="en-US" sz="2000" dirty="0"/>
              <a:t> (compilers). The University Research System: The public policies and the Home of scientist. </a:t>
            </a:r>
            <a:r>
              <a:rPr lang="es-CO" sz="2000" dirty="0"/>
              <a:t>Estocolmo: </a:t>
            </a:r>
            <a:r>
              <a:rPr lang="es-CO" sz="2000" dirty="0" err="1"/>
              <a:t>Almquist</a:t>
            </a:r>
            <a:r>
              <a:rPr lang="es-CO" sz="2000" dirty="0"/>
              <a:t> &amp; </a:t>
            </a:r>
            <a:r>
              <a:rPr lang="es-CO" sz="2000" dirty="0" err="1"/>
              <a:t>Wiksell</a:t>
            </a:r>
            <a:r>
              <a:rPr lang="es-CO" sz="2000" dirty="0"/>
              <a:t> </a:t>
            </a:r>
            <a:r>
              <a:rPr lang="es-CO" sz="2000" dirty="0" err="1"/>
              <a:t>Into</a:t>
            </a:r>
            <a:r>
              <a:rPr lang="es-CO" sz="2000" dirty="0"/>
              <a:t>. También en: </a:t>
            </a:r>
            <a:r>
              <a:rPr lang="es-CO" sz="2000" i="1" dirty="0"/>
              <a:t>Revista de Educación</a:t>
            </a:r>
            <a:r>
              <a:rPr lang="es-CO" sz="2000" dirty="0"/>
              <a:t>. Núm. 296, 1991, págs. 73-97.</a:t>
            </a:r>
          </a:p>
          <a:p>
            <a:pPr lvl="0"/>
            <a:r>
              <a:rPr lang="en-US" sz="2000" dirty="0" err="1"/>
              <a:t>Wolfle</a:t>
            </a:r>
            <a:r>
              <a:rPr lang="en-US" sz="2000" dirty="0"/>
              <a:t>, D. (1972). The Home of Science: The Role of the University</a:t>
            </a:r>
            <a:r>
              <a:rPr lang="en-US" sz="2000" i="1" dirty="0"/>
              <a:t>. </a:t>
            </a:r>
            <a:r>
              <a:rPr lang="en-US" sz="2000" dirty="0"/>
              <a:t>Nueva York: McGraw-Hill Book Company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927965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CO" sz="4000" dirty="0" smtClean="0"/>
          </a:p>
          <a:p>
            <a:pPr marL="0" indent="0" algn="ctr">
              <a:buNone/>
            </a:pPr>
            <a:endParaRPr lang="es-CO" sz="4000" dirty="0"/>
          </a:p>
          <a:p>
            <a:pPr marL="0" indent="0" algn="ctr">
              <a:buNone/>
            </a:pPr>
            <a:r>
              <a:rPr lang="es-CO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Muchas gracias</a:t>
            </a:r>
          </a:p>
          <a:p>
            <a:pPr marL="0" indent="0" algn="ctr">
              <a:buNone/>
            </a:pPr>
            <a:endParaRPr lang="es-CO" sz="4000" dirty="0"/>
          </a:p>
          <a:p>
            <a:pPr marL="0" indent="0" algn="r">
              <a:buNone/>
            </a:pPr>
            <a:r>
              <a:rPr lang="es-CO" sz="4000" dirty="0" smtClean="0">
                <a:solidFill>
                  <a:srgbClr val="0070C0"/>
                </a:solidFill>
                <a:hlinkClick r:id="rId2"/>
              </a:rPr>
              <a:t>angel.facundo@gmail.com</a:t>
            </a:r>
            <a:endParaRPr lang="es-CO" sz="4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s-CO" sz="4000" dirty="0" smtClean="0">
                <a:solidFill>
                  <a:srgbClr val="0070C0"/>
                </a:solidFill>
                <a:hlinkClick r:id="rId3"/>
              </a:rPr>
              <a:t>angel.facundo@uexternado.edu.co</a:t>
            </a:r>
            <a:endParaRPr lang="es-CO" sz="4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5344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13559" y="545911"/>
            <a:ext cx="9094463" cy="5991368"/>
          </a:xfrm>
        </p:spPr>
        <p:txBody>
          <a:bodyPr>
            <a:normAutofit lnSpcReduction="10000"/>
          </a:bodyPr>
          <a:lstStyle/>
          <a:p>
            <a:r>
              <a:rPr lang="es-CO" sz="2400" dirty="0" smtClean="0">
                <a:solidFill>
                  <a:schemeClr val="tx1"/>
                </a:solidFill>
                <a:latin typeface="+mj-lt"/>
              </a:rPr>
              <a:t>Desde su conformación la universidad cumple las funciones de </a:t>
            </a:r>
            <a:r>
              <a:rPr lang="es-CO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docencia (EDU), investigación (I) y servicios al desarrollo de la comunidad (D).</a:t>
            </a:r>
          </a:p>
          <a:p>
            <a:pPr marL="0" indent="0">
              <a:buNone/>
            </a:pPr>
            <a:endParaRPr lang="es-CO" sz="1000" dirty="0" smtClean="0"/>
          </a:p>
          <a:p>
            <a:r>
              <a:rPr lang="es-CO" sz="2400" dirty="0" smtClean="0">
                <a:solidFill>
                  <a:schemeClr val="tx1"/>
                </a:solidFill>
                <a:latin typeface="+mj-lt"/>
              </a:rPr>
              <a:t>Son funciones inherentes al proceso de socialización = reproducción/ innovación de contenidos socio-culturales. </a:t>
            </a:r>
          </a:p>
          <a:p>
            <a:pPr marL="0" indent="0">
              <a:buNone/>
            </a:pPr>
            <a:endParaRPr lang="es-CO" sz="1000" dirty="0" smtClean="0"/>
          </a:p>
          <a:p>
            <a:r>
              <a:rPr lang="es-CO" sz="2400" dirty="0" smtClean="0">
                <a:solidFill>
                  <a:schemeClr val="tx1"/>
                </a:solidFill>
                <a:latin typeface="+mj-lt"/>
              </a:rPr>
              <a:t>Lo que cambian, son los </a:t>
            </a:r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MODELOS</a:t>
            </a:r>
            <a:r>
              <a:rPr lang="es-CO" sz="2000" dirty="0" smtClean="0">
                <a:latin typeface="+mj-lt"/>
              </a:rPr>
              <a:t> </a:t>
            </a:r>
            <a:r>
              <a:rPr lang="es-CO" sz="2400" dirty="0" smtClean="0">
                <a:solidFill>
                  <a:schemeClr val="tx1"/>
                </a:solidFill>
                <a:latin typeface="+mj-lt"/>
              </a:rPr>
              <a:t>con los cuales se representa el problema y las relaciones entre los componentes del sistema para dar las soluciones. </a:t>
            </a:r>
          </a:p>
          <a:p>
            <a:pPr marL="0" indent="0">
              <a:buNone/>
            </a:pPr>
            <a:endParaRPr lang="es-CO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s-CO" sz="2400" dirty="0" smtClean="0">
                <a:latin typeface="+mj-lt"/>
              </a:rPr>
              <a:t>Cambian las </a:t>
            </a:r>
            <a:r>
              <a:rPr lang="es-CO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RELACIONES</a:t>
            </a:r>
            <a:r>
              <a:rPr lang="es-CO" sz="2400" dirty="0" smtClean="0">
                <a:latin typeface="+mj-lt"/>
              </a:rPr>
              <a:t> </a:t>
            </a:r>
            <a:r>
              <a:rPr lang="es-CO" sz="2400" dirty="0" smtClean="0">
                <a:solidFill>
                  <a:schemeClr val="tx1"/>
                </a:solidFill>
                <a:latin typeface="+mj-lt"/>
              </a:rPr>
              <a:t>entre docencia, investigación y desarrollos para la comunidad.</a:t>
            </a:r>
          </a:p>
          <a:p>
            <a:pPr marL="0" indent="0">
              <a:buNone/>
            </a:pPr>
            <a:endParaRPr lang="es-CO" sz="1000" dirty="0" smtClean="0">
              <a:solidFill>
                <a:schemeClr val="tx1"/>
              </a:solidFill>
            </a:endParaRPr>
          </a:p>
          <a:p>
            <a:r>
              <a:rPr lang="es-CO" sz="2400" dirty="0" smtClean="0">
                <a:latin typeface="+mj-lt"/>
              </a:rPr>
              <a:t>Cambian </a:t>
            </a:r>
            <a:r>
              <a:rPr lang="es-CO" sz="2400" dirty="0">
                <a:latin typeface="+mj-lt"/>
              </a:rPr>
              <a:t>las </a:t>
            </a:r>
            <a:r>
              <a:rPr lang="es-CO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INTERRELACIONES</a:t>
            </a:r>
            <a:r>
              <a:rPr lang="es-CO" sz="2400" dirty="0" smtClean="0">
                <a:latin typeface="+mj-lt"/>
              </a:rPr>
              <a:t> </a:t>
            </a:r>
            <a:r>
              <a:rPr lang="es-CO" sz="2400" dirty="0">
                <a:solidFill>
                  <a:schemeClr val="tx1"/>
                </a:solidFill>
                <a:latin typeface="+mj-lt"/>
              </a:rPr>
              <a:t>entre docencia, investigación y desarrollos para la comunidad.</a:t>
            </a:r>
          </a:p>
          <a:p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50375" y="2101755"/>
            <a:ext cx="8707272" cy="4394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450375" y="1201002"/>
            <a:ext cx="8707272" cy="9007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627" y="295701"/>
            <a:ext cx="8596668" cy="1320800"/>
          </a:xfrm>
        </p:spPr>
        <p:txBody>
          <a:bodyPr/>
          <a:lstStyle/>
          <a:p>
            <a:r>
              <a:rPr lang="es-CO" dirty="0" smtClean="0"/>
              <a:t>Los modelos de universidad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27571" y="1651378"/>
            <a:ext cx="4185623" cy="576262"/>
          </a:xfrm>
        </p:spPr>
        <p:txBody>
          <a:bodyPr/>
          <a:lstStyle/>
          <a:p>
            <a:pPr algn="ctr"/>
            <a:endParaRPr lang="es-CO" dirty="0" smtClean="0">
              <a:solidFill>
                <a:schemeClr val="accent2"/>
              </a:solidFill>
            </a:endParaRPr>
          </a:p>
          <a:p>
            <a:pPr algn="ctr"/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Universidad feudal</a:t>
            </a:r>
          </a:p>
          <a:p>
            <a:pPr algn="ctr"/>
            <a:endParaRPr lang="es-CO" dirty="0">
              <a:solidFill>
                <a:schemeClr val="accent2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18388" y="2126073"/>
            <a:ext cx="4185623" cy="4345942"/>
          </a:xfrm>
        </p:spPr>
        <p:txBody>
          <a:bodyPr>
            <a:normAutofit fontScale="92500" lnSpcReduction="20000"/>
          </a:bodyPr>
          <a:lstStyle/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es-CO" sz="2200" dirty="0" smtClean="0">
                <a:solidFill>
                  <a:schemeClr val="accent2"/>
                </a:solidFill>
                <a:latin typeface="+mj-lt"/>
              </a:rPr>
              <a:t>Artes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liberales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» como </a:t>
            </a:r>
            <a:r>
              <a:rPr lang="es-CO" sz="2200" dirty="0" smtClean="0">
                <a:solidFill>
                  <a:srgbClr val="FF0000"/>
                </a:solidFill>
                <a:latin typeface="+mj-lt"/>
              </a:rPr>
              <a:t>complemento 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del trabajo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«sucio» 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de artesanos</a:t>
            </a:r>
          </a:p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Tecnologías disponibles: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manuscritos</a:t>
            </a:r>
          </a:p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Método docente: </a:t>
            </a:r>
            <a:r>
              <a:rPr lang="es-CO" sz="2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lecture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s-CO" sz="2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Vorlessung</a:t>
            </a:r>
            <a:endParaRPr lang="es-CO" sz="2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Investigación:</a:t>
            </a:r>
            <a:r>
              <a:rPr lang="es-CO" sz="22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teórica</a:t>
            </a:r>
          </a:p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Facultades mayores: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teología, derecho, medicina; 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facultad menor: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filosofía </a:t>
            </a:r>
            <a:r>
              <a:rPr lang="es-CO" sz="2200" dirty="0" smtClean="0">
                <a:solidFill>
                  <a:schemeClr val="tx1"/>
                </a:solidFill>
                <a:latin typeface="+mj-lt"/>
              </a:rPr>
              <a:t>(de donde dependen artes liberales y algunas ciencias)</a:t>
            </a:r>
          </a:p>
          <a:p>
            <a:r>
              <a:rPr lang="es-CO" sz="2200" dirty="0" smtClean="0">
                <a:solidFill>
                  <a:schemeClr val="tx1"/>
                </a:solidFill>
                <a:latin typeface="+mj-lt"/>
              </a:rPr>
              <a:t>Idioma: latín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972029" y="1525493"/>
            <a:ext cx="4185618" cy="576262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Universidad moderna</a:t>
            </a:r>
          </a:p>
          <a:p>
            <a:pPr algn="ctr"/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inglesa y francesa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972030" y="2101755"/>
            <a:ext cx="4185617" cy="4394579"/>
          </a:xfrm>
        </p:spPr>
        <p:txBody>
          <a:bodyPr>
            <a:normAutofit fontScale="92500" lnSpcReduction="20000"/>
          </a:bodyPr>
          <a:lstStyle/>
          <a:p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Ciencias </a:t>
            </a:r>
            <a:r>
              <a:rPr lang="es-CO" sz="2200" dirty="0" smtClean="0"/>
              <a:t>y artes liberales</a:t>
            </a:r>
          </a:p>
          <a:p>
            <a:r>
              <a:rPr lang="es-CO" sz="2200" dirty="0" smtClean="0"/>
              <a:t>Tecnologías empleadas: manuscritos +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libros</a:t>
            </a:r>
          </a:p>
          <a:p>
            <a:r>
              <a:rPr lang="es-CO" sz="2200" dirty="0" smtClean="0">
                <a:solidFill>
                  <a:schemeClr val="tx1"/>
                </a:solidFill>
              </a:rPr>
              <a:t>Método docente: </a:t>
            </a:r>
            <a:r>
              <a:rPr lang="es-CO" sz="2200" dirty="0" err="1" smtClean="0">
                <a:solidFill>
                  <a:schemeClr val="accent1">
                    <a:lumMod val="75000"/>
                  </a:schemeClr>
                </a:solidFill>
              </a:rPr>
              <a:t>lecture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/>
                </a:solidFill>
              </a:rPr>
              <a:t>+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 experimentación</a:t>
            </a:r>
          </a:p>
          <a:p>
            <a:r>
              <a:rPr lang="es-CO" sz="2200" dirty="0" smtClean="0">
                <a:solidFill>
                  <a:schemeClr val="tx1"/>
                </a:solidFill>
              </a:rPr>
              <a:t>Investigación: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empírica + filosófica </a:t>
            </a:r>
          </a:p>
          <a:p>
            <a:r>
              <a:rPr lang="es-CO" sz="2200" dirty="0" err="1" smtClean="0">
                <a:solidFill>
                  <a:schemeClr val="accent1">
                    <a:lumMod val="75000"/>
                  </a:schemeClr>
                </a:solidFill>
              </a:rPr>
              <a:t>College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, escuela central y Liceos </a:t>
            </a:r>
          </a:p>
          <a:p>
            <a:r>
              <a:rPr lang="es-CO" sz="2200" dirty="0" smtClean="0">
                <a:solidFill>
                  <a:schemeClr val="tx1"/>
                </a:solidFill>
              </a:rPr>
              <a:t>Nuevas profesiones: </a:t>
            </a:r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militar, docente, </a:t>
            </a:r>
            <a:r>
              <a:rPr lang="es-CO" sz="2200" dirty="0" err="1" smtClean="0">
                <a:solidFill>
                  <a:schemeClr val="accent1">
                    <a:lumMod val="75000"/>
                  </a:schemeClr>
                </a:solidFill>
              </a:rPr>
              <a:t>cientificos</a:t>
            </a:r>
            <a:endParaRPr lang="es-CO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2200" dirty="0" smtClean="0">
                <a:solidFill>
                  <a:schemeClr val="accent1">
                    <a:lumMod val="75000"/>
                  </a:schemeClr>
                </a:solidFill>
              </a:rPr>
              <a:t>Idioma: inglés y francés, respectivamente </a:t>
            </a:r>
          </a:p>
          <a:p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/>
                </a:solidFill>
              </a:rPr>
              <a:t>Relación </a:t>
            </a:r>
            <a:r>
              <a:rPr lang="es-CO" dirty="0" smtClean="0">
                <a:solidFill>
                  <a:schemeClr val="accent2"/>
                </a:solidFill>
              </a:rPr>
              <a:t>entre funciones</a:t>
            </a:r>
            <a:r>
              <a:rPr lang="es-CO" dirty="0">
                <a:solidFill>
                  <a:schemeClr val="accent2"/>
                </a:solidFill>
              </a:rPr>
              <a:t>:</a:t>
            </a:r>
            <a:br>
              <a:rPr lang="es-CO" dirty="0">
                <a:solidFill>
                  <a:schemeClr val="accent2"/>
                </a:solidFill>
              </a:rPr>
            </a:br>
            <a:endParaRPr lang="es-CO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1" y="2115403"/>
            <a:ext cx="5820559" cy="474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22743" y="227462"/>
            <a:ext cx="8596668" cy="1320800"/>
          </a:xfrm>
        </p:spPr>
        <p:txBody>
          <a:bodyPr/>
          <a:lstStyle/>
          <a:p>
            <a:r>
              <a:rPr lang="es-CO" dirty="0" smtClean="0"/>
              <a:t>La universidad de investigación en Alemania</a:t>
            </a:r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559558" y="1842448"/>
            <a:ext cx="8857397" cy="4899546"/>
          </a:xfrm>
        </p:spPr>
        <p:txBody>
          <a:bodyPr>
            <a:normAutofit/>
          </a:bodyPr>
          <a:lstStyle/>
          <a:p>
            <a:r>
              <a:rPr lang="es-CO" sz="2000" dirty="0" smtClean="0">
                <a:solidFill>
                  <a:schemeClr val="tx1"/>
                </a:solidFill>
              </a:rPr>
              <a:t>Es el primer </a:t>
            </a:r>
            <a:r>
              <a:rPr lang="es-CO" sz="2000" dirty="0">
                <a:solidFill>
                  <a:srgbClr val="FF0000"/>
                </a:solidFill>
              </a:rPr>
              <a:t>c</a:t>
            </a:r>
            <a:r>
              <a:rPr lang="es-CO" sz="2000" dirty="0" smtClean="0">
                <a:solidFill>
                  <a:srgbClr val="FF0000"/>
                </a:solidFill>
              </a:rPr>
              <a:t>ambio en las relaciones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entre las funciones </a:t>
            </a:r>
            <a:r>
              <a:rPr lang="es-CO" sz="2000" dirty="0" smtClean="0">
                <a:solidFill>
                  <a:schemeClr val="tx1"/>
                </a:solidFill>
              </a:rPr>
              <a:t>de la educación superior</a:t>
            </a:r>
            <a:endParaRPr lang="es-CO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2000" dirty="0" smtClean="0">
                <a:solidFill>
                  <a:schemeClr val="tx1"/>
                </a:solidFill>
              </a:rPr>
              <a:t>Tecnologías empleadas: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libros, laboratorios</a:t>
            </a: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2000" dirty="0">
                <a:solidFill>
                  <a:schemeClr val="tx1"/>
                </a:solidFill>
              </a:rPr>
              <a:t>Método docente: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seminario, laboratorios, talleres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Fomento y predominio </a:t>
            </a:r>
            <a:r>
              <a:rPr lang="es-CO" sz="2000" dirty="0">
                <a:solidFill>
                  <a:schemeClr val="tx1"/>
                </a:solidFill>
              </a:rPr>
              <a:t>de la </a:t>
            </a:r>
            <a:r>
              <a:rPr lang="es-CO" sz="2000" dirty="0">
                <a:solidFill>
                  <a:schemeClr val="accent2"/>
                </a:solidFill>
              </a:rPr>
              <a:t>investigación </a:t>
            </a:r>
            <a:r>
              <a:rPr lang="es-CO" sz="2000" dirty="0" smtClean="0">
                <a:solidFill>
                  <a:schemeClr val="accent2"/>
                </a:solidFill>
              </a:rPr>
              <a:t>científica </a:t>
            </a:r>
            <a:r>
              <a:rPr lang="es-CO" sz="2000" dirty="0" smtClean="0">
                <a:solidFill>
                  <a:schemeClr val="tx1"/>
                </a:solidFill>
              </a:rPr>
              <a:t>en </a:t>
            </a:r>
            <a:r>
              <a:rPr lang="es-CO" sz="2000" dirty="0">
                <a:solidFill>
                  <a:schemeClr val="tx1"/>
                </a:solidFill>
              </a:rPr>
              <a:t>todas las funciones 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Investigación</a:t>
            </a:r>
            <a:r>
              <a:rPr lang="es-CO" sz="2000" dirty="0">
                <a:solidFill>
                  <a:schemeClr val="tx1"/>
                </a:solidFill>
              </a:rPr>
              <a:t>: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científica </a:t>
            </a:r>
            <a:r>
              <a:rPr lang="es-CO" sz="2000" dirty="0">
                <a:solidFill>
                  <a:schemeClr val="tx1"/>
                </a:solidFill>
              </a:rPr>
              <a:t>+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filosófica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y teológica</a:t>
            </a: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2000" dirty="0" smtClean="0">
                <a:solidFill>
                  <a:srgbClr val="FF0000"/>
                </a:solidFill>
              </a:rPr>
              <a:t>Cambian los principios: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«Libertad de enseñanza», «libertad de aprendizaje», «libertad científica» (de investigación)</a:t>
            </a:r>
          </a:p>
          <a:p>
            <a:r>
              <a:rPr lang="es-CO" sz="2000" dirty="0" smtClean="0">
                <a:solidFill>
                  <a:srgbClr val="FF0000"/>
                </a:solidFill>
              </a:rPr>
              <a:t>Cambia la universidad</a:t>
            </a:r>
            <a:r>
              <a:rPr lang="es-CO" sz="2000" dirty="0" smtClean="0">
                <a:solidFill>
                  <a:schemeClr val="tx1"/>
                </a:solidFill>
              </a:rPr>
              <a:t>: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</a:rPr>
              <a:t> «hogar de la ciencia y los científicos»</a:t>
            </a:r>
            <a:endParaRPr lang="es-CO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2000" dirty="0" smtClean="0">
                <a:solidFill>
                  <a:schemeClr val="tx1"/>
                </a:solidFill>
              </a:rPr>
              <a:t>Universidad de torre de marfil (claustros) a «eje de desarrollo». </a:t>
            </a:r>
          </a:p>
          <a:p>
            <a:r>
              <a:rPr lang="es-CO" sz="2000" dirty="0" smtClean="0">
                <a:solidFill>
                  <a:schemeClr val="tx1"/>
                </a:solidFill>
              </a:rPr>
              <a:t>Hay un </a:t>
            </a:r>
            <a:r>
              <a:rPr lang="es-CO" sz="2000" dirty="0" smtClean="0">
                <a:solidFill>
                  <a:srgbClr val="FF0000"/>
                </a:solidFill>
              </a:rPr>
              <a:t>realmente </a:t>
            </a:r>
            <a:r>
              <a:rPr lang="es-CO" sz="2000" dirty="0" smtClean="0">
                <a:solidFill>
                  <a:schemeClr val="tx1"/>
                </a:solidFill>
              </a:rPr>
              <a:t>un </a:t>
            </a:r>
            <a:r>
              <a:rPr lang="es-CO" sz="2000" dirty="0" smtClean="0">
                <a:solidFill>
                  <a:srgbClr val="FF0000"/>
                </a:solidFill>
              </a:rPr>
              <a:t>nuevo modelo </a:t>
            </a:r>
            <a:r>
              <a:rPr lang="es-CO" sz="2000" dirty="0" smtClean="0">
                <a:solidFill>
                  <a:schemeClr val="tx1"/>
                </a:solidFill>
              </a:rPr>
              <a:t>(cambios en las interrelaciones)</a:t>
            </a:r>
            <a:endParaRPr lang="es-CO" sz="20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81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cambio en las relaciones en la universidad de investigación</a:t>
            </a:r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0" y="2597918"/>
            <a:ext cx="5740808" cy="43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6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63686" y="336645"/>
            <a:ext cx="8596668" cy="1320800"/>
          </a:xfrm>
        </p:spPr>
        <p:txBody>
          <a:bodyPr/>
          <a:lstStyle/>
          <a:p>
            <a:r>
              <a:rPr lang="es-CO" dirty="0" smtClean="0"/>
              <a:t>Patrones </a:t>
            </a:r>
            <a:r>
              <a:rPr lang="es-CO" dirty="0" smtClean="0"/>
              <a:t>del </a:t>
            </a:r>
            <a:r>
              <a:rPr lang="es-CO" dirty="0" smtClean="0"/>
              <a:t>cambio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785" y="1201003"/>
            <a:ext cx="9608023" cy="551369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solidFill>
                  <a:schemeClr val="tx1"/>
                </a:solidFill>
              </a:rPr>
              <a:t>Cambio en </a:t>
            </a:r>
            <a:r>
              <a:rPr lang="es-CO" sz="2000" dirty="0" smtClean="0">
                <a:solidFill>
                  <a:srgbClr val="FF0000"/>
                </a:solidFill>
              </a:rPr>
              <a:t>tecnologías: </a:t>
            </a:r>
            <a:r>
              <a:rPr lang="es-CO" sz="2000" dirty="0" smtClean="0">
                <a:solidFill>
                  <a:schemeClr val="tx1"/>
                </a:solidFill>
              </a:rPr>
              <a:t>Se aprovechan las «nuevas» disponibles en ese momento: </a:t>
            </a:r>
            <a:r>
              <a:rPr lang="es-CO" sz="2000" dirty="0" smtClean="0">
                <a:solidFill>
                  <a:srgbClr val="FF0000"/>
                </a:solidFill>
              </a:rPr>
              <a:t>libros, bibliotecas, </a:t>
            </a:r>
            <a:r>
              <a:rPr lang="es-CO" sz="2000" dirty="0">
                <a:solidFill>
                  <a:srgbClr val="FF0000"/>
                </a:solidFill>
              </a:rPr>
              <a:t>laboratorios </a:t>
            </a:r>
            <a:endParaRPr lang="es-CO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1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s-CO" sz="2100" dirty="0" smtClean="0">
                <a:solidFill>
                  <a:schemeClr val="tx1"/>
                </a:solidFill>
              </a:rPr>
              <a:t>Cambios </a:t>
            </a:r>
            <a:r>
              <a:rPr lang="es-CO" sz="2100" dirty="0">
                <a:solidFill>
                  <a:schemeClr val="tx1"/>
                </a:solidFill>
              </a:rPr>
              <a:t>en </a:t>
            </a:r>
            <a:r>
              <a:rPr lang="es-CO" sz="2100" dirty="0" smtClean="0">
                <a:solidFill>
                  <a:srgbClr val="FF0000"/>
                </a:solidFill>
              </a:rPr>
              <a:t>pedagogía: </a:t>
            </a:r>
          </a:p>
          <a:p>
            <a:pPr lvl="1">
              <a:buFont typeface="Courier New" pitchFamily="49" charset="0"/>
              <a:buChar char="o"/>
            </a:pPr>
            <a:r>
              <a:rPr lang="es-CO" sz="2100" dirty="0" smtClean="0">
                <a:solidFill>
                  <a:schemeClr val="tx1"/>
                </a:solidFill>
              </a:rPr>
              <a:t>creación </a:t>
            </a:r>
            <a:r>
              <a:rPr lang="es-CO" sz="2100" dirty="0">
                <a:solidFill>
                  <a:schemeClr val="tx1"/>
                </a:solidFill>
              </a:rPr>
              <a:t>del </a:t>
            </a:r>
            <a:r>
              <a:rPr lang="es-CO" sz="2100" dirty="0" smtClean="0">
                <a:solidFill>
                  <a:srgbClr val="FF0000"/>
                </a:solidFill>
              </a:rPr>
              <a:t>Seminario</a:t>
            </a:r>
          </a:p>
          <a:p>
            <a:pPr lvl="1">
              <a:buFont typeface="Courier New" pitchFamily="49" charset="0"/>
              <a:buChar char="o"/>
            </a:pPr>
            <a:r>
              <a:rPr lang="es-CO" sz="2100" dirty="0" smtClean="0">
                <a:solidFill>
                  <a:srgbClr val="FF0000"/>
                </a:solidFill>
              </a:rPr>
              <a:t>Nuevas profesiones </a:t>
            </a:r>
            <a:r>
              <a:rPr lang="es-CO" sz="2100" dirty="0" smtClean="0">
                <a:solidFill>
                  <a:schemeClr val="tx1"/>
                </a:solidFill>
              </a:rPr>
              <a:t>(ciencias)</a:t>
            </a:r>
          </a:p>
          <a:p>
            <a:pPr marL="0" indent="0">
              <a:buNone/>
            </a:pPr>
            <a:endParaRPr lang="es-CO" sz="1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s-CO" sz="2000" dirty="0" smtClean="0">
                <a:solidFill>
                  <a:schemeClr val="tx1"/>
                </a:solidFill>
              </a:rPr>
              <a:t>En Investigación y servicios: 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</a:rPr>
              <a:t>Enfoque a </a:t>
            </a:r>
            <a:r>
              <a:rPr lang="es-CO" sz="2000" dirty="0" smtClean="0">
                <a:solidFill>
                  <a:srgbClr val="FF0000"/>
                </a:solidFill>
              </a:rPr>
              <a:t>problemas reales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rgbClr val="FF0000"/>
                </a:solidFill>
              </a:rPr>
              <a:t>Método basado en evidencias </a:t>
            </a:r>
            <a:r>
              <a:rPr lang="es-CO" sz="2000" dirty="0" smtClean="0">
                <a:solidFill>
                  <a:schemeClr val="tx1"/>
                </a:solidFill>
              </a:rPr>
              <a:t>(investigación científica)</a:t>
            </a:r>
          </a:p>
          <a:p>
            <a:pPr marL="457200" lvl="1" indent="0">
              <a:buNone/>
            </a:pPr>
            <a:r>
              <a:rPr lang="es-CO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s-CO" sz="2000" dirty="0" smtClean="0">
                <a:solidFill>
                  <a:schemeClr val="tx1"/>
                </a:solidFill>
              </a:rPr>
              <a:t>En organización institucional: 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</a:rPr>
              <a:t>Cambios en </a:t>
            </a:r>
            <a:r>
              <a:rPr lang="es-CO" sz="2000" dirty="0" smtClean="0">
                <a:solidFill>
                  <a:srgbClr val="FF0000"/>
                </a:solidFill>
              </a:rPr>
              <a:t>principios</a:t>
            </a:r>
            <a:r>
              <a:rPr lang="es-CO" sz="2000" dirty="0" smtClean="0">
                <a:solidFill>
                  <a:schemeClr val="tx1"/>
                </a:solidFill>
              </a:rPr>
              <a:t> (filosofía de la universidad): </a:t>
            </a:r>
            <a:r>
              <a:rPr lang="es-CO" sz="2000" dirty="0">
                <a:solidFill>
                  <a:schemeClr val="tx1"/>
                </a:solidFill>
              </a:rPr>
              <a:t>Libertad de docencia, libertad de aprendizaje, libertad de ciencia (investigación)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1"/>
                </a:solidFill>
              </a:rPr>
              <a:t>Se incorporan </a:t>
            </a:r>
            <a:r>
              <a:rPr lang="es-CO" sz="2000" dirty="0" smtClean="0">
                <a:solidFill>
                  <a:srgbClr val="FF0000"/>
                </a:solidFill>
              </a:rPr>
              <a:t>Intelectuales </a:t>
            </a:r>
            <a:r>
              <a:rPr lang="es-CO" sz="2000" dirty="0" smtClean="0">
                <a:solidFill>
                  <a:schemeClr val="tx1"/>
                </a:solidFill>
              </a:rPr>
              <a:t>e</a:t>
            </a:r>
            <a:r>
              <a:rPr lang="es-CO" sz="2000" dirty="0" smtClean="0">
                <a:solidFill>
                  <a:srgbClr val="FF0000"/>
                </a:solidFill>
              </a:rPr>
              <a:t> investigadores reconocidos </a:t>
            </a:r>
            <a:r>
              <a:rPr lang="es-CO" sz="2000" dirty="0" smtClean="0">
                <a:solidFill>
                  <a:schemeClr val="tx1"/>
                </a:solidFill>
              </a:rPr>
              <a:t>como docentes</a:t>
            </a:r>
          </a:p>
          <a:p>
            <a:pPr marL="457200" lvl="1" indent="0">
              <a:buNone/>
            </a:pPr>
            <a:endParaRPr lang="es-CO" sz="11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CO" sz="2100" dirty="0" smtClean="0">
                <a:solidFill>
                  <a:schemeClr val="tx1"/>
                </a:solidFill>
              </a:rPr>
              <a:t>Se</a:t>
            </a:r>
            <a:r>
              <a:rPr lang="es-CO" sz="2100" dirty="0" smtClean="0">
                <a:solidFill>
                  <a:srgbClr val="FF0000"/>
                </a:solidFill>
              </a:rPr>
              <a:t> </a:t>
            </a:r>
            <a:r>
              <a:rPr lang="es-CO" sz="2100" dirty="0" smtClean="0">
                <a:solidFill>
                  <a:schemeClr val="tx1"/>
                </a:solidFill>
              </a:rPr>
              <a:t>incrementa</a:t>
            </a:r>
            <a:r>
              <a:rPr lang="es-CO" sz="2100" dirty="0" smtClean="0">
                <a:solidFill>
                  <a:srgbClr val="FF0000"/>
                </a:solidFill>
              </a:rPr>
              <a:t> financiación</a:t>
            </a:r>
            <a:r>
              <a:rPr lang="es-CO" sz="2100" dirty="0" smtClean="0">
                <a:solidFill>
                  <a:schemeClr val="tx1"/>
                </a:solidFill>
              </a:rPr>
              <a:t>: del Estado y empresas</a:t>
            </a:r>
          </a:p>
          <a:p>
            <a:endParaRPr lang="es-CO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2767</TotalTime>
  <Words>2479</Words>
  <Application>Microsoft Office PowerPoint</Application>
  <PresentationFormat>Personalizado</PresentationFormat>
  <Paragraphs>225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Faceta</vt:lpstr>
      <vt:lpstr>LA DINÁMICA DEL CAMBIO  EN LA UNIVERSIDAD.  EL ROL DE LAS TECNOLOGÍAS DIGITALES EN EL DESARROLLO DE NUEVOS MODELOS PARA LA SOCIEDAD DEL CONOCIMIENTO </vt:lpstr>
      <vt:lpstr>TEMAS</vt:lpstr>
      <vt:lpstr>1.Los cambios en las interrelaciones en las funciones de la Universidad  y el rol de las tecnologías </vt:lpstr>
      <vt:lpstr>Presentación de PowerPoint</vt:lpstr>
      <vt:lpstr>Los modelos de universidad</vt:lpstr>
      <vt:lpstr>Relación entre funciones: </vt:lpstr>
      <vt:lpstr>La universidad de investigación en Alemania</vt:lpstr>
      <vt:lpstr>El cambio en las relaciones en la universidad de investigación</vt:lpstr>
      <vt:lpstr>Patrones del cambio</vt:lpstr>
      <vt:lpstr>Modelo norteamericano de los 20s</vt:lpstr>
      <vt:lpstr>2. Nuevas dinámicas en la sociedad de conocimiento</vt:lpstr>
      <vt:lpstr>Presentación de PowerPoint</vt:lpstr>
      <vt:lpstr>Presentación de PowerPoint</vt:lpstr>
      <vt:lpstr>Modelos emergentes</vt:lpstr>
      <vt:lpstr>LOS MOOCs</vt:lpstr>
      <vt:lpstr>3. ¿Blended learning, hacia los nuevos paradigmas?</vt:lpstr>
      <vt:lpstr>Presentación de PowerPoint</vt:lpstr>
      <vt:lpstr>Sociedad actual exige: </vt:lpstr>
      <vt:lpstr>Preguntas que surgen:</vt:lpstr>
      <vt:lpstr>NUESTRA APUESTA</vt:lpstr>
      <vt:lpstr>Presentación de PowerPoint</vt:lpstr>
      <vt:lpstr>Presentación de PowerPoint</vt:lpstr>
      <vt:lpstr>El método de Construcción Colectiva de Conocimiento</vt:lpstr>
      <vt:lpstr> La «creación colectiva»</vt:lpstr>
      <vt:lpstr>…El método de «creación colectiva» </vt:lpstr>
      <vt:lpstr>Ejemplo de la estructura para la obra «Los 10 días que estremecieron al mundo» </vt:lpstr>
      <vt:lpstr>La gestión de conocimientos</vt:lpstr>
      <vt:lpstr>Presentación de PowerPoint</vt:lpstr>
      <vt:lpstr>En el campo organizacional uno de los modelos más conocidos es el de Nonaka y Takeuchi, para la creación de conocimiento en las organizaciones. Cfr: NONAKA, I. (1994), denominado la Espiral del conocimiento.</vt:lpstr>
      <vt:lpstr>La clase invertida</vt:lpstr>
      <vt:lpstr>Pasos en el proceso educativo:</vt:lpstr>
      <vt:lpstr>Bibliografía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RALPH W. TYLER</dc:title>
  <dc:creator>Familia Pérez Prieto</dc:creator>
  <cp:lastModifiedBy>Facundo</cp:lastModifiedBy>
  <cp:revision>194</cp:revision>
  <dcterms:created xsi:type="dcterms:W3CDTF">2013-08-11T16:26:47Z</dcterms:created>
  <dcterms:modified xsi:type="dcterms:W3CDTF">2013-09-11T02:55:43Z</dcterms:modified>
</cp:coreProperties>
</file>