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339" r:id="rId4"/>
    <p:sldId id="294" r:id="rId5"/>
    <p:sldId id="343" r:id="rId6"/>
    <p:sldId id="359" r:id="rId7"/>
    <p:sldId id="346" r:id="rId8"/>
    <p:sldId id="360" r:id="rId9"/>
    <p:sldId id="361" r:id="rId10"/>
    <p:sldId id="362" r:id="rId11"/>
    <p:sldId id="363" r:id="rId12"/>
    <p:sldId id="365" r:id="rId13"/>
    <p:sldId id="364" r:id="rId14"/>
    <p:sldId id="366" r:id="rId15"/>
    <p:sldId id="341" r:id="rId16"/>
    <p:sldId id="369" r:id="rId17"/>
    <p:sldId id="344" r:id="rId18"/>
    <p:sldId id="371" r:id="rId19"/>
    <p:sldId id="337" r:id="rId20"/>
    <p:sldId id="326" r:id="rId21"/>
    <p:sldId id="335" r:id="rId22"/>
    <p:sldId id="258" r:id="rId23"/>
    <p:sldId id="370" r:id="rId24"/>
    <p:sldId id="372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669900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0F8244B-EDE5-4019-A4D3-309C4B014A31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A143D26-2963-4D44-9EE7-AAFDCBE070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131A7F-0DAA-43FD-A492-5E7B2C27A1A3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C78A7-7566-476D-A425-5A72A82404F7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8F07-F69C-48F8-8149-D59DFFF039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356EE-55B6-40A6-9B3A-8054B55C2AEA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D9AF-E43F-4BDB-8FCC-F085AFE144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2922-0B33-47B4-A378-BB57F2B23981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9B63-2924-4ADE-B003-BADEC1FDFD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C22A8-55BE-4F48-A67F-4E1702D65F69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0CABF-E5CD-4DBA-8FF7-73450B498E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10AE-EC26-4848-8D5B-CCE640FE0522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DA760-CF84-4A80-80F2-D81AF349AA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B73A-276D-49C5-9156-4111E49E8387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4F8C-B7A8-45BE-836F-DD6F04F137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C1031-E317-465F-BF29-D7B7176C7DAA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2EBCF-8B97-4DBA-AC52-784374E541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FE4B-BC4A-449E-A96D-8E18EF77F829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488D-C319-4736-A58B-A34135FDDC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DFAFA-F6FE-4C36-BBFA-86799AAEA897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44863-C480-42B5-AAD1-44F5B88460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56EEE-47E1-4045-96C6-3FC0C8F3AC8D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A1A2F-D780-4B49-A5CC-4CA3906DA9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646CF-1797-4551-94DF-806BD4178918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A0171-9F93-47BB-9161-38FF954DDE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C5748-E120-427F-AEBD-3B6B1240392B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42F8-29DE-4AD7-8520-3950464AE3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18DE-8A15-4763-9826-1CA7693C30E1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3A17E-C2DC-477B-913B-8B7CFD3337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3F6D-374D-4ABB-8925-DE55BD1EE269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C12E-D9B5-4E88-B80D-CEBE073058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83FF-2240-4088-980E-462B9A40F0F2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635D7-FF7F-4257-AE02-C607AFA8FD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71A5A-1E0F-4770-94ED-3A4B799F50E1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ED585-5C0D-49A9-A7D3-990AE69708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5B23D-56A4-404F-ABE4-75DC7C19D3A0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EFE72-36F5-489E-AEF8-34380E1D61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FE9F-68FC-4168-8B77-CF4ED06BAB58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D60D-2909-4521-9E02-9A71ACFDBB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D587A-8328-48E6-B621-A7BF212F31FA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BE2CD-55DC-4B7C-BA1B-4A272BCE34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F777D-A7AD-4E4A-BB29-D1FD8B1B9646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EB589-DE7C-42CF-B114-5C7D0035D2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8AB6-F3C1-4358-8C08-CB945DC139F5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8C9B-2A19-4103-BD39-AD4E9A3FA6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E584D-E49A-4666-B3A6-24D0A1A621D6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8A574-C7A9-4525-BCCD-8BF8034DC4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4EC0FF-E3F8-4096-96F7-A16A8BC8A65F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612A95-45DC-44DD-9C68-F0B1A5B4CD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4E146C-B424-4961-A4D1-2E645E3110FF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F29FDB-C14A-44B1-8545-FB28C4B495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enacead.idwd.com.br/cursos-livre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3"/>
          <p:cNvSpPr txBox="1">
            <a:spLocks noChangeArrowheads="1"/>
          </p:cNvSpPr>
          <p:nvPr/>
        </p:nvSpPr>
        <p:spPr bwMode="auto">
          <a:xfrm>
            <a:off x="1042988" y="2492375"/>
            <a:ext cx="72739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>
                <a:solidFill>
                  <a:schemeClr val="bg1"/>
                </a:solidFill>
                <a:latin typeface="Verdana" pitchFamily="34" charset="0"/>
              </a:rPr>
              <a:t>Cursos de Formação Inicial e Continuada</a:t>
            </a:r>
          </a:p>
        </p:txBody>
      </p:sp>
      <p:sp>
        <p:nvSpPr>
          <p:cNvPr id="3075" name="CaixaDeTexto 4"/>
          <p:cNvSpPr txBox="1">
            <a:spLocks noChangeArrowheads="1"/>
          </p:cNvSpPr>
          <p:nvPr/>
        </p:nvSpPr>
        <p:spPr bwMode="auto">
          <a:xfrm>
            <a:off x="1116013" y="4810125"/>
            <a:ext cx="51117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Verdana" pitchFamily="34" charset="0"/>
              </a:rPr>
              <a:t>Anderson Malgueiro</a:t>
            </a:r>
          </a:p>
          <a:p>
            <a:r>
              <a:rPr lang="pt-BR">
                <a:solidFill>
                  <a:schemeClr val="bg1"/>
                </a:solidFill>
                <a:latin typeface="Verdana" pitchFamily="34" charset="0"/>
              </a:rPr>
              <a:t>Diretor Senac EaD</a:t>
            </a:r>
          </a:p>
          <a:p>
            <a:r>
              <a:rPr lang="pt-BR">
                <a:solidFill>
                  <a:schemeClr val="bg1"/>
                </a:solidFill>
                <a:latin typeface="Verdana" pitchFamily="34" charset="0"/>
              </a:rPr>
              <a:t>Senac/SC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268413"/>
            <a:ext cx="82804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buFont typeface="Arial" charset="0"/>
              <a:buChar char="•"/>
            </a:pPr>
            <a:r>
              <a:rPr lang="pt-BR" sz="3200"/>
              <a:t>Com características variadas, destina-se a profissionais já qualificados ou em exercício, para aqueles que desejam complementação, atualização ou aprofundamento de competências que visam ao seu desenvolvimento frente às mudanças em curso no mundo do trabalho;</a:t>
            </a:r>
          </a:p>
          <a:p>
            <a:pPr marL="531813" indent="-531813">
              <a:buFont typeface="Arial" charset="0"/>
              <a:buChar char="•"/>
            </a:pPr>
            <a:r>
              <a:rPr lang="pt-BR" sz="3200"/>
              <a:t>A carga horária mínima é de 20 horas.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727233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Aperfeiçoamento: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700213"/>
            <a:ext cx="8280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7063" indent="-627063">
              <a:buFont typeface="Arial" pitchFamily="34" charset="0"/>
              <a:buChar char="•"/>
              <a:defRPr/>
            </a:pPr>
            <a:r>
              <a:rPr lang="pt-BR" sz="3200" dirty="0"/>
              <a:t>Com características variadas, destinados ao desenvolvimento de competências relacionadas ao aprimoramento de atividades geradoras de renda;</a:t>
            </a:r>
          </a:p>
          <a:p>
            <a:pPr marL="627063" indent="-627063">
              <a:buFont typeface="Arial" pitchFamily="34" charset="0"/>
              <a:buChar char="•"/>
              <a:defRPr/>
            </a:pPr>
            <a:r>
              <a:rPr lang="pt-BR" sz="3200" dirty="0"/>
              <a:t>A carga horária mínima é de 20 horas.</a:t>
            </a:r>
          </a:p>
          <a:p>
            <a:pPr marL="450850" indent="-450850">
              <a:defRPr/>
            </a:pPr>
            <a:endParaRPr lang="pt-BR" sz="3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727233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Programas socioprofissionais: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700213"/>
            <a:ext cx="82804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7063" indent="-627063">
              <a:buFont typeface="Arial" charset="0"/>
              <a:buChar char="•"/>
            </a:pPr>
            <a:r>
              <a:rPr lang="pt-BR" sz="3200"/>
              <a:t>Com características variadas, destinados ao desenvolvimento de competências relacionadas ao aprimoramento pessoal e ao exercício da cidadania;</a:t>
            </a:r>
          </a:p>
          <a:p>
            <a:pPr marL="627063" indent="-627063">
              <a:buFont typeface="Arial" charset="0"/>
              <a:buChar char="•"/>
            </a:pPr>
            <a:r>
              <a:rPr lang="pt-BR" sz="3200"/>
              <a:t>A carga horária mínima é de 20 horas.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727233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Programas socioculturais: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700213"/>
            <a:ext cx="8280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7063" indent="-627063">
              <a:buFont typeface="Arial" charset="0"/>
              <a:buChar char="•"/>
            </a:pPr>
            <a:r>
              <a:rPr lang="pt-BR" sz="3200"/>
              <a:t>Programas compensatórios de Educação Básica, que objetivam suprir carências nas competências desenvolvidas, no âmbito da Educação Básica, que sejam requisitos para a Educação Profissional ou requeridas para o exercício profissional;</a:t>
            </a:r>
          </a:p>
          <a:p>
            <a:pPr marL="627063" indent="-627063">
              <a:buFont typeface="Arial" charset="0"/>
              <a:buChar char="•"/>
            </a:pPr>
            <a:r>
              <a:rPr lang="pt-BR" sz="3200"/>
              <a:t>A carga horária mínima é de 20 horas.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727233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Programas Instrumentais: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539750" y="1196975"/>
            <a:ext cx="83534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7063" indent="-627063">
              <a:buFont typeface="Arial" charset="0"/>
              <a:buChar char="•"/>
            </a:pPr>
            <a:r>
              <a:rPr lang="pt-BR" sz="3200"/>
              <a:t>Ampliam as possibilidades de acesso à Educação Profissional ;</a:t>
            </a:r>
          </a:p>
          <a:p>
            <a:pPr marL="627063" indent="-627063">
              <a:buFont typeface="Arial" charset="0"/>
              <a:buChar char="•"/>
            </a:pPr>
            <a:r>
              <a:rPr lang="pt-BR" sz="3200"/>
              <a:t>Inserem-se no âmbito da educação não formal e seus (cursos) livres têm duração variável;</a:t>
            </a:r>
          </a:p>
          <a:p>
            <a:pPr marL="627063" indent="-627063">
              <a:buFont typeface="Arial" charset="0"/>
              <a:buChar char="•"/>
            </a:pPr>
            <a:r>
              <a:rPr lang="pt-BR" sz="3200"/>
              <a:t>Além do objetivo de qualificar para o trabalho, também se propõem a desenvolver aptidões para a vida produtiva e social.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4213" y="260350"/>
            <a:ext cx="7343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FIC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111250"/>
            <a:ext cx="83661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7063" indent="-627063" algn="just">
              <a:buFont typeface="Arial" charset="0"/>
              <a:buChar char="•"/>
            </a:pPr>
            <a:r>
              <a:rPr lang="pt-BR" sz="3200"/>
              <a:t>Tem como premissa suprir as necessidades das profissões, do mundo do trabalho, e da sociedade no desenvolvimento de cursos FIC. </a:t>
            </a:r>
          </a:p>
          <a:p>
            <a:pPr marL="627063" indent="-627063" algn="just">
              <a:buFont typeface="Arial" charset="0"/>
              <a:buChar char="•"/>
            </a:pPr>
            <a:r>
              <a:rPr lang="pt-BR" sz="3200"/>
              <a:t>Objetivo é a capacitação do trabalhador, para que o mesmo possa ingressar, manter-se e evoluir em sua carreira profissional.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00113" y="260350"/>
            <a:ext cx="61198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Senac</a:t>
            </a: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e FIC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111250"/>
            <a:ext cx="83661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7063" indent="-627063" algn="just">
              <a:buFont typeface="Arial" charset="0"/>
              <a:buChar char="•"/>
            </a:pPr>
            <a:r>
              <a:rPr lang="pt-BR" sz="3200"/>
              <a:t>O Senac desde 1947 desenvolve  atividades na modalidade EaD;</a:t>
            </a:r>
          </a:p>
          <a:p>
            <a:pPr marL="627063" indent="-627063" algn="just">
              <a:buFont typeface="Arial" charset="0"/>
              <a:buChar char="•"/>
            </a:pPr>
            <a:r>
              <a:rPr lang="pt-BR" sz="3200"/>
              <a:t>Atualmente são aproximadamente 100 cursos disponíveis ;</a:t>
            </a:r>
          </a:p>
          <a:p>
            <a:pPr marL="627063" indent="-627063" algn="just">
              <a:buFont typeface="Arial" charset="0"/>
              <a:buChar char="•"/>
            </a:pPr>
            <a:r>
              <a:rPr lang="pt-BR" sz="3200"/>
              <a:t>Mais do que um profissional, o Senac forma um cidadão consciente do mundo à sua volta.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00113" y="260350"/>
            <a:ext cx="61198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Senac</a:t>
            </a: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/ FIC e </a:t>
            </a:r>
            <a:r>
              <a:rPr lang="pt-BR" sz="32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EaD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111250"/>
            <a:ext cx="83661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7063" indent="-627063" algn="just">
              <a:buFont typeface="Arial" charset="0"/>
              <a:buChar char="•"/>
            </a:pPr>
            <a:r>
              <a:rPr lang="pt-BR" sz="3200" dirty="0"/>
              <a:t>Apenas para os cursos de Vendedor, Operador de Caixa e Recepcionista em Meio de Hospedagem temos os seguintes resultados</a:t>
            </a:r>
          </a:p>
          <a:p>
            <a:pPr marL="627063" indent="-627063" algn="just"/>
            <a:endParaRPr lang="pt-BR" sz="3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00113" y="260350"/>
            <a:ext cx="61198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Senac</a:t>
            </a: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/ FIC e </a:t>
            </a:r>
            <a:r>
              <a:rPr lang="pt-BR" sz="32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EaD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00113" y="3573463"/>
          <a:ext cx="7416824" cy="168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/>
                <a:gridCol w="1530170"/>
                <a:gridCol w="1584176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Calibri"/>
                          <a:cs typeface="Times New Roman"/>
                        </a:rPr>
                        <a:t>Vendedor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Calibri"/>
                          <a:cs typeface="Times New Roman"/>
                        </a:rPr>
                        <a:t>Op. Caixa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Calibri"/>
                          <a:cs typeface="Times New Roman"/>
                        </a:rPr>
                        <a:t>Rec. em meios de Hospedagem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libri"/>
                          <a:ea typeface="Calibri"/>
                          <a:cs typeface="Times New Roman"/>
                        </a:rPr>
                        <a:t>Nº Turmas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Calibri"/>
                          <a:cs typeface="Times New Roman"/>
                        </a:rPr>
                        <a:t>04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Calibri"/>
                          <a:cs typeface="Times New Roman"/>
                        </a:rPr>
                        <a:t>Nº de Alunos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libri"/>
                          <a:ea typeface="Calibri"/>
                          <a:cs typeface="Times New Roman"/>
                        </a:rPr>
                        <a:t>1.106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libri"/>
                          <a:ea typeface="Calibri"/>
                          <a:cs typeface="Times New Roman"/>
                        </a:rPr>
                        <a:t>468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900113" y="1557338"/>
            <a:ext cx="72374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solidFill>
                  <a:srgbClr val="0000CC"/>
                </a:solidFill>
              </a:rPr>
              <a:t>Portal Nacional </a:t>
            </a:r>
            <a:r>
              <a:rPr lang="pt-BR" sz="3200"/>
              <a:t>– Rede Nacional de Cursos EAD agrega em um só local virtual, a comunicação dos cursos de educação a distância do Senac.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1550" y="473075"/>
            <a:ext cx="6119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Rede de cursos </a:t>
            </a:r>
            <a:r>
              <a:rPr lang="pt-BR" sz="32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EaD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268413"/>
            <a:ext cx="828833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557338"/>
            <a:ext cx="83518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algn="just">
              <a:buFont typeface="Arial" charset="0"/>
              <a:buChar char="•"/>
              <a:tabLst>
                <a:tab pos="450850" algn="l"/>
              </a:tabLst>
            </a:pPr>
            <a:r>
              <a:rPr lang="pt-BR" sz="3200"/>
              <a:t>Educação Profissional não deve ser uma situação estanque, mas sim um processo permanente;</a:t>
            </a:r>
          </a:p>
          <a:p>
            <a:pPr marL="450850" indent="-450850" algn="just">
              <a:buFont typeface="Arial" charset="0"/>
              <a:buChar char="•"/>
              <a:tabLst>
                <a:tab pos="450850" algn="l"/>
              </a:tabLst>
            </a:pPr>
            <a:r>
              <a:rPr lang="pt-BR" sz="3200"/>
              <a:t>Estende-se a todos os níveis de escolaridade;</a:t>
            </a:r>
          </a:p>
          <a:p>
            <a:pPr marL="450850" indent="-450850" algn="just">
              <a:buFont typeface="Arial" charset="0"/>
              <a:buChar char="•"/>
              <a:tabLst>
                <a:tab pos="450850" algn="l"/>
              </a:tabLst>
            </a:pPr>
            <a:r>
              <a:rPr lang="pt-BR" sz="3200"/>
              <a:t>Possibilitam o aproveitamento contínuo e articulado de estudos na perspectiva de uma constante qualificação do trabalhador.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11188" y="188913"/>
            <a:ext cx="73453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Formação Inicial e Continuada FIC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tângulo 1"/>
          <p:cNvSpPr>
            <a:spLocks noChangeArrowheads="1"/>
          </p:cNvSpPr>
          <p:nvPr/>
        </p:nvSpPr>
        <p:spPr bwMode="auto">
          <a:xfrm>
            <a:off x="684213" y="1557338"/>
            <a:ext cx="79914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7063" indent="-627063" algn="just">
              <a:buFont typeface="Arial" charset="0"/>
              <a:buChar char="•"/>
              <a:tabLst>
                <a:tab pos="531813" algn="l"/>
              </a:tabLst>
            </a:pPr>
            <a:r>
              <a:rPr lang="pt-BR" sz="3200" dirty="0"/>
              <a:t>Linguagem autoinstrucional, com   utilização de objetos de aprendizagem e   atividades de passagem;</a:t>
            </a:r>
          </a:p>
          <a:p>
            <a:pPr marL="627063" indent="-627063" algn="just">
              <a:buFont typeface="Arial" charset="0"/>
              <a:buChar char="•"/>
              <a:tabLst>
                <a:tab pos="531813" algn="l"/>
              </a:tabLst>
            </a:pPr>
            <a:r>
              <a:rPr lang="pt-BR" sz="3200" dirty="0"/>
              <a:t>Tutoria Ativa / </a:t>
            </a:r>
            <a:r>
              <a:rPr lang="pt-BR" sz="3200" dirty="0" smtClean="0"/>
              <a:t>Reativa;</a:t>
            </a:r>
            <a:endParaRPr lang="pt-BR" sz="3200" dirty="0"/>
          </a:p>
          <a:p>
            <a:pPr marL="627063" indent="-627063" algn="just">
              <a:buFont typeface="Arial" charset="0"/>
              <a:buChar char="•"/>
              <a:tabLst>
                <a:tab pos="531813" algn="l"/>
              </a:tabLst>
            </a:pPr>
            <a:r>
              <a:rPr lang="pt-BR" sz="3200" dirty="0"/>
              <a:t> Avaliação </a:t>
            </a:r>
            <a:r>
              <a:rPr lang="pt-BR" sz="3200" dirty="0" smtClean="0"/>
              <a:t>final.</a:t>
            </a:r>
            <a:endParaRPr lang="pt-BR" sz="3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42988" y="476250"/>
            <a:ext cx="61198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Modelo Pedagógico: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827584" y="2348880"/>
            <a:ext cx="712946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Verdana" pitchFamily="34" charset="0"/>
              </a:rPr>
              <a:t>“</a:t>
            </a:r>
            <a:r>
              <a:rPr lang="pt-BR" sz="2800" b="1" dirty="0">
                <a:solidFill>
                  <a:schemeClr val="bg1"/>
                </a:solidFill>
                <a:latin typeface="Verdana" pitchFamily="34" charset="0"/>
              </a:rPr>
              <a:t>Nós somos aquilo que fazemos repetidamente.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  <a:latin typeface="Verdana" pitchFamily="34" charset="0"/>
              </a:rPr>
              <a:t>Excelência, então, não é um ato, mas um hábito.”</a:t>
            </a:r>
          </a:p>
          <a:p>
            <a:pPr algn="r"/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(Filósofo Grego Aristóteles)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11188" y="371475"/>
            <a:ext cx="777716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Referências</a:t>
            </a: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5" name="Retângulo 1"/>
          <p:cNvSpPr>
            <a:spLocks noChangeArrowheads="1"/>
          </p:cNvSpPr>
          <p:nvPr/>
        </p:nvSpPr>
        <p:spPr bwMode="auto">
          <a:xfrm>
            <a:off x="606425" y="1052513"/>
            <a:ext cx="813752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charset="0"/>
              <a:buChar char="•"/>
              <a:defRPr/>
            </a:pPr>
            <a:endParaRPr lang="pt-BR" sz="2400" dirty="0"/>
          </a:p>
          <a:p>
            <a:pPr marL="457200" indent="-457200" algn="just">
              <a:buFont typeface="Arial" charset="0"/>
              <a:buChar char="•"/>
              <a:defRPr/>
            </a:pPr>
            <a:endParaRPr lang="pt-BR" sz="2400" dirty="0"/>
          </a:p>
          <a:p>
            <a:pPr marL="723900" indent="-723900" algn="just">
              <a:buFont typeface="Arial" pitchFamily="34" charset="0"/>
              <a:buChar char="•"/>
              <a:defRPr/>
            </a:pPr>
            <a:r>
              <a:rPr lang="pt-BR" sz="3200" dirty="0"/>
              <a:t>Formação inicial e continuada de trabalhadores no comércio de bens, serviços e turismo. SENAC DN, Rio de Janeiro, 2008.</a:t>
            </a:r>
          </a:p>
          <a:p>
            <a:pPr marL="723900" indent="-723900" algn="just">
              <a:buFont typeface="Arial" pitchFamily="34" charset="0"/>
              <a:buChar char="•"/>
              <a:defRPr/>
            </a:pPr>
            <a:r>
              <a:rPr lang="pt-BR" sz="3200" dirty="0"/>
              <a:t>Lei de Diretrizes Bases da Educação Nacional, 6º Edição – Atualizada em 25/10/11</a:t>
            </a:r>
          </a:p>
          <a:p>
            <a:pPr marL="723900" indent="-723900" algn="just">
              <a:buFont typeface="Arial" pitchFamily="34" charset="0"/>
              <a:buChar char="•"/>
              <a:defRPr/>
            </a:pPr>
            <a:r>
              <a:rPr lang="pt-BR" sz="3200" dirty="0"/>
              <a:t>Decreto 5.154/2004</a:t>
            </a:r>
            <a:endParaRPr lang="pt-BR" sz="3200" dirty="0"/>
          </a:p>
          <a:p>
            <a:pPr marL="457200" indent="-457200" algn="just">
              <a:buFont typeface="Arial" charset="0"/>
              <a:buChar char="•"/>
              <a:defRPr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1"/>
          <p:cNvSpPr txBox="1">
            <a:spLocks noChangeArrowheads="1"/>
          </p:cNvSpPr>
          <p:nvPr/>
        </p:nvSpPr>
        <p:spPr bwMode="auto">
          <a:xfrm>
            <a:off x="1908175" y="2205038"/>
            <a:ext cx="511175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5400" b="1">
                <a:solidFill>
                  <a:schemeClr val="bg1"/>
                </a:solidFill>
                <a:latin typeface="Verdana" pitchFamily="34" charset="0"/>
              </a:rPr>
              <a:t>Obrigado</a:t>
            </a:r>
          </a:p>
          <a:p>
            <a:pPr algn="ctr"/>
            <a:endParaRPr lang="pt-BR" sz="5400" b="1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endParaRPr lang="pt-BR" sz="2000" b="1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pt-BR" sz="2000" b="1">
                <a:solidFill>
                  <a:schemeClr val="bg1"/>
                </a:solidFill>
                <a:latin typeface="Verdana" pitchFamily="34" charset="0"/>
              </a:rPr>
              <a:t>www.ead.senac.br/cursos-livres/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323850" y="1268413"/>
            <a:ext cx="84963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3200" dirty="0"/>
              <a:t>Segundo o Art. 3º do Decreto 5.154/2004, que regulamenta o Cap. III da </a:t>
            </a:r>
            <a:r>
              <a:rPr lang="pt-BR" sz="3200" dirty="0"/>
              <a:t>LDB:</a:t>
            </a:r>
          </a:p>
          <a:p>
            <a:pPr>
              <a:defRPr/>
            </a:pPr>
            <a:endParaRPr lang="pt-BR" sz="1400" dirty="0"/>
          </a:p>
          <a:p>
            <a:pPr marL="627063" indent="-627063" algn="just">
              <a:buFont typeface="Arial" pitchFamily="34" charset="0"/>
              <a:buChar char="•"/>
              <a:defRPr/>
            </a:pPr>
            <a:r>
              <a:rPr lang="pt-BR" sz="3200" dirty="0"/>
              <a:t>“Os </a:t>
            </a:r>
            <a:r>
              <a:rPr lang="pt-BR" sz="3200" dirty="0"/>
              <a:t>cursos e programas de Formação Inicial e Continuada compreendem a capacitação, o aperfeiçoamento, a especialização e a atualização, podendo ser ofertados segundo itinerários formativos, objetivando o desenvolvimento de aptidões para a vida produtiva e social</a:t>
            </a:r>
            <a:r>
              <a:rPr lang="pt-BR" sz="3200" dirty="0"/>
              <a:t>”.</a:t>
            </a:r>
            <a:endParaRPr lang="pt-BR" sz="3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42988" y="260350"/>
            <a:ext cx="6119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Base Legal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539750" y="1473200"/>
            <a:ext cx="82804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buFont typeface="Arial" charset="0"/>
              <a:buChar char="•"/>
            </a:pPr>
            <a:r>
              <a:rPr lang="pt-BR" sz="3200"/>
              <a:t>Desenvolve iniciativas para trazer de volta ao ambiente escolar jovens e adultos a partir dos 16 anos de idade;</a:t>
            </a:r>
          </a:p>
          <a:p>
            <a:pPr marL="531813" indent="-531813"/>
            <a:endParaRPr lang="pt-BR" sz="1600"/>
          </a:p>
          <a:p>
            <a:pPr marL="531813" indent="-531813">
              <a:buFont typeface="Arial" charset="0"/>
              <a:buChar char="•"/>
            </a:pPr>
            <a:r>
              <a:rPr lang="pt-BR" sz="3200"/>
              <a:t>Proporciona iniciação, qualificação, aperfeiçoamento e especialização profissional de acordo com a especificidade de cada curso;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1550" y="333375"/>
            <a:ext cx="6119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Os Cursos  FIC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539750" y="1485900"/>
            <a:ext cx="82804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buFont typeface="Arial" charset="0"/>
              <a:buChar char="•"/>
            </a:pPr>
            <a:r>
              <a:rPr lang="pt-BR" sz="3200"/>
              <a:t>Promovem o ingresso e/ou reingresso no mercado de trabalho, preparando o indivíduo para que se dedique a um tipo de atividade profissional;</a:t>
            </a:r>
          </a:p>
          <a:p>
            <a:pPr marL="531813" indent="-531813">
              <a:buFont typeface="Arial" charset="0"/>
              <a:buChar char="•"/>
            </a:pPr>
            <a:endParaRPr lang="pt-BR" sz="1600"/>
          </a:p>
          <a:p>
            <a:pPr marL="531813" indent="-531813">
              <a:buFont typeface="Arial" charset="0"/>
              <a:buChar char="•"/>
            </a:pPr>
            <a:r>
              <a:rPr lang="pt-BR" sz="3200"/>
              <a:t>Atendem à necessidade de capacitação rápida para profissionais já atuantes ou que buscam uma nova inserção no mercado de trabalho.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1550" y="333375"/>
            <a:ext cx="6119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Os Cursos  FIC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7544" y="1557339"/>
            <a:ext cx="82809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Artes; 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Comunicação;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Comércio;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Design;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Gestão;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Idiomas;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Imagem Pessoal;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Informática;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Saúde;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Meio Ambiente; e</a:t>
            </a:r>
          </a:p>
          <a:p>
            <a:pPr marL="450850" indent="-450850">
              <a:buFont typeface="Arial" pitchFamily="34" charset="0"/>
              <a:buChar char="•"/>
              <a:defRPr/>
            </a:pPr>
            <a:r>
              <a:rPr lang="pt-BR" sz="3200" dirty="0"/>
              <a:t>Turismo e Hospitalidade.</a:t>
            </a:r>
            <a:endParaRPr lang="pt-BR" sz="3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755967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Áreas </a:t>
            </a: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Formação Profissional</a:t>
            </a: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500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500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557338"/>
            <a:ext cx="82804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buFont typeface="Arial" charset="0"/>
              <a:buChar char="•"/>
            </a:pPr>
            <a:r>
              <a:rPr lang="pt-BR" sz="3200"/>
              <a:t>Aprendizagem;</a:t>
            </a:r>
          </a:p>
          <a:p>
            <a:pPr marL="531813" indent="-531813">
              <a:buFont typeface="Arial" charset="0"/>
              <a:buChar char="•"/>
            </a:pPr>
            <a:r>
              <a:rPr lang="pt-BR" sz="3200"/>
              <a:t>Capacitação;</a:t>
            </a:r>
          </a:p>
          <a:p>
            <a:pPr marL="531813" indent="-531813">
              <a:buFont typeface="Arial" charset="0"/>
              <a:buChar char="•"/>
            </a:pPr>
            <a:r>
              <a:rPr lang="pt-BR" sz="3200"/>
              <a:t>Aperfeiçoamento;</a:t>
            </a:r>
          </a:p>
          <a:p>
            <a:pPr marL="531813" indent="-531813">
              <a:buFont typeface="Arial" charset="0"/>
              <a:buChar char="•"/>
            </a:pPr>
            <a:r>
              <a:rPr lang="pt-BR" sz="3200"/>
              <a:t>Programas Socioprofissionais;</a:t>
            </a:r>
          </a:p>
          <a:p>
            <a:pPr marL="531813" indent="-531813">
              <a:buFont typeface="Arial" charset="0"/>
              <a:buChar char="•"/>
            </a:pPr>
            <a:r>
              <a:rPr lang="pt-BR" sz="3200"/>
              <a:t>Programas Socioculturais; e</a:t>
            </a:r>
          </a:p>
          <a:p>
            <a:pPr marL="531813" indent="-531813">
              <a:buFont typeface="Arial" charset="0"/>
              <a:buChar char="•"/>
            </a:pPr>
            <a:r>
              <a:rPr lang="pt-BR" sz="3200"/>
              <a:t>Programas Instrumentais.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727233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Tipos de Cursos FIC: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557338"/>
            <a:ext cx="8280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indent="-723900">
              <a:buFont typeface="Arial" pitchFamily="34" charset="0"/>
              <a:buChar char="•"/>
              <a:defRPr/>
            </a:pPr>
            <a:r>
              <a:rPr lang="pt-BR" sz="3200" dirty="0"/>
              <a:t>Destinada a jovens maiores de 14 e menores de 24 anos;</a:t>
            </a:r>
          </a:p>
          <a:p>
            <a:pPr marL="723900" indent="-723900">
              <a:buFont typeface="Arial" pitchFamily="34" charset="0"/>
              <a:buChar char="•"/>
              <a:defRPr/>
            </a:pPr>
            <a:r>
              <a:rPr lang="pt-BR" sz="3200" dirty="0"/>
              <a:t>Empregados no setor de comércio de bens e de serviços, por meio de contrato, na condição de aprendiz, a desenvolver competências necessárias ao exercício profissional, na forma da Lei nº 10.097/00, com carga horária mínima de 580 horas e com duração máxima de dois anos .</a:t>
            </a:r>
          </a:p>
          <a:p>
            <a:pPr marL="450850" indent="-450850">
              <a:defRPr/>
            </a:pPr>
            <a:endParaRPr lang="pt-BR" sz="3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727233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Aprendizagem: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468313" y="1268413"/>
            <a:ext cx="8424862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indent="-546100">
              <a:buFont typeface="Arial" pitchFamily="34" charset="0"/>
              <a:buChar char="•"/>
              <a:defRPr/>
            </a:pPr>
            <a:r>
              <a:rPr lang="pt-BR" sz="3200" dirty="0"/>
              <a:t>Destina-se a pessoas com escolaridade variável e objetiva o desenvolvimento de competências necessárias ao exercício de uma ocupação, com identidade reconhecida como útil pelo mercado de trabalho; </a:t>
            </a:r>
          </a:p>
          <a:p>
            <a:pPr marL="723900" indent="-546100">
              <a:buFont typeface="Arial" pitchFamily="34" charset="0"/>
              <a:buChar char="•"/>
              <a:defRPr/>
            </a:pPr>
            <a:r>
              <a:rPr lang="pt-BR" sz="3200" dirty="0"/>
              <a:t>Além da formação técnica específica, são também desenvolvidas competências básicas necessárias a todos os profissionais. A carga horária mínima desses cursos é de 160 horas e varia de acordo com o estabelecido pela área profissional inseridos.</a:t>
            </a:r>
          </a:p>
          <a:p>
            <a:pPr marL="450850" indent="-450850">
              <a:defRPr/>
            </a:pPr>
            <a:endParaRPr lang="pt-BR" sz="3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727233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Capacitação:</a:t>
            </a: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pt-B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9554</TotalTime>
  <Words>863</Words>
  <Application>Microsoft Office PowerPoint</Application>
  <PresentationFormat>Apresentação na tela (4:3)</PresentationFormat>
  <Paragraphs>102</Paragraphs>
  <Slides>23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Calibri</vt:lpstr>
      <vt:lpstr>Arial</vt:lpstr>
      <vt:lpstr>Verdana</vt:lpstr>
      <vt:lpstr>Times New Roman</vt:lpstr>
      <vt:lpstr>Tema do Office</vt:lpstr>
      <vt:lpstr>1_Tema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Furtado dos Santos</dc:creator>
  <cp:lastModifiedBy>MayconSTI</cp:lastModifiedBy>
  <cp:revision>182</cp:revision>
  <dcterms:created xsi:type="dcterms:W3CDTF">2012-08-08T16:42:39Z</dcterms:created>
  <dcterms:modified xsi:type="dcterms:W3CDTF">2013-09-09T23:33:47Z</dcterms:modified>
</cp:coreProperties>
</file>