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2"/>
    <p:sldMasterId id="2147483670" r:id="rId3"/>
    <p:sldMasterId id="2147483832" r:id="rId4"/>
    <p:sldMasterId id="2147483837" r:id="rId5"/>
  </p:sldMasterIdLst>
  <p:notesMasterIdLst>
    <p:notesMasterId r:id="rId35"/>
  </p:notesMasterIdLst>
  <p:sldIdLst>
    <p:sldId id="438" r:id="rId6"/>
    <p:sldId id="446" r:id="rId7"/>
    <p:sldId id="418" r:id="rId8"/>
    <p:sldId id="447" r:id="rId9"/>
    <p:sldId id="448" r:id="rId10"/>
    <p:sldId id="449" r:id="rId11"/>
    <p:sldId id="450" r:id="rId12"/>
    <p:sldId id="451" r:id="rId13"/>
    <p:sldId id="452" r:id="rId14"/>
    <p:sldId id="453" r:id="rId15"/>
    <p:sldId id="454" r:id="rId16"/>
    <p:sldId id="455" r:id="rId17"/>
    <p:sldId id="456" r:id="rId18"/>
    <p:sldId id="457" r:id="rId19"/>
    <p:sldId id="458" r:id="rId20"/>
    <p:sldId id="459" r:id="rId21"/>
    <p:sldId id="460" r:id="rId22"/>
    <p:sldId id="461" r:id="rId23"/>
    <p:sldId id="462" r:id="rId24"/>
    <p:sldId id="463" r:id="rId25"/>
    <p:sldId id="464" r:id="rId26"/>
    <p:sldId id="465" r:id="rId27"/>
    <p:sldId id="466" r:id="rId28"/>
    <p:sldId id="467" r:id="rId29"/>
    <p:sldId id="469" r:id="rId30"/>
    <p:sldId id="468" r:id="rId31"/>
    <p:sldId id="470" r:id="rId32"/>
    <p:sldId id="471" r:id="rId33"/>
    <p:sldId id="382"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038F"/>
    <a:srgbClr val="040767"/>
    <a:srgbClr val="000E40"/>
    <a:srgbClr val="011456"/>
    <a:srgbClr val="000069"/>
    <a:srgbClr val="0F1D65"/>
    <a:srgbClr val="BEBEBE"/>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488" autoAdjust="0"/>
  </p:normalViewPr>
  <p:slideViewPr>
    <p:cSldViewPr>
      <p:cViewPr>
        <p:scale>
          <a:sx n="80" d="100"/>
          <a:sy n="80" d="100"/>
        </p:scale>
        <p:origin x="-1086" y="-54"/>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notesViewPr>
    <p:cSldViewPr>
      <p:cViewPr varScale="1">
        <p:scale>
          <a:sx n="83" d="100"/>
          <a:sy n="83" d="100"/>
        </p:scale>
        <p:origin x="-204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3" Type="http://schemas.openxmlformats.org/officeDocument/2006/relationships/slideMaster" Target="slideMasters/slideMaster2.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5" Type="http://schemas.openxmlformats.org/officeDocument/2006/relationships/slideMaster" Target="slideMasters/slideMaster4.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3.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6D66F9C1-A4EE-954B-84A1-96C8DC060A6B}" type="datetimeFigureOut">
              <a:rPr lang="en-US"/>
              <a:pPr>
                <a:defRPr/>
              </a:pPr>
              <a:t>9/11/2013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DC57D1B5-D861-6B4C-9895-899B6CDFEB01}" type="slidenum">
              <a:rPr lang="en-US"/>
              <a:pPr>
                <a:defRPr/>
              </a:pPr>
              <a:t>‹nº›</a:t>
            </a:fld>
            <a:endParaRPr lang="en-US" dirty="0"/>
          </a:p>
        </p:txBody>
      </p:sp>
    </p:spTree>
    <p:extLst>
      <p:ext uri="{BB962C8B-B14F-4D97-AF65-F5344CB8AC3E}">
        <p14:creationId xmlns:p14="http://schemas.microsoft.com/office/powerpoint/2010/main" val="30673109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673BCE1-7DD1-C541-A351-B3BA05A1B106}" type="datetimeFigureOut">
              <a:rPr lang="en-US"/>
              <a:pPr>
                <a:defRPr/>
              </a:pPr>
              <a:t>9/11/2013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C2FDA3FA-A9B8-9C44-81F3-D16C8B03CE4B}" type="slidenum">
              <a:rPr lang="en-US"/>
              <a:pPr>
                <a:defRPr/>
              </a:pPr>
              <a:t>‹nº›</a:t>
            </a:fld>
            <a:endParaRPr lang="en-US" dirty="0"/>
          </a:p>
        </p:txBody>
      </p:sp>
    </p:spTree>
    <p:extLst>
      <p:ext uri="{BB962C8B-B14F-4D97-AF65-F5344CB8AC3E}">
        <p14:creationId xmlns:p14="http://schemas.microsoft.com/office/powerpoint/2010/main" val="249085982"/>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801" y="4800025"/>
            <a:ext cx="5486400" cy="567420"/>
          </a:xfrm>
        </p:spPr>
        <p:txBody>
          <a:bodyPr anchor="b"/>
          <a:lstStyle>
            <a:lvl1pPr algn="l">
              <a:defRPr sz="1800" b="1"/>
            </a:lvl1pPr>
          </a:lstStyle>
          <a:p>
            <a:r>
              <a:rPr lang="x-none" smtClean="0"/>
              <a:t>Click to edit Master title style</a:t>
            </a:r>
            <a:endParaRPr lang="en-US"/>
          </a:p>
        </p:txBody>
      </p:sp>
      <p:sp>
        <p:nvSpPr>
          <p:cNvPr id="3" name="Picture Placeholder 2"/>
          <p:cNvSpPr>
            <a:spLocks noGrp="1"/>
          </p:cNvSpPr>
          <p:nvPr>
            <p:ph type="pic" idx="1"/>
          </p:nvPr>
        </p:nvSpPr>
        <p:spPr>
          <a:xfrm>
            <a:off x="1792801" y="612065"/>
            <a:ext cx="5486400" cy="4115952"/>
          </a:xfrm>
        </p:spPr>
        <p:txBody>
          <a:bodyPr/>
          <a:lstStyle>
            <a:lvl1pPr marL="0" indent="0">
              <a:buNone/>
              <a:defRPr sz="2900"/>
            </a:lvl1pPr>
            <a:lvl2pPr marL="414726" indent="0">
              <a:buNone/>
              <a:defRPr sz="2500"/>
            </a:lvl2pPr>
            <a:lvl3pPr marL="829452" indent="0">
              <a:buNone/>
              <a:defRPr sz="2200"/>
            </a:lvl3pPr>
            <a:lvl4pPr marL="1244178" indent="0">
              <a:buNone/>
              <a:defRPr sz="1800"/>
            </a:lvl4pPr>
            <a:lvl5pPr marL="1658904" indent="0">
              <a:buNone/>
              <a:defRPr sz="1800"/>
            </a:lvl5pPr>
            <a:lvl6pPr marL="2073631" indent="0">
              <a:buNone/>
              <a:defRPr sz="1800"/>
            </a:lvl6pPr>
            <a:lvl7pPr marL="2488357" indent="0">
              <a:buNone/>
              <a:defRPr sz="1800"/>
            </a:lvl7pPr>
            <a:lvl8pPr marL="2903083" indent="0">
              <a:buNone/>
              <a:defRPr sz="1800"/>
            </a:lvl8pPr>
            <a:lvl9pPr marL="3317809" indent="0">
              <a:buNone/>
              <a:defRPr sz="1800"/>
            </a:lvl9pPr>
          </a:lstStyle>
          <a:p>
            <a:pPr lvl="0"/>
            <a:r>
              <a:rPr lang="x-none" noProof="0" smtClean="0"/>
              <a:t>Drag picture to placeholder or click icon to add</a:t>
            </a:r>
            <a:endParaRPr lang="en-US" noProof="0" dirty="0" smtClean="0"/>
          </a:p>
        </p:txBody>
      </p:sp>
      <p:sp>
        <p:nvSpPr>
          <p:cNvPr id="4" name="Text Placeholder 3"/>
          <p:cNvSpPr>
            <a:spLocks noGrp="1"/>
          </p:cNvSpPr>
          <p:nvPr>
            <p:ph type="body" sz="half" idx="2"/>
          </p:nvPr>
        </p:nvSpPr>
        <p:spPr>
          <a:xfrm>
            <a:off x="1792801" y="5367444"/>
            <a:ext cx="5486400" cy="805044"/>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x-none" smtClean="0"/>
              <a:t>Click to edit Master text styles</a:t>
            </a:r>
          </a:p>
        </p:txBody>
      </p:sp>
      <p:sp>
        <p:nvSpPr>
          <p:cNvPr id="5" name="Rectangle 3"/>
          <p:cNvSpPr>
            <a:spLocks noGrp="1" noChangeArrowheads="1"/>
          </p:cNvSpPr>
          <p:nvPr>
            <p:ph type="dt" idx="10"/>
          </p:nvPr>
        </p:nvSpPr>
        <p:spPr/>
        <p:txBody>
          <a:bodyPr/>
          <a:lstStyle>
            <a:lvl1pPr defTabSz="914400" fontAlgn="auto" hangingPunct="1">
              <a:lnSpc>
                <a:spcPct val="100000"/>
              </a:lnSpc>
              <a:spcBef>
                <a:spcPts val="0"/>
              </a:spcBef>
              <a:spcAft>
                <a:spcPts val="0"/>
              </a:spcAft>
              <a:buClrTx/>
              <a:buSzTx/>
              <a:defRPr/>
            </a:lvl1pPr>
          </a:lstStyle>
          <a:p>
            <a:pPr>
              <a:defRPr/>
            </a:pPr>
            <a:endParaRPr lang="en-US" dirty="0"/>
          </a:p>
        </p:txBody>
      </p:sp>
      <p:sp>
        <p:nvSpPr>
          <p:cNvPr id="6" name="Rectangle 4"/>
          <p:cNvSpPr>
            <a:spLocks noGrp="1" noChangeArrowheads="1"/>
          </p:cNvSpPr>
          <p:nvPr>
            <p:ph type="ftr" idx="11"/>
          </p:nvPr>
        </p:nvSpPr>
        <p:spPr/>
        <p:txBody>
          <a:bodyPr/>
          <a:lstStyle>
            <a:lvl1pPr defTabSz="914400" fontAlgn="auto" hangingPunct="1">
              <a:lnSpc>
                <a:spcPct val="100000"/>
              </a:lnSpc>
              <a:spcBef>
                <a:spcPts val="0"/>
              </a:spcBef>
              <a:spcAft>
                <a:spcPts val="0"/>
              </a:spcAft>
              <a:buClrTx/>
              <a:buSzTx/>
              <a:defRPr/>
            </a:lvl1pPr>
          </a:lstStyle>
          <a:p>
            <a:pPr>
              <a:defRPr/>
            </a:pPr>
            <a:endParaRPr lang="en-US" dirty="0"/>
          </a:p>
        </p:txBody>
      </p:sp>
      <p:sp>
        <p:nvSpPr>
          <p:cNvPr id="7" name="Rectangle 5"/>
          <p:cNvSpPr>
            <a:spLocks noGrp="1" noChangeArrowheads="1"/>
          </p:cNvSpPr>
          <p:nvPr>
            <p:ph type="sldNum" idx="12"/>
          </p:nvPr>
        </p:nvSpPr>
        <p:spPr/>
        <p:txBody>
          <a:bodyPr/>
          <a:lstStyle>
            <a:lvl1pPr defTabSz="914400" fontAlgn="auto" hangingPunct="1">
              <a:lnSpc>
                <a:spcPct val="100000"/>
              </a:lnSpc>
              <a:spcBef>
                <a:spcPts val="0"/>
              </a:spcBef>
              <a:spcAft>
                <a:spcPts val="0"/>
              </a:spcAft>
              <a:buClrTx/>
              <a:buSzTx/>
              <a:buFontTx/>
              <a:buNone/>
              <a:defRPr/>
            </a:lvl1pPr>
          </a:lstStyle>
          <a:p>
            <a:pPr>
              <a:defRPr/>
            </a:pPr>
            <a:fld id="{925DBD39-9010-B744-8DD7-C372C111B31D}" type="slidenum">
              <a:rPr lang="en-US"/>
              <a:pPr>
                <a:defRPr/>
              </a:pPr>
              <a:t>‹nº›</a:t>
            </a:fld>
            <a:endParaRPr lang="en-US" dirty="0"/>
          </a:p>
        </p:txBody>
      </p:sp>
    </p:spTree>
    <p:extLst>
      <p:ext uri="{BB962C8B-B14F-4D97-AF65-F5344CB8AC3E}">
        <p14:creationId xmlns:p14="http://schemas.microsoft.com/office/powerpoint/2010/main" val="4242079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Rectangle 3"/>
          <p:cNvSpPr>
            <a:spLocks noGrp="1" noChangeArrowheads="1"/>
          </p:cNvSpPr>
          <p:nvPr>
            <p:ph type="dt" idx="10"/>
          </p:nvPr>
        </p:nvSpPr>
        <p:spPr/>
        <p:txBody>
          <a:bodyPr/>
          <a:lstStyle>
            <a:lvl1pPr defTabSz="914400" fontAlgn="auto" hangingPunct="1">
              <a:lnSpc>
                <a:spcPct val="100000"/>
              </a:lnSpc>
              <a:spcBef>
                <a:spcPts val="0"/>
              </a:spcBef>
              <a:spcAft>
                <a:spcPts val="0"/>
              </a:spcAft>
              <a:buClrTx/>
              <a:buSzTx/>
              <a:defRPr/>
            </a:lvl1pPr>
          </a:lstStyle>
          <a:p>
            <a:pPr>
              <a:defRPr/>
            </a:pPr>
            <a:endParaRPr lang="en-US" dirty="0"/>
          </a:p>
        </p:txBody>
      </p:sp>
      <p:sp>
        <p:nvSpPr>
          <p:cNvPr id="5" name="Rectangle 4"/>
          <p:cNvSpPr>
            <a:spLocks noGrp="1" noChangeArrowheads="1"/>
          </p:cNvSpPr>
          <p:nvPr>
            <p:ph type="ftr" idx="11"/>
          </p:nvPr>
        </p:nvSpPr>
        <p:spPr/>
        <p:txBody>
          <a:bodyPr/>
          <a:lstStyle>
            <a:lvl1pPr defTabSz="914400" fontAlgn="auto" hangingPunct="1">
              <a:lnSpc>
                <a:spcPct val="100000"/>
              </a:lnSpc>
              <a:spcBef>
                <a:spcPts val="0"/>
              </a:spcBef>
              <a:spcAft>
                <a:spcPts val="0"/>
              </a:spcAft>
              <a:buClrTx/>
              <a:buSzTx/>
              <a:defRPr/>
            </a:lvl1pPr>
          </a:lstStyle>
          <a:p>
            <a:pPr>
              <a:defRPr/>
            </a:pPr>
            <a:endParaRPr lang="en-US" dirty="0"/>
          </a:p>
        </p:txBody>
      </p:sp>
      <p:sp>
        <p:nvSpPr>
          <p:cNvPr id="6" name="Rectangle 5"/>
          <p:cNvSpPr>
            <a:spLocks noGrp="1" noChangeArrowheads="1"/>
          </p:cNvSpPr>
          <p:nvPr>
            <p:ph type="sldNum" idx="12"/>
          </p:nvPr>
        </p:nvSpPr>
        <p:spPr/>
        <p:txBody>
          <a:bodyPr/>
          <a:lstStyle>
            <a:lvl1pPr defTabSz="914400" fontAlgn="auto" hangingPunct="1">
              <a:lnSpc>
                <a:spcPct val="100000"/>
              </a:lnSpc>
              <a:spcBef>
                <a:spcPts val="0"/>
              </a:spcBef>
              <a:spcAft>
                <a:spcPts val="0"/>
              </a:spcAft>
              <a:buClrTx/>
              <a:buSzTx/>
              <a:buFontTx/>
              <a:buNone/>
              <a:defRPr/>
            </a:lvl1pPr>
          </a:lstStyle>
          <a:p>
            <a:pPr>
              <a:defRPr/>
            </a:pPr>
            <a:fld id="{EC1C041F-430F-8B41-A092-DF58374CAD2F}" type="slidenum">
              <a:rPr lang="en-US"/>
              <a:pPr>
                <a:defRPr/>
              </a:pPr>
              <a:t>‹nº›</a:t>
            </a:fld>
            <a:endParaRPr lang="en-US" dirty="0"/>
          </a:p>
        </p:txBody>
      </p:sp>
    </p:spTree>
    <p:extLst>
      <p:ext uri="{BB962C8B-B14F-4D97-AF65-F5344CB8AC3E}">
        <p14:creationId xmlns:p14="http://schemas.microsoft.com/office/powerpoint/2010/main" val="5929849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880" y="273639"/>
            <a:ext cx="2056320" cy="5855655"/>
          </a:xfr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456481" y="273639"/>
            <a:ext cx="6032160" cy="5855655"/>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Rectangle 3"/>
          <p:cNvSpPr>
            <a:spLocks noGrp="1" noChangeArrowheads="1"/>
          </p:cNvSpPr>
          <p:nvPr>
            <p:ph type="dt" idx="10"/>
          </p:nvPr>
        </p:nvSpPr>
        <p:spPr/>
        <p:txBody>
          <a:bodyPr/>
          <a:lstStyle>
            <a:lvl1pPr defTabSz="914400" fontAlgn="auto" hangingPunct="1">
              <a:lnSpc>
                <a:spcPct val="100000"/>
              </a:lnSpc>
              <a:spcBef>
                <a:spcPts val="0"/>
              </a:spcBef>
              <a:spcAft>
                <a:spcPts val="0"/>
              </a:spcAft>
              <a:buClrTx/>
              <a:buSzTx/>
              <a:defRPr/>
            </a:lvl1pPr>
          </a:lstStyle>
          <a:p>
            <a:pPr>
              <a:defRPr/>
            </a:pPr>
            <a:endParaRPr lang="en-US" dirty="0"/>
          </a:p>
        </p:txBody>
      </p:sp>
      <p:sp>
        <p:nvSpPr>
          <p:cNvPr id="5" name="Rectangle 4"/>
          <p:cNvSpPr>
            <a:spLocks noGrp="1" noChangeArrowheads="1"/>
          </p:cNvSpPr>
          <p:nvPr>
            <p:ph type="ftr" idx="11"/>
          </p:nvPr>
        </p:nvSpPr>
        <p:spPr/>
        <p:txBody>
          <a:bodyPr/>
          <a:lstStyle>
            <a:lvl1pPr defTabSz="914400" fontAlgn="auto" hangingPunct="1">
              <a:lnSpc>
                <a:spcPct val="100000"/>
              </a:lnSpc>
              <a:spcBef>
                <a:spcPts val="0"/>
              </a:spcBef>
              <a:spcAft>
                <a:spcPts val="0"/>
              </a:spcAft>
              <a:buClrTx/>
              <a:buSzTx/>
              <a:defRPr/>
            </a:lvl1pPr>
          </a:lstStyle>
          <a:p>
            <a:pPr>
              <a:defRPr/>
            </a:pPr>
            <a:endParaRPr lang="en-US" dirty="0"/>
          </a:p>
        </p:txBody>
      </p:sp>
      <p:sp>
        <p:nvSpPr>
          <p:cNvPr id="6" name="Rectangle 5"/>
          <p:cNvSpPr>
            <a:spLocks noGrp="1" noChangeArrowheads="1"/>
          </p:cNvSpPr>
          <p:nvPr>
            <p:ph type="sldNum" idx="12"/>
          </p:nvPr>
        </p:nvSpPr>
        <p:spPr/>
        <p:txBody>
          <a:bodyPr/>
          <a:lstStyle>
            <a:lvl1pPr defTabSz="914400" fontAlgn="auto" hangingPunct="1">
              <a:lnSpc>
                <a:spcPct val="100000"/>
              </a:lnSpc>
              <a:spcBef>
                <a:spcPts val="0"/>
              </a:spcBef>
              <a:spcAft>
                <a:spcPts val="0"/>
              </a:spcAft>
              <a:buClrTx/>
              <a:buSzTx/>
              <a:buFontTx/>
              <a:buNone/>
              <a:defRPr/>
            </a:lvl1pPr>
          </a:lstStyle>
          <a:p>
            <a:pPr>
              <a:defRPr/>
            </a:pPr>
            <a:fld id="{1C77815E-8236-8046-8697-9576D6D88FCD}" type="slidenum">
              <a:rPr lang="en-US"/>
              <a:pPr>
                <a:defRPr/>
              </a:pPr>
              <a:t>‹nº›</a:t>
            </a:fld>
            <a:endParaRPr lang="en-US" dirty="0"/>
          </a:p>
        </p:txBody>
      </p:sp>
    </p:spTree>
    <p:extLst>
      <p:ext uri="{BB962C8B-B14F-4D97-AF65-F5344CB8AC3E}">
        <p14:creationId xmlns:p14="http://schemas.microsoft.com/office/powerpoint/2010/main" val="18229136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E3244A0-4DFD-2D4B-B76B-FB2796AEF1AD}" type="datetimeFigureOut">
              <a:rPr lang="en-US"/>
              <a:pPr>
                <a:defRPr/>
              </a:pPr>
              <a:t>9/11/2013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63633240-846C-EE4B-BAC4-E2E46D032D76}" type="slidenum">
              <a:rPr lang="en-US"/>
              <a:pPr>
                <a:defRPr/>
              </a:pPr>
              <a:t>‹nº›</a:t>
            </a:fld>
            <a:endParaRPr lang="en-US" dirty="0"/>
          </a:p>
        </p:txBody>
      </p:sp>
    </p:spTree>
    <p:extLst>
      <p:ext uri="{BB962C8B-B14F-4D97-AF65-F5344CB8AC3E}">
        <p14:creationId xmlns:p14="http://schemas.microsoft.com/office/powerpoint/2010/main" val="2138226090"/>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Fundo fx azul + linha + grafismo">
    <p:spTree>
      <p:nvGrpSpPr>
        <p:cNvPr id="1" name=""/>
        <p:cNvGrpSpPr/>
        <p:nvPr/>
      </p:nvGrpSpPr>
      <p:grpSpPr>
        <a:xfrm>
          <a:off x="0" y="0"/>
          <a:ext cx="0" cy="0"/>
          <a:chOff x="0" y="0"/>
          <a:chExt cx="0" cy="0"/>
        </a:xfrm>
      </p:grpSpPr>
      <p:sp>
        <p:nvSpPr>
          <p:cNvPr id="7" name="Rectangle 6"/>
          <p:cNvSpPr>
            <a:spLocks/>
          </p:cNvSpPr>
          <p:nvPr userDrawn="1"/>
        </p:nvSpPr>
        <p:spPr>
          <a:xfrm>
            <a:off x="0" y="6477000"/>
            <a:ext cx="9144000" cy="381000"/>
          </a:xfrm>
          <a:prstGeom prst="rect">
            <a:avLst/>
          </a:prstGeom>
          <a:solidFill>
            <a:schemeClr val="accent1">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dirty="0">
              <a:solidFill>
                <a:prstClr val="white"/>
              </a:solidFill>
              <a:latin typeface="Calibri"/>
            </a:endParaRPr>
          </a:p>
        </p:txBody>
      </p:sp>
      <p:pic>
        <p:nvPicPr>
          <p:cNvPr id="5" name="Imagem 6" descr="HOPER_Educação_Marca.png"/>
          <p:cNvPicPr>
            <a:picLocks noChangeAspect="1"/>
          </p:cNvPicPr>
          <p:nvPr userDrawn="1"/>
        </p:nvPicPr>
        <p:blipFill>
          <a:blip r:embed="rId2" cstate="print"/>
          <a:stretch>
            <a:fillRect/>
          </a:stretch>
        </p:blipFill>
        <p:spPr>
          <a:xfrm>
            <a:off x="8001000" y="6480467"/>
            <a:ext cx="1081118" cy="377533"/>
          </a:xfrm>
          <a:prstGeom prst="rect">
            <a:avLst/>
          </a:prstGeom>
        </p:spPr>
      </p:pic>
    </p:spTree>
    <p:extLst>
      <p:ext uri="{BB962C8B-B14F-4D97-AF65-F5344CB8AC3E}">
        <p14:creationId xmlns:p14="http://schemas.microsoft.com/office/powerpoint/2010/main" val="3575265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CAPA">
    <p:spTree>
      <p:nvGrpSpPr>
        <p:cNvPr id="1" name=""/>
        <p:cNvGrpSpPr/>
        <p:nvPr/>
      </p:nvGrpSpPr>
      <p:grpSpPr>
        <a:xfrm>
          <a:off x="0" y="0"/>
          <a:ext cx="0" cy="0"/>
          <a:chOff x="0" y="0"/>
          <a:chExt cx="0" cy="0"/>
        </a:xfrm>
      </p:grpSpPr>
      <p:pic>
        <p:nvPicPr>
          <p:cNvPr id="2" name="Imagem 6" descr="HOPER_Capa_PPT.pn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Tree>
    <p:extLst>
      <p:ext uri="{BB962C8B-B14F-4D97-AF65-F5344CB8AC3E}">
        <p14:creationId xmlns:p14="http://schemas.microsoft.com/office/powerpoint/2010/main" val="30694636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CAPA">
    <p:spTree>
      <p:nvGrpSpPr>
        <p:cNvPr id="1" name=""/>
        <p:cNvGrpSpPr/>
        <p:nvPr/>
      </p:nvGrpSpPr>
      <p:grpSpPr>
        <a:xfrm>
          <a:off x="0" y="0"/>
          <a:ext cx="0" cy="0"/>
          <a:chOff x="0" y="0"/>
          <a:chExt cx="0" cy="0"/>
        </a:xfrm>
      </p:grpSpPr>
      <p:pic>
        <p:nvPicPr>
          <p:cNvPr id="2" name="Imagem 6" descr="HOPER_Capa_PPT.pn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Tree>
    <p:extLst>
      <p:ext uri="{BB962C8B-B14F-4D97-AF65-F5344CB8AC3E}">
        <p14:creationId xmlns:p14="http://schemas.microsoft.com/office/powerpoint/2010/main" val="30222148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HOPER GROUP+Grafismo">
    <p:spTree>
      <p:nvGrpSpPr>
        <p:cNvPr id="1" name=""/>
        <p:cNvGrpSpPr/>
        <p:nvPr/>
      </p:nvGrpSpPr>
      <p:grpSpPr>
        <a:xfrm>
          <a:off x="0" y="0"/>
          <a:ext cx="0" cy="0"/>
          <a:chOff x="0" y="0"/>
          <a:chExt cx="0" cy="0"/>
        </a:xfrm>
      </p:grpSpPr>
      <p:pic>
        <p:nvPicPr>
          <p:cNvPr id="2" name="Imagem 6" descr="HOPER_Barra azul.png"/>
          <p:cNvPicPr>
            <a:picLocks noChangeAspect="1"/>
          </p:cNvPicPr>
          <p:nvPr userDrawn="1"/>
        </p:nvPicPr>
        <p:blipFill>
          <a:blip r:embed="rId2"/>
          <a:srcRect/>
          <a:stretch>
            <a:fillRect/>
          </a:stretch>
        </p:blipFill>
        <p:spPr bwMode="auto">
          <a:xfrm>
            <a:off x="0" y="2"/>
            <a:ext cx="9144000" cy="2987675"/>
          </a:xfrm>
          <a:prstGeom prst="rect">
            <a:avLst/>
          </a:prstGeom>
          <a:noFill/>
          <a:ln w="9525">
            <a:noFill/>
            <a:miter lim="800000"/>
            <a:headEnd/>
            <a:tailEnd/>
          </a:ln>
        </p:spPr>
      </p:pic>
      <p:sp>
        <p:nvSpPr>
          <p:cNvPr id="4" name="Espaço Reservado para Número de Slide 5"/>
          <p:cNvSpPr>
            <a:spLocks noGrp="1"/>
          </p:cNvSpPr>
          <p:nvPr>
            <p:ph type="sldNum" sz="quarter" idx="10"/>
          </p:nvPr>
        </p:nvSpPr>
        <p:spPr>
          <a:xfrm>
            <a:off x="179388" y="6356352"/>
            <a:ext cx="500062" cy="365125"/>
          </a:xfrm>
        </p:spPr>
        <p:txBody>
          <a:bodyPr/>
          <a:lstStyle>
            <a:lvl1pPr algn="l">
              <a:defRPr>
                <a:solidFill>
                  <a:srgbClr val="253D51"/>
                </a:solidFill>
              </a:defRPr>
            </a:lvl1pPr>
          </a:lstStyle>
          <a:p>
            <a:pPr>
              <a:defRPr/>
            </a:pPr>
            <a:fld id="{D16F9AAA-EF4E-7F4F-B1AD-210978B2D346}" type="slidenum">
              <a:rPr lang="pt-BR"/>
              <a:pPr>
                <a:defRPr/>
              </a:pPr>
              <a:t>‹nº›</a:t>
            </a:fld>
            <a:endParaRPr lang="pt-BR"/>
          </a:p>
        </p:txBody>
      </p:sp>
      <p:cxnSp>
        <p:nvCxnSpPr>
          <p:cNvPr id="5" name="Conector reto 7"/>
          <p:cNvCxnSpPr/>
          <p:nvPr userDrawn="1"/>
        </p:nvCxnSpPr>
        <p:spPr>
          <a:xfrm>
            <a:off x="1230313" y="1028700"/>
            <a:ext cx="7923212" cy="1588"/>
          </a:xfrm>
          <a:prstGeom prst="line">
            <a:avLst/>
          </a:prstGeom>
          <a:ln w="12700">
            <a:solidFill>
              <a:srgbClr val="BA253E"/>
            </a:solidFill>
          </a:ln>
        </p:spPr>
        <p:style>
          <a:lnRef idx="1">
            <a:schemeClr val="accent1"/>
          </a:lnRef>
          <a:fillRef idx="0">
            <a:schemeClr val="accent1"/>
          </a:fillRef>
          <a:effectRef idx="0">
            <a:schemeClr val="accent1"/>
          </a:effectRef>
          <a:fontRef idx="minor">
            <a:schemeClr val="tx1"/>
          </a:fontRef>
        </p:style>
      </p:cxnSp>
      <p:pic>
        <p:nvPicPr>
          <p:cNvPr id="6" name="Imagem 6" descr="HOPER_Educação_Marca.png"/>
          <p:cNvPicPr>
            <a:picLocks noChangeAspect="1"/>
          </p:cNvPicPr>
          <p:nvPr userDrawn="1"/>
        </p:nvPicPr>
        <p:blipFill>
          <a:blip r:embed="rId3" cstate="print"/>
          <a:stretch>
            <a:fillRect/>
          </a:stretch>
        </p:blipFill>
        <p:spPr>
          <a:xfrm>
            <a:off x="214282" y="325438"/>
            <a:ext cx="1904783" cy="665162"/>
          </a:xfrm>
          <a:prstGeom prst="rect">
            <a:avLst/>
          </a:prstGeom>
        </p:spPr>
      </p:pic>
    </p:spTree>
    <p:extLst>
      <p:ext uri="{BB962C8B-B14F-4D97-AF65-F5344CB8AC3E}">
        <p14:creationId xmlns:p14="http://schemas.microsoft.com/office/powerpoint/2010/main" val="741434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OPER GROUP + fdo branco">
    <p:spTree>
      <p:nvGrpSpPr>
        <p:cNvPr id="1" name=""/>
        <p:cNvGrpSpPr/>
        <p:nvPr/>
      </p:nvGrpSpPr>
      <p:grpSpPr>
        <a:xfrm>
          <a:off x="0" y="0"/>
          <a:ext cx="0" cy="0"/>
          <a:chOff x="0" y="0"/>
          <a:chExt cx="0" cy="0"/>
        </a:xfrm>
      </p:grpSpPr>
      <p:sp>
        <p:nvSpPr>
          <p:cNvPr id="3" name="Espaço Reservado para Número de Slide 5"/>
          <p:cNvSpPr>
            <a:spLocks noGrp="1"/>
          </p:cNvSpPr>
          <p:nvPr>
            <p:ph type="sldNum" sz="quarter" idx="10"/>
          </p:nvPr>
        </p:nvSpPr>
        <p:spPr>
          <a:xfrm>
            <a:off x="179388" y="6356352"/>
            <a:ext cx="500062" cy="365125"/>
          </a:xfrm>
        </p:spPr>
        <p:txBody>
          <a:bodyPr/>
          <a:lstStyle>
            <a:lvl1pPr algn="l">
              <a:defRPr>
                <a:solidFill>
                  <a:srgbClr val="253D51"/>
                </a:solidFill>
              </a:defRPr>
            </a:lvl1pPr>
          </a:lstStyle>
          <a:p>
            <a:pPr>
              <a:defRPr/>
            </a:pPr>
            <a:fld id="{F054CC16-53C9-EE44-B1CA-2A024238FE2F}" type="slidenum">
              <a:rPr lang="pt-BR"/>
              <a:pPr>
                <a:defRPr/>
              </a:pPr>
              <a:t>‹nº›</a:t>
            </a:fld>
            <a:endParaRPr lang="pt-BR"/>
          </a:p>
        </p:txBody>
      </p:sp>
      <p:cxnSp>
        <p:nvCxnSpPr>
          <p:cNvPr id="4" name="Conector reto 7"/>
          <p:cNvCxnSpPr/>
          <p:nvPr userDrawn="1"/>
        </p:nvCxnSpPr>
        <p:spPr>
          <a:xfrm>
            <a:off x="1230313" y="1028700"/>
            <a:ext cx="7923212" cy="1588"/>
          </a:xfrm>
          <a:prstGeom prst="line">
            <a:avLst/>
          </a:prstGeom>
          <a:ln w="12700">
            <a:solidFill>
              <a:srgbClr val="BA253E"/>
            </a:solidFill>
          </a:ln>
        </p:spPr>
        <p:style>
          <a:lnRef idx="1">
            <a:schemeClr val="accent1"/>
          </a:lnRef>
          <a:fillRef idx="0">
            <a:schemeClr val="accent1"/>
          </a:fillRef>
          <a:effectRef idx="0">
            <a:schemeClr val="accent1"/>
          </a:effectRef>
          <a:fontRef idx="minor">
            <a:schemeClr val="tx1"/>
          </a:fontRef>
        </p:style>
      </p:cxnSp>
      <p:pic>
        <p:nvPicPr>
          <p:cNvPr id="5" name="Imagem 6" descr="HOPER_Educação_Marca.png"/>
          <p:cNvPicPr>
            <a:picLocks noChangeAspect="1"/>
          </p:cNvPicPr>
          <p:nvPr userDrawn="1"/>
        </p:nvPicPr>
        <p:blipFill>
          <a:blip r:embed="rId2" cstate="print"/>
          <a:stretch>
            <a:fillRect/>
          </a:stretch>
        </p:blipFill>
        <p:spPr>
          <a:xfrm>
            <a:off x="214282" y="325438"/>
            <a:ext cx="1904783" cy="665162"/>
          </a:xfrm>
          <a:prstGeom prst="rect">
            <a:avLst/>
          </a:prstGeom>
        </p:spPr>
      </p:pic>
    </p:spTree>
    <p:extLst>
      <p:ext uri="{BB962C8B-B14F-4D97-AF65-F5344CB8AC3E}">
        <p14:creationId xmlns:p14="http://schemas.microsoft.com/office/powerpoint/2010/main" val="3310457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Marca D'Agua + Fundo branco">
    <p:spTree>
      <p:nvGrpSpPr>
        <p:cNvPr id="1" name=""/>
        <p:cNvGrpSpPr/>
        <p:nvPr/>
      </p:nvGrpSpPr>
      <p:grpSpPr>
        <a:xfrm>
          <a:off x="0" y="0"/>
          <a:ext cx="0" cy="0"/>
          <a:chOff x="0" y="0"/>
          <a:chExt cx="0" cy="0"/>
        </a:xfrm>
      </p:grpSpPr>
      <p:pic>
        <p:nvPicPr>
          <p:cNvPr id="2" name="Imagem 6" descr="HOPER_Marca_dagua.png"/>
          <p:cNvPicPr>
            <a:picLocks noChangeAspect="1"/>
          </p:cNvPicPr>
          <p:nvPr userDrawn="1"/>
        </p:nvPicPr>
        <p:blipFill>
          <a:blip r:embed="rId2"/>
          <a:srcRect/>
          <a:stretch>
            <a:fillRect/>
          </a:stretch>
        </p:blipFill>
        <p:spPr bwMode="auto">
          <a:xfrm>
            <a:off x="7058025" y="588963"/>
            <a:ext cx="1801813" cy="438150"/>
          </a:xfrm>
          <a:prstGeom prst="rect">
            <a:avLst/>
          </a:prstGeom>
          <a:noFill/>
          <a:ln w="9525">
            <a:noFill/>
            <a:miter lim="800000"/>
            <a:headEnd/>
            <a:tailEnd/>
          </a:ln>
        </p:spPr>
      </p:pic>
      <p:sp>
        <p:nvSpPr>
          <p:cNvPr id="3" name="Espaço Reservado para Número de Slide 5"/>
          <p:cNvSpPr>
            <a:spLocks noGrp="1"/>
          </p:cNvSpPr>
          <p:nvPr>
            <p:ph type="sldNum" sz="quarter" idx="10"/>
          </p:nvPr>
        </p:nvSpPr>
        <p:spPr>
          <a:xfrm>
            <a:off x="152400" y="6537327"/>
            <a:ext cx="457200" cy="320675"/>
          </a:xfrm>
        </p:spPr>
        <p:txBody>
          <a:bodyPr/>
          <a:lstStyle>
            <a:lvl1pPr algn="l">
              <a:defRPr sz="1000" b="1">
                <a:solidFill>
                  <a:srgbClr val="253D51"/>
                </a:solidFill>
                <a:latin typeface="Calibri"/>
                <a:cs typeface="Calibri"/>
              </a:defRPr>
            </a:lvl1pPr>
          </a:lstStyle>
          <a:p>
            <a:pPr>
              <a:defRPr/>
            </a:pPr>
            <a:fld id="{76461926-8E8D-184D-BE6C-995ABE8A6DF6}" type="slidenum">
              <a:rPr lang="pt-BR" smtClean="0"/>
              <a:pPr>
                <a:defRPr/>
              </a:pPr>
              <a:t>‹nº›</a:t>
            </a:fld>
            <a:endParaRPr lang="pt-BR"/>
          </a:p>
        </p:txBody>
      </p:sp>
    </p:spTree>
    <p:extLst>
      <p:ext uri="{BB962C8B-B14F-4D97-AF65-F5344CB8AC3E}">
        <p14:creationId xmlns:p14="http://schemas.microsoft.com/office/powerpoint/2010/main" val="4030804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p>
            <a:r>
              <a:rPr lang="x-none" smtClean="0"/>
              <a:t>Click to edit Master title style</a:t>
            </a:r>
            <a:endParaRPr lang="en-US"/>
          </a:p>
        </p:txBody>
      </p:sp>
      <p:sp>
        <p:nvSpPr>
          <p:cNvPr id="3" name="Subtitle 2"/>
          <p:cNvSpPr>
            <a:spLocks noGrp="1"/>
          </p:cNvSpPr>
          <p:nvPr>
            <p:ph type="subTitle" idx="1"/>
          </p:nvPr>
        </p:nvSpPr>
        <p:spPr>
          <a:xfrm>
            <a:off x="1372321" y="3885528"/>
            <a:ext cx="6400800" cy="1752664"/>
          </a:xfrm>
        </p:spPr>
        <p:txBody>
          <a:bodyPr/>
          <a:lstStyle>
            <a:lvl1pPr marL="0" indent="0" algn="ctr">
              <a:buNone/>
              <a:defRPr/>
            </a:lvl1pPr>
            <a:lvl2pPr marL="414726" indent="0" algn="ctr">
              <a:buNone/>
              <a:defRPr/>
            </a:lvl2pPr>
            <a:lvl3pPr marL="829452" indent="0" algn="ctr">
              <a:buNone/>
              <a:defRPr/>
            </a:lvl3pPr>
            <a:lvl4pPr marL="1244178" indent="0" algn="ctr">
              <a:buNone/>
              <a:defRPr/>
            </a:lvl4pPr>
            <a:lvl5pPr marL="1658904" indent="0" algn="ctr">
              <a:buNone/>
              <a:defRPr/>
            </a:lvl5pPr>
            <a:lvl6pPr marL="2073631" indent="0" algn="ctr">
              <a:buNone/>
              <a:defRPr/>
            </a:lvl6pPr>
            <a:lvl7pPr marL="2488357" indent="0" algn="ctr">
              <a:buNone/>
              <a:defRPr/>
            </a:lvl7pPr>
            <a:lvl8pPr marL="2903083" indent="0" algn="ctr">
              <a:buNone/>
              <a:defRPr/>
            </a:lvl8pPr>
            <a:lvl9pPr marL="3317809" indent="0" algn="ctr">
              <a:buNone/>
              <a:defRPr/>
            </a:lvl9pPr>
          </a:lstStyle>
          <a:p>
            <a:r>
              <a:rPr lang="x-none" smtClean="0"/>
              <a:t>Click to edit Master subtitle style</a:t>
            </a:r>
            <a:endParaRPr lang="en-US"/>
          </a:p>
        </p:txBody>
      </p:sp>
      <p:sp>
        <p:nvSpPr>
          <p:cNvPr id="4" name="Rectangle 3"/>
          <p:cNvSpPr>
            <a:spLocks noGrp="1" noChangeArrowheads="1"/>
          </p:cNvSpPr>
          <p:nvPr>
            <p:ph type="dt" idx="10"/>
          </p:nvPr>
        </p:nvSpPr>
        <p:spPr/>
        <p:txBody>
          <a:bodyPr/>
          <a:lstStyle>
            <a:lvl1pPr defTabSz="914400" fontAlgn="auto" hangingPunct="1">
              <a:lnSpc>
                <a:spcPct val="100000"/>
              </a:lnSpc>
              <a:spcBef>
                <a:spcPts val="0"/>
              </a:spcBef>
              <a:spcAft>
                <a:spcPts val="0"/>
              </a:spcAft>
              <a:buClrTx/>
              <a:buSzTx/>
              <a:defRPr/>
            </a:lvl1pPr>
          </a:lstStyle>
          <a:p>
            <a:pPr>
              <a:defRPr/>
            </a:pPr>
            <a:endParaRPr lang="en-US" dirty="0"/>
          </a:p>
        </p:txBody>
      </p:sp>
      <p:sp>
        <p:nvSpPr>
          <p:cNvPr id="5" name="Rectangle 4"/>
          <p:cNvSpPr>
            <a:spLocks noGrp="1" noChangeArrowheads="1"/>
          </p:cNvSpPr>
          <p:nvPr>
            <p:ph type="ftr" idx="11"/>
          </p:nvPr>
        </p:nvSpPr>
        <p:spPr/>
        <p:txBody>
          <a:bodyPr/>
          <a:lstStyle>
            <a:lvl1pPr defTabSz="914400" fontAlgn="auto" hangingPunct="1">
              <a:lnSpc>
                <a:spcPct val="100000"/>
              </a:lnSpc>
              <a:spcBef>
                <a:spcPts val="0"/>
              </a:spcBef>
              <a:spcAft>
                <a:spcPts val="0"/>
              </a:spcAft>
              <a:buClrTx/>
              <a:buSzTx/>
              <a:defRPr/>
            </a:lvl1pPr>
          </a:lstStyle>
          <a:p>
            <a:pPr>
              <a:defRPr/>
            </a:pPr>
            <a:endParaRPr lang="en-US" dirty="0"/>
          </a:p>
        </p:txBody>
      </p:sp>
      <p:sp>
        <p:nvSpPr>
          <p:cNvPr id="6" name="Rectangle 5"/>
          <p:cNvSpPr>
            <a:spLocks noGrp="1" noChangeArrowheads="1"/>
          </p:cNvSpPr>
          <p:nvPr>
            <p:ph type="sldNum" idx="12"/>
          </p:nvPr>
        </p:nvSpPr>
        <p:spPr/>
        <p:txBody>
          <a:bodyPr/>
          <a:lstStyle>
            <a:lvl1pPr defTabSz="914400" fontAlgn="auto" hangingPunct="1">
              <a:lnSpc>
                <a:spcPct val="100000"/>
              </a:lnSpc>
              <a:spcBef>
                <a:spcPts val="0"/>
              </a:spcBef>
              <a:spcAft>
                <a:spcPts val="0"/>
              </a:spcAft>
              <a:buClrTx/>
              <a:buSzTx/>
              <a:buFontTx/>
              <a:buNone/>
              <a:defRPr/>
            </a:lvl1pPr>
          </a:lstStyle>
          <a:p>
            <a:pPr>
              <a:defRPr/>
            </a:pPr>
            <a:fld id="{5FC6706B-A5A4-B843-BD97-495BF1DCB7ED}" type="slidenum">
              <a:rPr lang="en-US"/>
              <a:pPr>
                <a:defRPr/>
              </a:pPr>
              <a:t>‹nº›</a:t>
            </a:fld>
            <a:endParaRPr lang="en-US" dirty="0"/>
          </a:p>
        </p:txBody>
      </p:sp>
    </p:spTree>
    <p:extLst>
      <p:ext uri="{BB962C8B-B14F-4D97-AF65-F5344CB8AC3E}">
        <p14:creationId xmlns:p14="http://schemas.microsoft.com/office/powerpoint/2010/main" val="928304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Fundo fx azul + linha + grafismo">
    <p:spTree>
      <p:nvGrpSpPr>
        <p:cNvPr id="1" name=""/>
        <p:cNvGrpSpPr/>
        <p:nvPr/>
      </p:nvGrpSpPr>
      <p:grpSpPr>
        <a:xfrm>
          <a:off x="0" y="0"/>
          <a:ext cx="0" cy="0"/>
          <a:chOff x="0" y="0"/>
          <a:chExt cx="0" cy="0"/>
        </a:xfrm>
      </p:grpSpPr>
      <p:sp>
        <p:nvSpPr>
          <p:cNvPr id="7" name="Rectangle 6"/>
          <p:cNvSpPr>
            <a:spLocks/>
          </p:cNvSpPr>
          <p:nvPr userDrawn="1"/>
        </p:nvSpPr>
        <p:spPr>
          <a:xfrm>
            <a:off x="0" y="6477000"/>
            <a:ext cx="9144000" cy="381000"/>
          </a:xfrm>
          <a:prstGeom prst="rect">
            <a:avLst/>
          </a:prstGeom>
          <a:solidFill>
            <a:schemeClr val="accent1">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solidFill>
                <a:prstClr val="white"/>
              </a:solidFill>
              <a:latin typeface="Frutiger55Roman"/>
            </a:endParaRPr>
          </a:p>
        </p:txBody>
      </p:sp>
      <p:pic>
        <p:nvPicPr>
          <p:cNvPr id="2" name="Imagem 6" descr="HOPER_Barra azul.png"/>
          <p:cNvPicPr>
            <a:picLocks noChangeAspect="1"/>
          </p:cNvPicPr>
          <p:nvPr userDrawn="1"/>
        </p:nvPicPr>
        <p:blipFill>
          <a:blip r:embed="rId2"/>
          <a:srcRect/>
          <a:stretch>
            <a:fillRect/>
          </a:stretch>
        </p:blipFill>
        <p:spPr bwMode="auto">
          <a:xfrm>
            <a:off x="0" y="2"/>
            <a:ext cx="9144000" cy="2987675"/>
          </a:xfrm>
          <a:prstGeom prst="rect">
            <a:avLst/>
          </a:prstGeom>
          <a:noFill/>
          <a:ln w="9525">
            <a:noFill/>
            <a:miter lim="800000"/>
            <a:headEnd/>
            <a:tailEnd/>
          </a:ln>
        </p:spPr>
      </p:pic>
      <p:pic>
        <p:nvPicPr>
          <p:cNvPr id="5" name="Imagem 6" descr="HOPER_Educação_Marca.png"/>
          <p:cNvPicPr>
            <a:picLocks noChangeAspect="1"/>
          </p:cNvPicPr>
          <p:nvPr userDrawn="1"/>
        </p:nvPicPr>
        <p:blipFill>
          <a:blip r:embed="rId3" cstate="print"/>
          <a:stretch>
            <a:fillRect/>
          </a:stretch>
        </p:blipFill>
        <p:spPr>
          <a:xfrm>
            <a:off x="8001000" y="6480469"/>
            <a:ext cx="1081118" cy="377533"/>
          </a:xfrm>
          <a:prstGeom prst="rect">
            <a:avLst/>
          </a:prstGeom>
        </p:spPr>
      </p:pic>
    </p:spTree>
    <p:extLst>
      <p:ext uri="{BB962C8B-B14F-4D97-AF65-F5344CB8AC3E}">
        <p14:creationId xmlns:p14="http://schemas.microsoft.com/office/powerpoint/2010/main" val="19612083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undo fx azul + grafismo">
    <p:spTree>
      <p:nvGrpSpPr>
        <p:cNvPr id="1" name=""/>
        <p:cNvGrpSpPr/>
        <p:nvPr/>
      </p:nvGrpSpPr>
      <p:grpSpPr>
        <a:xfrm>
          <a:off x="0" y="0"/>
          <a:ext cx="0" cy="0"/>
          <a:chOff x="0" y="0"/>
          <a:chExt cx="0" cy="0"/>
        </a:xfrm>
      </p:grpSpPr>
      <p:sp>
        <p:nvSpPr>
          <p:cNvPr id="4" name="Espaço Reservado para Número de Slide 5"/>
          <p:cNvSpPr>
            <a:spLocks noGrp="1"/>
          </p:cNvSpPr>
          <p:nvPr>
            <p:ph type="sldNum" sz="quarter" idx="10"/>
          </p:nvPr>
        </p:nvSpPr>
        <p:spPr>
          <a:xfrm>
            <a:off x="179388" y="6356352"/>
            <a:ext cx="500062" cy="365125"/>
          </a:xfrm>
        </p:spPr>
        <p:txBody>
          <a:bodyPr/>
          <a:lstStyle>
            <a:lvl1pPr algn="l">
              <a:defRPr>
                <a:solidFill>
                  <a:srgbClr val="253D51"/>
                </a:solidFill>
              </a:defRPr>
            </a:lvl1pPr>
          </a:lstStyle>
          <a:p>
            <a:pPr>
              <a:defRPr/>
            </a:pPr>
            <a:fld id="{3D6A06A5-8087-1645-A24A-9F377CDCCF85}" type="slidenum">
              <a:rPr lang="pt-BR"/>
              <a:pPr>
                <a:defRPr/>
              </a:pPr>
              <a:t>‹nº›</a:t>
            </a:fld>
            <a:endParaRPr lang="pt-BR"/>
          </a:p>
        </p:txBody>
      </p:sp>
    </p:spTree>
    <p:extLst>
      <p:ext uri="{BB962C8B-B14F-4D97-AF65-F5344CB8AC3E}">
        <p14:creationId xmlns:p14="http://schemas.microsoft.com/office/powerpoint/2010/main" val="18285652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C7C6D32D-66F9-6442-8B39-ABC515FD9084}" type="datetime1">
              <a:rPr lang="pt-BR"/>
              <a:pPr>
                <a:defRPr/>
              </a:pPr>
              <a:t>11/09/2013</a:t>
            </a:fld>
            <a:endParaRPr lang="pt-BR"/>
          </a:p>
        </p:txBody>
      </p:sp>
      <p:sp>
        <p:nvSpPr>
          <p:cNvPr id="6" name="Espaço Reservado para Rodapé 4"/>
          <p:cNvSpPr>
            <a:spLocks noGrp="1"/>
          </p:cNvSpPr>
          <p:nvPr>
            <p:ph type="ftr" sz="quarter" idx="11"/>
          </p:nvPr>
        </p:nvSpPr>
        <p:spPr/>
        <p:txBody>
          <a:bodyPr/>
          <a:lstStyle>
            <a:lvl1pPr>
              <a:defRPr/>
            </a:lvl1pPr>
          </a:lstStyle>
          <a:p>
            <a:pPr>
              <a:defRPr/>
            </a:pPr>
            <a:r>
              <a:rPr lang="pt-BR">
                <a:solidFill>
                  <a:prstClr val="black">
                    <a:tint val="75000"/>
                  </a:prstClr>
                </a:solidFill>
                <a:latin typeface="Frutiger55Roman"/>
              </a:rPr>
              <a:t>01</a:t>
            </a:r>
          </a:p>
        </p:txBody>
      </p:sp>
      <p:sp>
        <p:nvSpPr>
          <p:cNvPr id="7" name="Espaço Reservado para Número de Slide 5"/>
          <p:cNvSpPr>
            <a:spLocks noGrp="1"/>
          </p:cNvSpPr>
          <p:nvPr>
            <p:ph type="sldNum" sz="quarter" idx="12"/>
          </p:nvPr>
        </p:nvSpPr>
        <p:spPr/>
        <p:txBody>
          <a:bodyPr/>
          <a:lstStyle>
            <a:lvl1pPr>
              <a:defRPr/>
            </a:lvl1pPr>
          </a:lstStyle>
          <a:p>
            <a:pPr>
              <a:defRPr/>
            </a:pPr>
            <a:fld id="{7DDBEE34-4C23-8A40-B14F-EF177D7FA86D}" type="slidenum">
              <a:rPr lang="pt-BR"/>
              <a:pPr>
                <a:defRPr/>
              </a:pPr>
              <a:t>‹nº›</a:t>
            </a:fld>
            <a:endParaRPr lang="pt-BR"/>
          </a:p>
        </p:txBody>
      </p:sp>
    </p:spTree>
    <p:extLst>
      <p:ext uri="{BB962C8B-B14F-4D97-AF65-F5344CB8AC3E}">
        <p14:creationId xmlns:p14="http://schemas.microsoft.com/office/powerpoint/2010/main" val="39126060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Clique para editar o estilo do título mestre</a:t>
            </a:r>
            <a:endParaRPr lang="pt-BR" dirty="0"/>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5E142D49-8DA2-6F44-9635-330F498EE3E0}" type="datetime1">
              <a:rPr lang="pt-BR"/>
              <a:pPr>
                <a:defRPr/>
              </a:pPr>
              <a:t>11/09/2013</a:t>
            </a:fld>
            <a:endParaRPr lang="pt-BR"/>
          </a:p>
        </p:txBody>
      </p:sp>
      <p:sp>
        <p:nvSpPr>
          <p:cNvPr id="5" name="Espaço Reservado para Rodapé 4"/>
          <p:cNvSpPr>
            <a:spLocks noGrp="1"/>
          </p:cNvSpPr>
          <p:nvPr>
            <p:ph type="ftr" sz="quarter" idx="11"/>
          </p:nvPr>
        </p:nvSpPr>
        <p:spPr/>
        <p:txBody>
          <a:bodyPr/>
          <a:lstStyle>
            <a:lvl1pPr>
              <a:defRPr/>
            </a:lvl1pPr>
          </a:lstStyle>
          <a:p>
            <a:pPr>
              <a:defRPr/>
            </a:pPr>
            <a:r>
              <a:rPr lang="pt-BR">
                <a:solidFill>
                  <a:prstClr val="black">
                    <a:tint val="75000"/>
                  </a:prstClr>
                </a:solidFill>
                <a:latin typeface="Frutiger55Roman"/>
              </a:rPr>
              <a:t>01</a:t>
            </a:r>
          </a:p>
        </p:txBody>
      </p:sp>
      <p:sp>
        <p:nvSpPr>
          <p:cNvPr id="6" name="Espaço Reservado para Número de Slide 5"/>
          <p:cNvSpPr>
            <a:spLocks noGrp="1"/>
          </p:cNvSpPr>
          <p:nvPr>
            <p:ph type="sldNum" sz="quarter" idx="12"/>
          </p:nvPr>
        </p:nvSpPr>
        <p:spPr/>
        <p:txBody>
          <a:bodyPr/>
          <a:lstStyle>
            <a:lvl1pPr>
              <a:defRPr/>
            </a:lvl1pPr>
          </a:lstStyle>
          <a:p>
            <a:pPr>
              <a:defRPr/>
            </a:pPr>
            <a:fld id="{1CA76543-4CBF-7548-B210-229E1701AA6A}" type="slidenum">
              <a:rPr lang="pt-BR"/>
              <a:pPr>
                <a:defRPr/>
              </a:pPr>
              <a:t>‹nº›</a:t>
            </a:fld>
            <a:endParaRPr lang="pt-BR"/>
          </a:p>
        </p:txBody>
      </p:sp>
    </p:spTree>
    <p:extLst>
      <p:ext uri="{BB962C8B-B14F-4D97-AF65-F5344CB8AC3E}">
        <p14:creationId xmlns:p14="http://schemas.microsoft.com/office/powerpoint/2010/main" val="3269326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40"/>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B921F981-D7C7-A142-BD37-E8A5DB78304D}" type="datetime1">
              <a:rPr lang="pt-BR"/>
              <a:pPr>
                <a:defRPr/>
              </a:pPr>
              <a:t>11/09/2013</a:t>
            </a:fld>
            <a:endParaRPr lang="pt-BR"/>
          </a:p>
        </p:txBody>
      </p:sp>
      <p:sp>
        <p:nvSpPr>
          <p:cNvPr id="5" name="Espaço Reservado para Rodapé 4"/>
          <p:cNvSpPr>
            <a:spLocks noGrp="1"/>
          </p:cNvSpPr>
          <p:nvPr>
            <p:ph type="ftr" sz="quarter" idx="11"/>
          </p:nvPr>
        </p:nvSpPr>
        <p:spPr/>
        <p:txBody>
          <a:bodyPr/>
          <a:lstStyle>
            <a:lvl1pPr>
              <a:defRPr/>
            </a:lvl1pPr>
          </a:lstStyle>
          <a:p>
            <a:pPr>
              <a:defRPr/>
            </a:pPr>
            <a:r>
              <a:rPr lang="pt-BR">
                <a:solidFill>
                  <a:prstClr val="black">
                    <a:tint val="75000"/>
                  </a:prstClr>
                </a:solidFill>
                <a:latin typeface="Frutiger55Roman"/>
              </a:rPr>
              <a:t>01</a:t>
            </a:r>
          </a:p>
        </p:txBody>
      </p:sp>
      <p:sp>
        <p:nvSpPr>
          <p:cNvPr id="6" name="Espaço Reservado para Número de Slide 5"/>
          <p:cNvSpPr>
            <a:spLocks noGrp="1"/>
          </p:cNvSpPr>
          <p:nvPr>
            <p:ph type="sldNum" sz="quarter" idx="12"/>
          </p:nvPr>
        </p:nvSpPr>
        <p:spPr/>
        <p:txBody>
          <a:bodyPr/>
          <a:lstStyle>
            <a:lvl1pPr>
              <a:defRPr/>
            </a:lvl1pPr>
          </a:lstStyle>
          <a:p>
            <a:pPr>
              <a:defRPr/>
            </a:pPr>
            <a:fld id="{61A87BB1-0C89-A749-8BE4-BB19D4987198}" type="slidenum">
              <a:rPr lang="pt-BR"/>
              <a:pPr>
                <a:defRPr/>
              </a:pPr>
              <a:t>‹nº›</a:t>
            </a:fld>
            <a:endParaRPr lang="pt-BR"/>
          </a:p>
        </p:txBody>
      </p:sp>
    </p:spTree>
    <p:extLst>
      <p:ext uri="{BB962C8B-B14F-4D97-AF65-F5344CB8AC3E}">
        <p14:creationId xmlns:p14="http://schemas.microsoft.com/office/powerpoint/2010/main" val="36150043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E6AA6CAA-7C26-4F8D-9465-EDF851D4BF07}" type="datetimeFigureOut">
              <a:rPr lang="pt-BR" smtClean="0"/>
              <a:pPr/>
              <a:t>11/09/2013</a:t>
            </a:fld>
            <a:endParaRPr lang="pt-BR"/>
          </a:p>
        </p:txBody>
      </p:sp>
      <p:sp>
        <p:nvSpPr>
          <p:cNvPr id="4" name="Espaço Reservado para Rodapé 3"/>
          <p:cNvSpPr>
            <a:spLocks noGrp="1"/>
          </p:cNvSpPr>
          <p:nvPr>
            <p:ph type="ftr" sz="quarter" idx="11"/>
          </p:nvPr>
        </p:nvSpPr>
        <p:spPr/>
        <p:txBody>
          <a:bodyPr/>
          <a:lstStyle/>
          <a:p>
            <a:endParaRPr lang="pt-BR">
              <a:solidFill>
                <a:prstClr val="black">
                  <a:tint val="75000"/>
                </a:prstClr>
              </a:solidFill>
              <a:latin typeface="Frutiger55Roman"/>
            </a:endParaRPr>
          </a:p>
        </p:txBody>
      </p:sp>
      <p:sp>
        <p:nvSpPr>
          <p:cNvPr id="5" name="Espaço Reservado para Número de Slide 4"/>
          <p:cNvSpPr>
            <a:spLocks noGrp="1"/>
          </p:cNvSpPr>
          <p:nvPr>
            <p:ph type="sldNum" sz="quarter" idx="12"/>
          </p:nvPr>
        </p:nvSpPr>
        <p:spPr/>
        <p:txBody>
          <a:bodyPr/>
          <a:lstStyle/>
          <a:p>
            <a:fld id="{BDAC34E7-C5D5-4F58-995A-61F6A9F6C1C7}" type="slidenum">
              <a:rPr lang="pt-BR" smtClean="0"/>
              <a:pPr/>
              <a:t>‹nº›</a:t>
            </a:fld>
            <a:endParaRPr lang="pt-BR"/>
          </a:p>
        </p:txBody>
      </p:sp>
    </p:spTree>
    <p:extLst>
      <p:ext uri="{BB962C8B-B14F-4D97-AF65-F5344CB8AC3E}">
        <p14:creationId xmlns:p14="http://schemas.microsoft.com/office/powerpoint/2010/main" val="30598505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Fundo fx azul + linha">
    <p:spTree>
      <p:nvGrpSpPr>
        <p:cNvPr id="1" name=""/>
        <p:cNvGrpSpPr/>
        <p:nvPr/>
      </p:nvGrpSpPr>
      <p:grpSpPr>
        <a:xfrm>
          <a:off x="0" y="0"/>
          <a:ext cx="0" cy="0"/>
          <a:chOff x="0" y="0"/>
          <a:chExt cx="0" cy="0"/>
        </a:xfrm>
      </p:grpSpPr>
      <p:pic>
        <p:nvPicPr>
          <p:cNvPr id="2" name="Imagem 5" descr="HOPER_Barra azul.png"/>
          <p:cNvPicPr>
            <a:picLocks noChangeAspect="1"/>
          </p:cNvPicPr>
          <p:nvPr userDrawn="1"/>
        </p:nvPicPr>
        <p:blipFill>
          <a:blip r:embed="rId2" cstate="print"/>
          <a:srcRect/>
          <a:stretch>
            <a:fillRect/>
          </a:stretch>
        </p:blipFill>
        <p:spPr bwMode="auto">
          <a:xfrm>
            <a:off x="0" y="2"/>
            <a:ext cx="9144000" cy="2981325"/>
          </a:xfrm>
          <a:prstGeom prst="rect">
            <a:avLst/>
          </a:prstGeom>
          <a:noFill/>
          <a:ln w="9525">
            <a:noFill/>
            <a:miter lim="800000"/>
            <a:headEnd/>
            <a:tailEnd/>
          </a:ln>
        </p:spPr>
      </p:pic>
      <p:cxnSp>
        <p:nvCxnSpPr>
          <p:cNvPr id="3" name="Conector reto 8"/>
          <p:cNvCxnSpPr/>
          <p:nvPr userDrawn="1"/>
        </p:nvCxnSpPr>
        <p:spPr>
          <a:xfrm>
            <a:off x="1230313" y="1028700"/>
            <a:ext cx="7923212" cy="1588"/>
          </a:xfrm>
          <a:prstGeom prst="line">
            <a:avLst/>
          </a:prstGeom>
          <a:ln w="12700">
            <a:solidFill>
              <a:srgbClr val="BA253E"/>
            </a:solidFill>
          </a:ln>
        </p:spPr>
        <p:style>
          <a:lnRef idx="1">
            <a:schemeClr val="accent1"/>
          </a:lnRef>
          <a:fillRef idx="0">
            <a:schemeClr val="accent1"/>
          </a:fillRef>
          <a:effectRef idx="0">
            <a:schemeClr val="accent1"/>
          </a:effectRef>
          <a:fontRef idx="minor">
            <a:schemeClr val="tx1"/>
          </a:fontRef>
        </p:style>
      </p:cxnSp>
      <p:sp>
        <p:nvSpPr>
          <p:cNvPr id="4" name="Espaço Reservado para Número de Slide 5"/>
          <p:cNvSpPr>
            <a:spLocks noGrp="1"/>
          </p:cNvSpPr>
          <p:nvPr>
            <p:ph type="sldNum" sz="quarter" idx="10"/>
          </p:nvPr>
        </p:nvSpPr>
        <p:spPr>
          <a:xfrm>
            <a:off x="179388" y="6356352"/>
            <a:ext cx="500062" cy="365125"/>
          </a:xfrm>
        </p:spPr>
        <p:txBody>
          <a:bodyPr/>
          <a:lstStyle>
            <a:lvl1pPr algn="l">
              <a:defRPr>
                <a:solidFill>
                  <a:srgbClr val="253D51"/>
                </a:solidFill>
              </a:defRPr>
            </a:lvl1pPr>
          </a:lstStyle>
          <a:p>
            <a:pPr>
              <a:defRPr/>
            </a:pPr>
            <a:fld id="{28D306C9-32B1-4600-A296-BC73F7543B29}" type="slidenum">
              <a:rPr lang="pt-BR"/>
              <a:pPr>
                <a:defRPr/>
              </a:pPr>
              <a:t>‹nº›</a:t>
            </a:fld>
            <a:endParaRPr lang="pt-BR" dirty="0"/>
          </a:p>
        </p:txBody>
      </p:sp>
    </p:spTree>
    <p:extLst>
      <p:ext uri="{BB962C8B-B14F-4D97-AF65-F5344CB8AC3E}">
        <p14:creationId xmlns:p14="http://schemas.microsoft.com/office/powerpoint/2010/main" val="1964244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Rectangle 3"/>
          <p:cNvSpPr>
            <a:spLocks noGrp="1" noChangeArrowheads="1"/>
          </p:cNvSpPr>
          <p:nvPr>
            <p:ph type="dt" idx="10"/>
          </p:nvPr>
        </p:nvSpPr>
        <p:spPr/>
        <p:txBody>
          <a:bodyPr/>
          <a:lstStyle>
            <a:lvl1pPr defTabSz="914400" fontAlgn="auto" hangingPunct="1">
              <a:lnSpc>
                <a:spcPct val="100000"/>
              </a:lnSpc>
              <a:spcBef>
                <a:spcPts val="0"/>
              </a:spcBef>
              <a:spcAft>
                <a:spcPts val="0"/>
              </a:spcAft>
              <a:buClrTx/>
              <a:buSzTx/>
              <a:defRPr/>
            </a:lvl1pPr>
          </a:lstStyle>
          <a:p>
            <a:pPr>
              <a:defRPr/>
            </a:pPr>
            <a:endParaRPr lang="en-US" dirty="0"/>
          </a:p>
        </p:txBody>
      </p:sp>
      <p:sp>
        <p:nvSpPr>
          <p:cNvPr id="5" name="Rectangle 4"/>
          <p:cNvSpPr>
            <a:spLocks noGrp="1" noChangeArrowheads="1"/>
          </p:cNvSpPr>
          <p:nvPr>
            <p:ph type="ftr" idx="11"/>
          </p:nvPr>
        </p:nvSpPr>
        <p:spPr/>
        <p:txBody>
          <a:bodyPr/>
          <a:lstStyle>
            <a:lvl1pPr defTabSz="914400" fontAlgn="auto" hangingPunct="1">
              <a:lnSpc>
                <a:spcPct val="100000"/>
              </a:lnSpc>
              <a:spcBef>
                <a:spcPts val="0"/>
              </a:spcBef>
              <a:spcAft>
                <a:spcPts val="0"/>
              </a:spcAft>
              <a:buClrTx/>
              <a:buSzTx/>
              <a:defRPr/>
            </a:lvl1pPr>
          </a:lstStyle>
          <a:p>
            <a:pPr>
              <a:defRPr/>
            </a:pPr>
            <a:endParaRPr lang="en-US" dirty="0"/>
          </a:p>
        </p:txBody>
      </p:sp>
      <p:sp>
        <p:nvSpPr>
          <p:cNvPr id="6" name="Rectangle 5"/>
          <p:cNvSpPr>
            <a:spLocks noGrp="1" noChangeArrowheads="1"/>
          </p:cNvSpPr>
          <p:nvPr>
            <p:ph type="sldNum" idx="12"/>
          </p:nvPr>
        </p:nvSpPr>
        <p:spPr/>
        <p:txBody>
          <a:bodyPr/>
          <a:lstStyle>
            <a:lvl1pPr defTabSz="914400" fontAlgn="auto" hangingPunct="1">
              <a:lnSpc>
                <a:spcPct val="100000"/>
              </a:lnSpc>
              <a:spcBef>
                <a:spcPts val="0"/>
              </a:spcBef>
              <a:spcAft>
                <a:spcPts val="0"/>
              </a:spcAft>
              <a:buClrTx/>
              <a:buSzTx/>
              <a:buFontTx/>
              <a:buNone/>
              <a:defRPr/>
            </a:lvl1pPr>
          </a:lstStyle>
          <a:p>
            <a:pPr>
              <a:defRPr/>
            </a:pPr>
            <a:fld id="{0C5E69A5-62CE-9848-80D2-6159A89D189C}" type="slidenum">
              <a:rPr lang="en-US"/>
              <a:pPr>
                <a:defRPr/>
              </a:pPr>
              <a:t>‹nº›</a:t>
            </a:fld>
            <a:endParaRPr lang="en-US" dirty="0"/>
          </a:p>
        </p:txBody>
      </p:sp>
    </p:spTree>
    <p:extLst>
      <p:ext uri="{BB962C8B-B14F-4D97-AF65-F5344CB8AC3E}">
        <p14:creationId xmlns:p14="http://schemas.microsoft.com/office/powerpoint/2010/main" val="1233506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880" y="4406873"/>
            <a:ext cx="7771680" cy="1362383"/>
          </a:xfrm>
        </p:spPr>
        <p:txBody>
          <a:bodyPr anchor="t"/>
          <a:lstStyle>
            <a:lvl1pPr algn="l">
              <a:defRPr sz="3600" b="1" cap="all"/>
            </a:lvl1pPr>
          </a:lstStyle>
          <a:p>
            <a:r>
              <a:rPr lang="x-none" smtClean="0"/>
              <a:t>Click to edit Master title style</a:t>
            </a:r>
            <a:endParaRPr lang="en-US"/>
          </a:p>
        </p:txBody>
      </p:sp>
      <p:sp>
        <p:nvSpPr>
          <p:cNvPr id="3" name="Text Placeholder 2"/>
          <p:cNvSpPr>
            <a:spLocks noGrp="1"/>
          </p:cNvSpPr>
          <p:nvPr>
            <p:ph type="body" idx="1"/>
          </p:nvPr>
        </p:nvSpPr>
        <p:spPr>
          <a:xfrm>
            <a:off x="722880" y="2906225"/>
            <a:ext cx="7771680" cy="1500638"/>
          </a:xfrm>
        </p:spPr>
        <p:txBody>
          <a:bodyPr anchor="b"/>
          <a:lstStyle>
            <a:lvl1pPr marL="0" indent="0">
              <a:buNone/>
              <a:defRPr sz="1800"/>
            </a:lvl1pPr>
            <a:lvl2pPr marL="414726" indent="0">
              <a:buNone/>
              <a:defRPr sz="1600"/>
            </a:lvl2pPr>
            <a:lvl3pPr marL="829452" indent="0">
              <a:buNone/>
              <a:defRPr sz="1500"/>
            </a:lvl3pPr>
            <a:lvl4pPr marL="1244178" indent="0">
              <a:buNone/>
              <a:defRPr sz="1300"/>
            </a:lvl4pPr>
            <a:lvl5pPr marL="1658904" indent="0">
              <a:buNone/>
              <a:defRPr sz="1300"/>
            </a:lvl5pPr>
            <a:lvl6pPr marL="2073631" indent="0">
              <a:buNone/>
              <a:defRPr sz="1300"/>
            </a:lvl6pPr>
            <a:lvl7pPr marL="2488357" indent="0">
              <a:buNone/>
              <a:defRPr sz="1300"/>
            </a:lvl7pPr>
            <a:lvl8pPr marL="2903083" indent="0">
              <a:buNone/>
              <a:defRPr sz="1300"/>
            </a:lvl8pPr>
            <a:lvl9pPr marL="3317809" indent="0">
              <a:buNone/>
              <a:defRPr sz="1300"/>
            </a:lvl9pPr>
          </a:lstStyle>
          <a:p>
            <a:pPr lvl="0"/>
            <a:r>
              <a:rPr lang="x-none" smtClean="0"/>
              <a:t>Click to edit Master text styles</a:t>
            </a:r>
          </a:p>
        </p:txBody>
      </p:sp>
      <p:sp>
        <p:nvSpPr>
          <p:cNvPr id="4" name="Rectangle 3"/>
          <p:cNvSpPr>
            <a:spLocks noGrp="1" noChangeArrowheads="1"/>
          </p:cNvSpPr>
          <p:nvPr>
            <p:ph type="dt" idx="10"/>
          </p:nvPr>
        </p:nvSpPr>
        <p:spPr/>
        <p:txBody>
          <a:bodyPr/>
          <a:lstStyle>
            <a:lvl1pPr defTabSz="914400" fontAlgn="auto" hangingPunct="1">
              <a:lnSpc>
                <a:spcPct val="100000"/>
              </a:lnSpc>
              <a:spcBef>
                <a:spcPts val="0"/>
              </a:spcBef>
              <a:spcAft>
                <a:spcPts val="0"/>
              </a:spcAft>
              <a:buClrTx/>
              <a:buSzTx/>
              <a:defRPr/>
            </a:lvl1pPr>
          </a:lstStyle>
          <a:p>
            <a:pPr>
              <a:defRPr/>
            </a:pPr>
            <a:endParaRPr lang="en-US" dirty="0"/>
          </a:p>
        </p:txBody>
      </p:sp>
      <p:sp>
        <p:nvSpPr>
          <p:cNvPr id="5" name="Rectangle 4"/>
          <p:cNvSpPr>
            <a:spLocks noGrp="1" noChangeArrowheads="1"/>
          </p:cNvSpPr>
          <p:nvPr>
            <p:ph type="ftr" idx="11"/>
          </p:nvPr>
        </p:nvSpPr>
        <p:spPr/>
        <p:txBody>
          <a:bodyPr/>
          <a:lstStyle>
            <a:lvl1pPr defTabSz="914400" fontAlgn="auto" hangingPunct="1">
              <a:lnSpc>
                <a:spcPct val="100000"/>
              </a:lnSpc>
              <a:spcBef>
                <a:spcPts val="0"/>
              </a:spcBef>
              <a:spcAft>
                <a:spcPts val="0"/>
              </a:spcAft>
              <a:buClrTx/>
              <a:buSzTx/>
              <a:defRPr/>
            </a:lvl1pPr>
          </a:lstStyle>
          <a:p>
            <a:pPr>
              <a:defRPr/>
            </a:pPr>
            <a:endParaRPr lang="en-US" dirty="0"/>
          </a:p>
        </p:txBody>
      </p:sp>
      <p:sp>
        <p:nvSpPr>
          <p:cNvPr id="6" name="Rectangle 5"/>
          <p:cNvSpPr>
            <a:spLocks noGrp="1" noChangeArrowheads="1"/>
          </p:cNvSpPr>
          <p:nvPr>
            <p:ph type="sldNum" idx="12"/>
          </p:nvPr>
        </p:nvSpPr>
        <p:spPr/>
        <p:txBody>
          <a:bodyPr/>
          <a:lstStyle>
            <a:lvl1pPr defTabSz="914400" fontAlgn="auto" hangingPunct="1">
              <a:lnSpc>
                <a:spcPct val="100000"/>
              </a:lnSpc>
              <a:spcBef>
                <a:spcPts val="0"/>
              </a:spcBef>
              <a:spcAft>
                <a:spcPts val="0"/>
              </a:spcAft>
              <a:buClrTx/>
              <a:buSzTx/>
              <a:buFontTx/>
              <a:buNone/>
              <a:defRPr/>
            </a:lvl1pPr>
          </a:lstStyle>
          <a:p>
            <a:pPr>
              <a:defRPr/>
            </a:pPr>
            <a:fld id="{F6BE6EBE-1332-564B-9391-8328D4A2AF4A}" type="slidenum">
              <a:rPr lang="en-US"/>
              <a:pPr>
                <a:defRPr/>
              </a:pPr>
              <a:t>‹nº›</a:t>
            </a:fld>
            <a:endParaRPr lang="en-US" dirty="0"/>
          </a:p>
        </p:txBody>
      </p:sp>
    </p:spTree>
    <p:extLst>
      <p:ext uri="{BB962C8B-B14F-4D97-AF65-F5344CB8AC3E}">
        <p14:creationId xmlns:p14="http://schemas.microsoft.com/office/powerpoint/2010/main" val="1721645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456480" y="1604331"/>
            <a:ext cx="4043520" cy="452495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38241" y="1604331"/>
            <a:ext cx="4044960" cy="452495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Rectangle 3"/>
          <p:cNvSpPr>
            <a:spLocks noGrp="1" noChangeArrowheads="1"/>
          </p:cNvSpPr>
          <p:nvPr>
            <p:ph type="dt" idx="10"/>
          </p:nvPr>
        </p:nvSpPr>
        <p:spPr/>
        <p:txBody>
          <a:bodyPr/>
          <a:lstStyle>
            <a:lvl1pPr defTabSz="914400" fontAlgn="auto" hangingPunct="1">
              <a:lnSpc>
                <a:spcPct val="100000"/>
              </a:lnSpc>
              <a:spcBef>
                <a:spcPts val="0"/>
              </a:spcBef>
              <a:spcAft>
                <a:spcPts val="0"/>
              </a:spcAft>
              <a:buClrTx/>
              <a:buSzTx/>
              <a:defRPr/>
            </a:lvl1pPr>
          </a:lstStyle>
          <a:p>
            <a:pPr>
              <a:defRPr/>
            </a:pPr>
            <a:endParaRPr lang="en-US" dirty="0"/>
          </a:p>
        </p:txBody>
      </p:sp>
      <p:sp>
        <p:nvSpPr>
          <p:cNvPr id="6" name="Rectangle 4"/>
          <p:cNvSpPr>
            <a:spLocks noGrp="1" noChangeArrowheads="1"/>
          </p:cNvSpPr>
          <p:nvPr>
            <p:ph type="ftr" idx="11"/>
          </p:nvPr>
        </p:nvSpPr>
        <p:spPr/>
        <p:txBody>
          <a:bodyPr/>
          <a:lstStyle>
            <a:lvl1pPr defTabSz="914400" fontAlgn="auto" hangingPunct="1">
              <a:lnSpc>
                <a:spcPct val="100000"/>
              </a:lnSpc>
              <a:spcBef>
                <a:spcPts val="0"/>
              </a:spcBef>
              <a:spcAft>
                <a:spcPts val="0"/>
              </a:spcAft>
              <a:buClrTx/>
              <a:buSzTx/>
              <a:defRPr/>
            </a:lvl1pPr>
          </a:lstStyle>
          <a:p>
            <a:pPr>
              <a:defRPr/>
            </a:pPr>
            <a:endParaRPr lang="en-US" dirty="0"/>
          </a:p>
        </p:txBody>
      </p:sp>
      <p:sp>
        <p:nvSpPr>
          <p:cNvPr id="7" name="Rectangle 5"/>
          <p:cNvSpPr>
            <a:spLocks noGrp="1" noChangeArrowheads="1"/>
          </p:cNvSpPr>
          <p:nvPr>
            <p:ph type="sldNum" idx="12"/>
          </p:nvPr>
        </p:nvSpPr>
        <p:spPr/>
        <p:txBody>
          <a:bodyPr/>
          <a:lstStyle>
            <a:lvl1pPr defTabSz="914400" fontAlgn="auto" hangingPunct="1">
              <a:lnSpc>
                <a:spcPct val="100000"/>
              </a:lnSpc>
              <a:spcBef>
                <a:spcPts val="0"/>
              </a:spcBef>
              <a:spcAft>
                <a:spcPts val="0"/>
              </a:spcAft>
              <a:buClrTx/>
              <a:buSzTx/>
              <a:buFontTx/>
              <a:buNone/>
              <a:defRPr/>
            </a:lvl1pPr>
          </a:lstStyle>
          <a:p>
            <a:pPr>
              <a:defRPr/>
            </a:pPr>
            <a:fld id="{5DA37EB1-5CEA-0841-9419-540266E0989D}" type="slidenum">
              <a:rPr lang="en-US"/>
              <a:pPr>
                <a:defRPr/>
              </a:pPr>
              <a:t>‹nº›</a:t>
            </a:fld>
            <a:endParaRPr lang="en-US" dirty="0"/>
          </a:p>
        </p:txBody>
      </p:sp>
    </p:spTree>
    <p:extLst>
      <p:ext uri="{BB962C8B-B14F-4D97-AF65-F5344CB8AC3E}">
        <p14:creationId xmlns:p14="http://schemas.microsoft.com/office/powerpoint/2010/main" val="4111658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921" y="275080"/>
            <a:ext cx="8229600" cy="1142039"/>
          </a:xfrm>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920" y="1535206"/>
            <a:ext cx="403920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x-none" smtClean="0"/>
              <a:t>Click to edit Master text styles</a:t>
            </a:r>
          </a:p>
        </p:txBody>
      </p:sp>
      <p:sp>
        <p:nvSpPr>
          <p:cNvPr id="4" name="Content Placeholder 3"/>
          <p:cNvSpPr>
            <a:spLocks noGrp="1"/>
          </p:cNvSpPr>
          <p:nvPr>
            <p:ph sz="half" idx="2"/>
          </p:nvPr>
        </p:nvSpPr>
        <p:spPr>
          <a:xfrm>
            <a:off x="457920" y="2174631"/>
            <a:ext cx="403920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441" y="1535206"/>
            <a:ext cx="404208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x-none" smtClean="0"/>
              <a:t>Click to edit Master text styles</a:t>
            </a:r>
          </a:p>
        </p:txBody>
      </p:sp>
      <p:sp>
        <p:nvSpPr>
          <p:cNvPr id="6" name="Content Placeholder 5"/>
          <p:cNvSpPr>
            <a:spLocks noGrp="1"/>
          </p:cNvSpPr>
          <p:nvPr>
            <p:ph sz="quarter" idx="4"/>
          </p:nvPr>
        </p:nvSpPr>
        <p:spPr>
          <a:xfrm>
            <a:off x="4645441" y="2174631"/>
            <a:ext cx="404208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Rectangle 3"/>
          <p:cNvSpPr>
            <a:spLocks noGrp="1" noChangeArrowheads="1"/>
          </p:cNvSpPr>
          <p:nvPr>
            <p:ph type="dt" idx="10"/>
          </p:nvPr>
        </p:nvSpPr>
        <p:spPr/>
        <p:txBody>
          <a:bodyPr/>
          <a:lstStyle>
            <a:lvl1pPr defTabSz="914400" fontAlgn="auto" hangingPunct="1">
              <a:lnSpc>
                <a:spcPct val="100000"/>
              </a:lnSpc>
              <a:spcBef>
                <a:spcPts val="0"/>
              </a:spcBef>
              <a:spcAft>
                <a:spcPts val="0"/>
              </a:spcAft>
              <a:buClrTx/>
              <a:buSzTx/>
              <a:defRPr/>
            </a:lvl1pPr>
          </a:lstStyle>
          <a:p>
            <a:pPr>
              <a:defRPr/>
            </a:pPr>
            <a:endParaRPr lang="en-US" dirty="0"/>
          </a:p>
        </p:txBody>
      </p:sp>
      <p:sp>
        <p:nvSpPr>
          <p:cNvPr id="8" name="Rectangle 4"/>
          <p:cNvSpPr>
            <a:spLocks noGrp="1" noChangeArrowheads="1"/>
          </p:cNvSpPr>
          <p:nvPr>
            <p:ph type="ftr" idx="11"/>
          </p:nvPr>
        </p:nvSpPr>
        <p:spPr/>
        <p:txBody>
          <a:bodyPr/>
          <a:lstStyle>
            <a:lvl1pPr defTabSz="914400" fontAlgn="auto" hangingPunct="1">
              <a:lnSpc>
                <a:spcPct val="100000"/>
              </a:lnSpc>
              <a:spcBef>
                <a:spcPts val="0"/>
              </a:spcBef>
              <a:spcAft>
                <a:spcPts val="0"/>
              </a:spcAft>
              <a:buClrTx/>
              <a:buSzTx/>
              <a:defRPr/>
            </a:lvl1pPr>
          </a:lstStyle>
          <a:p>
            <a:pPr>
              <a:defRPr/>
            </a:pPr>
            <a:endParaRPr lang="en-US" dirty="0"/>
          </a:p>
        </p:txBody>
      </p:sp>
      <p:sp>
        <p:nvSpPr>
          <p:cNvPr id="9" name="Rectangle 5"/>
          <p:cNvSpPr>
            <a:spLocks noGrp="1" noChangeArrowheads="1"/>
          </p:cNvSpPr>
          <p:nvPr>
            <p:ph type="sldNum" idx="12"/>
          </p:nvPr>
        </p:nvSpPr>
        <p:spPr/>
        <p:txBody>
          <a:bodyPr/>
          <a:lstStyle>
            <a:lvl1pPr defTabSz="914400" fontAlgn="auto" hangingPunct="1">
              <a:lnSpc>
                <a:spcPct val="100000"/>
              </a:lnSpc>
              <a:spcBef>
                <a:spcPts val="0"/>
              </a:spcBef>
              <a:spcAft>
                <a:spcPts val="0"/>
              </a:spcAft>
              <a:buClrTx/>
              <a:buSzTx/>
              <a:buFontTx/>
              <a:buNone/>
              <a:defRPr/>
            </a:lvl1pPr>
          </a:lstStyle>
          <a:p>
            <a:pPr>
              <a:defRPr/>
            </a:pPr>
            <a:fld id="{9EF2112E-5C13-7D42-8A8B-C589F0668C67}" type="slidenum">
              <a:rPr lang="en-US"/>
              <a:pPr>
                <a:defRPr/>
              </a:pPr>
              <a:t>‹nº›</a:t>
            </a:fld>
            <a:endParaRPr lang="en-US" dirty="0"/>
          </a:p>
        </p:txBody>
      </p:sp>
    </p:spTree>
    <p:extLst>
      <p:ext uri="{BB962C8B-B14F-4D97-AF65-F5344CB8AC3E}">
        <p14:creationId xmlns:p14="http://schemas.microsoft.com/office/powerpoint/2010/main" val="3290514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Rectangle 3"/>
          <p:cNvSpPr>
            <a:spLocks noGrp="1" noChangeArrowheads="1"/>
          </p:cNvSpPr>
          <p:nvPr>
            <p:ph type="dt" idx="10"/>
          </p:nvPr>
        </p:nvSpPr>
        <p:spPr/>
        <p:txBody>
          <a:bodyPr/>
          <a:lstStyle>
            <a:lvl1pPr defTabSz="914400" fontAlgn="auto" hangingPunct="1">
              <a:lnSpc>
                <a:spcPct val="100000"/>
              </a:lnSpc>
              <a:spcBef>
                <a:spcPts val="0"/>
              </a:spcBef>
              <a:spcAft>
                <a:spcPts val="0"/>
              </a:spcAft>
              <a:buClrTx/>
              <a:buSzTx/>
              <a:defRPr/>
            </a:lvl1pPr>
          </a:lstStyle>
          <a:p>
            <a:pPr>
              <a:defRPr/>
            </a:pPr>
            <a:endParaRPr lang="en-US" dirty="0"/>
          </a:p>
        </p:txBody>
      </p:sp>
      <p:sp>
        <p:nvSpPr>
          <p:cNvPr id="4" name="Rectangle 4"/>
          <p:cNvSpPr>
            <a:spLocks noGrp="1" noChangeArrowheads="1"/>
          </p:cNvSpPr>
          <p:nvPr>
            <p:ph type="ftr" idx="11"/>
          </p:nvPr>
        </p:nvSpPr>
        <p:spPr/>
        <p:txBody>
          <a:bodyPr/>
          <a:lstStyle>
            <a:lvl1pPr defTabSz="914400" fontAlgn="auto" hangingPunct="1">
              <a:lnSpc>
                <a:spcPct val="100000"/>
              </a:lnSpc>
              <a:spcBef>
                <a:spcPts val="0"/>
              </a:spcBef>
              <a:spcAft>
                <a:spcPts val="0"/>
              </a:spcAft>
              <a:buClrTx/>
              <a:buSzTx/>
              <a:defRPr/>
            </a:lvl1pPr>
          </a:lstStyle>
          <a:p>
            <a:pPr>
              <a:defRPr/>
            </a:pPr>
            <a:endParaRPr lang="en-US" dirty="0"/>
          </a:p>
        </p:txBody>
      </p:sp>
      <p:sp>
        <p:nvSpPr>
          <p:cNvPr id="5" name="Rectangle 5"/>
          <p:cNvSpPr>
            <a:spLocks noGrp="1" noChangeArrowheads="1"/>
          </p:cNvSpPr>
          <p:nvPr>
            <p:ph type="sldNum" idx="12"/>
          </p:nvPr>
        </p:nvSpPr>
        <p:spPr/>
        <p:txBody>
          <a:bodyPr/>
          <a:lstStyle>
            <a:lvl1pPr defTabSz="914400" fontAlgn="auto" hangingPunct="1">
              <a:lnSpc>
                <a:spcPct val="100000"/>
              </a:lnSpc>
              <a:spcBef>
                <a:spcPts val="0"/>
              </a:spcBef>
              <a:spcAft>
                <a:spcPts val="0"/>
              </a:spcAft>
              <a:buClrTx/>
              <a:buSzTx/>
              <a:buFontTx/>
              <a:buNone/>
              <a:defRPr/>
            </a:lvl1pPr>
          </a:lstStyle>
          <a:p>
            <a:pPr>
              <a:defRPr/>
            </a:pPr>
            <a:fld id="{5253371C-B430-9D4F-ABE6-843B211C208B}" type="slidenum">
              <a:rPr lang="en-US"/>
              <a:pPr>
                <a:defRPr/>
              </a:pPr>
              <a:t>‹nº›</a:t>
            </a:fld>
            <a:endParaRPr lang="en-US" dirty="0"/>
          </a:p>
        </p:txBody>
      </p:sp>
    </p:spTree>
    <p:extLst>
      <p:ext uri="{BB962C8B-B14F-4D97-AF65-F5344CB8AC3E}">
        <p14:creationId xmlns:p14="http://schemas.microsoft.com/office/powerpoint/2010/main" val="2263136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p:txBody>
          <a:bodyPr/>
          <a:lstStyle>
            <a:lvl1pPr defTabSz="914400" fontAlgn="auto" hangingPunct="1">
              <a:lnSpc>
                <a:spcPct val="100000"/>
              </a:lnSpc>
              <a:spcBef>
                <a:spcPts val="0"/>
              </a:spcBef>
              <a:spcAft>
                <a:spcPts val="0"/>
              </a:spcAft>
              <a:buClrTx/>
              <a:buSzTx/>
              <a:defRPr/>
            </a:lvl1pPr>
          </a:lstStyle>
          <a:p>
            <a:pPr>
              <a:defRPr/>
            </a:pPr>
            <a:endParaRPr lang="en-US" dirty="0"/>
          </a:p>
        </p:txBody>
      </p:sp>
      <p:sp>
        <p:nvSpPr>
          <p:cNvPr id="3" name="Rectangle 4"/>
          <p:cNvSpPr>
            <a:spLocks noGrp="1" noChangeArrowheads="1"/>
          </p:cNvSpPr>
          <p:nvPr>
            <p:ph type="ftr" idx="11"/>
          </p:nvPr>
        </p:nvSpPr>
        <p:spPr/>
        <p:txBody>
          <a:bodyPr/>
          <a:lstStyle>
            <a:lvl1pPr defTabSz="914400" fontAlgn="auto" hangingPunct="1">
              <a:lnSpc>
                <a:spcPct val="100000"/>
              </a:lnSpc>
              <a:spcBef>
                <a:spcPts val="0"/>
              </a:spcBef>
              <a:spcAft>
                <a:spcPts val="0"/>
              </a:spcAft>
              <a:buClrTx/>
              <a:buSzTx/>
              <a:defRPr/>
            </a:lvl1pPr>
          </a:lstStyle>
          <a:p>
            <a:pPr>
              <a:defRPr/>
            </a:pPr>
            <a:endParaRPr lang="en-US" dirty="0"/>
          </a:p>
        </p:txBody>
      </p:sp>
      <p:sp>
        <p:nvSpPr>
          <p:cNvPr id="4" name="Rectangle 5"/>
          <p:cNvSpPr>
            <a:spLocks noGrp="1" noChangeArrowheads="1"/>
          </p:cNvSpPr>
          <p:nvPr>
            <p:ph type="sldNum" idx="12"/>
          </p:nvPr>
        </p:nvSpPr>
        <p:spPr/>
        <p:txBody>
          <a:bodyPr/>
          <a:lstStyle>
            <a:lvl1pPr defTabSz="914400" fontAlgn="auto" hangingPunct="1">
              <a:lnSpc>
                <a:spcPct val="100000"/>
              </a:lnSpc>
              <a:spcBef>
                <a:spcPts val="0"/>
              </a:spcBef>
              <a:spcAft>
                <a:spcPts val="0"/>
              </a:spcAft>
              <a:buClrTx/>
              <a:buSzTx/>
              <a:buFontTx/>
              <a:buNone/>
              <a:defRPr/>
            </a:lvl1pPr>
          </a:lstStyle>
          <a:p>
            <a:pPr>
              <a:defRPr/>
            </a:pPr>
            <a:fld id="{73F93699-D672-6A4C-9F4F-90FD9E575EBB}" type="slidenum">
              <a:rPr lang="en-US"/>
              <a:pPr>
                <a:defRPr/>
              </a:pPr>
              <a:t>‹nº›</a:t>
            </a:fld>
            <a:endParaRPr lang="en-US" dirty="0"/>
          </a:p>
        </p:txBody>
      </p:sp>
    </p:spTree>
    <p:extLst>
      <p:ext uri="{BB962C8B-B14F-4D97-AF65-F5344CB8AC3E}">
        <p14:creationId xmlns:p14="http://schemas.microsoft.com/office/powerpoint/2010/main" val="1378613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3008160" cy="1160762"/>
          </a:xfrm>
        </p:spPr>
        <p:txBody>
          <a:bodyPr anchor="b"/>
          <a:lstStyle>
            <a:lvl1pPr algn="l">
              <a:defRPr sz="1800" b="1"/>
            </a:lvl1pPr>
          </a:lstStyle>
          <a:p>
            <a:r>
              <a:rPr lang="x-none" smtClean="0"/>
              <a:t>Click to edit Master title style</a:t>
            </a:r>
            <a:endParaRPr lang="en-US"/>
          </a:p>
        </p:txBody>
      </p:sp>
      <p:sp>
        <p:nvSpPr>
          <p:cNvPr id="3" name="Content Placeholder 2"/>
          <p:cNvSpPr>
            <a:spLocks noGrp="1"/>
          </p:cNvSpPr>
          <p:nvPr>
            <p:ph idx="1"/>
          </p:nvPr>
        </p:nvSpPr>
        <p:spPr>
          <a:xfrm>
            <a:off x="3575521" y="273629"/>
            <a:ext cx="5112000" cy="5852774"/>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920" y="1434392"/>
            <a:ext cx="3008160" cy="4692013"/>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x-none" smtClean="0"/>
              <a:t>Click to edit Master text styles</a:t>
            </a:r>
          </a:p>
        </p:txBody>
      </p:sp>
      <p:sp>
        <p:nvSpPr>
          <p:cNvPr id="5" name="Rectangle 3"/>
          <p:cNvSpPr>
            <a:spLocks noGrp="1" noChangeArrowheads="1"/>
          </p:cNvSpPr>
          <p:nvPr>
            <p:ph type="dt" idx="10"/>
          </p:nvPr>
        </p:nvSpPr>
        <p:spPr/>
        <p:txBody>
          <a:bodyPr/>
          <a:lstStyle>
            <a:lvl1pPr defTabSz="914400" fontAlgn="auto" hangingPunct="1">
              <a:lnSpc>
                <a:spcPct val="100000"/>
              </a:lnSpc>
              <a:spcBef>
                <a:spcPts val="0"/>
              </a:spcBef>
              <a:spcAft>
                <a:spcPts val="0"/>
              </a:spcAft>
              <a:buClrTx/>
              <a:buSzTx/>
              <a:defRPr/>
            </a:lvl1pPr>
          </a:lstStyle>
          <a:p>
            <a:pPr>
              <a:defRPr/>
            </a:pPr>
            <a:endParaRPr lang="en-US" dirty="0"/>
          </a:p>
        </p:txBody>
      </p:sp>
      <p:sp>
        <p:nvSpPr>
          <p:cNvPr id="6" name="Rectangle 4"/>
          <p:cNvSpPr>
            <a:spLocks noGrp="1" noChangeArrowheads="1"/>
          </p:cNvSpPr>
          <p:nvPr>
            <p:ph type="ftr" idx="11"/>
          </p:nvPr>
        </p:nvSpPr>
        <p:spPr/>
        <p:txBody>
          <a:bodyPr/>
          <a:lstStyle>
            <a:lvl1pPr defTabSz="914400" fontAlgn="auto" hangingPunct="1">
              <a:lnSpc>
                <a:spcPct val="100000"/>
              </a:lnSpc>
              <a:spcBef>
                <a:spcPts val="0"/>
              </a:spcBef>
              <a:spcAft>
                <a:spcPts val="0"/>
              </a:spcAft>
              <a:buClrTx/>
              <a:buSzTx/>
              <a:defRPr/>
            </a:lvl1pPr>
          </a:lstStyle>
          <a:p>
            <a:pPr>
              <a:defRPr/>
            </a:pPr>
            <a:endParaRPr lang="en-US" dirty="0"/>
          </a:p>
        </p:txBody>
      </p:sp>
      <p:sp>
        <p:nvSpPr>
          <p:cNvPr id="7" name="Rectangle 5"/>
          <p:cNvSpPr>
            <a:spLocks noGrp="1" noChangeArrowheads="1"/>
          </p:cNvSpPr>
          <p:nvPr>
            <p:ph type="sldNum" idx="12"/>
          </p:nvPr>
        </p:nvSpPr>
        <p:spPr/>
        <p:txBody>
          <a:bodyPr/>
          <a:lstStyle>
            <a:lvl1pPr defTabSz="914400" fontAlgn="auto" hangingPunct="1">
              <a:lnSpc>
                <a:spcPct val="100000"/>
              </a:lnSpc>
              <a:spcBef>
                <a:spcPts val="0"/>
              </a:spcBef>
              <a:spcAft>
                <a:spcPts val="0"/>
              </a:spcAft>
              <a:buClrTx/>
              <a:buSzTx/>
              <a:buFontTx/>
              <a:buNone/>
              <a:defRPr/>
            </a:lvl1pPr>
          </a:lstStyle>
          <a:p>
            <a:pPr>
              <a:defRPr/>
            </a:pPr>
            <a:fld id="{F1B179E0-302E-614F-A632-5AA450929FC9}" type="slidenum">
              <a:rPr lang="en-US"/>
              <a:pPr>
                <a:defRPr/>
              </a:pPr>
              <a:t>‹nº›</a:t>
            </a:fld>
            <a:endParaRPr lang="en-US" dirty="0"/>
          </a:p>
        </p:txBody>
      </p:sp>
    </p:spTree>
    <p:extLst>
      <p:ext uri="{BB962C8B-B14F-4D97-AF65-F5344CB8AC3E}">
        <p14:creationId xmlns:p14="http://schemas.microsoft.com/office/powerpoint/2010/main" val="125763895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4.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ea typeface="+mn-ea"/>
                <a:cs typeface="+mn-cs"/>
              </a:defRPr>
            </a:lvl1pPr>
          </a:lstStyle>
          <a:p>
            <a:pPr>
              <a:defRPr/>
            </a:pPr>
            <a:fld id="{6323B3E0-F0BB-714E-83DD-4DCCFC4E3E62}" type="datetimeFigureOut">
              <a:rPr lang="en-US"/>
              <a:pPr>
                <a:defRPr/>
              </a:pPr>
              <a:t>9/11/2013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ea typeface="+mn-ea"/>
                <a:cs typeface="+mn-cs"/>
              </a:defRPr>
            </a:lvl1pPr>
          </a:lstStyle>
          <a:p>
            <a:pPr>
              <a:defRPr/>
            </a:pPr>
            <a:fld id="{4818342C-1A9B-FB4B-BCE9-4811010F5AFE}" type="slidenum">
              <a:rPr lang="en-US"/>
              <a:pPr>
                <a:defRPr/>
              </a:pPr>
              <a:t>‹nº›</a:t>
            </a:fld>
            <a:endParaRPr lang="en-US" dirty="0"/>
          </a:p>
        </p:txBody>
      </p:sp>
    </p:spTree>
  </p:cSld>
  <p:clrMap bg1="lt1" tx1="dk1" bg2="lt2" tx2="dk2" accent1="accent1" accent2="accent2" accent3="accent3" accent4="accent4" accent5="accent5" accent6="accent6" hlink="hlink" folHlink="folHlink"/>
  <p:sldLayoutIdLst>
    <p:sldLayoutId id="2147483813" r:id="rId1"/>
  </p:sldLayoutIdLst>
  <p:transition>
    <p:fade/>
  </p:transition>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1"/>
          <p:cNvSpPr>
            <a:spLocks noGrp="1" noChangeArrowheads="1"/>
          </p:cNvSpPr>
          <p:nvPr>
            <p:ph type="title"/>
          </p:nvPr>
        </p:nvSpPr>
        <p:spPr bwMode="auto">
          <a:xfrm>
            <a:off x="457200" y="273050"/>
            <a:ext cx="8226425"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FAA26D3D-D897-4be2-8F04-BA451C77F1D7}">
              <ma14:placeholderFlag xmlns=""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43" name="Rectangle 2"/>
          <p:cNvSpPr>
            <a:spLocks noGrp="1" noChangeArrowheads="1"/>
          </p:cNvSpPr>
          <p:nvPr>
            <p:ph type="body" idx="1"/>
          </p:nvPr>
        </p:nvSpPr>
        <p:spPr bwMode="auto">
          <a:xfrm>
            <a:off x="457200" y="1604963"/>
            <a:ext cx="8226425"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FAA26D3D-D897-4be2-8F04-BA451C77F1D7}">
              <ma14:placeholderFlag xmlns="" xmlns:ma14="http://schemas.microsoft.com/office/mac/drawingml/2011/main" val="1"/>
            </a:ext>
          </a:extLst>
        </p:spPr>
        <p:txBody>
          <a:bodyPr vert="horz" wrap="square" lIns="0" tIns="25602"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2" name="Rectangle 3"/>
          <p:cNvSpPr>
            <a:spLocks noGrp="1" noChangeArrowheads="1"/>
          </p:cNvSpPr>
          <p:nvPr>
            <p:ph type="dt"/>
          </p:nvPr>
        </p:nvSpPr>
        <p:spPr bwMode="auto">
          <a:xfrm>
            <a:off x="457200" y="6246813"/>
            <a:ext cx="2127250" cy="4714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defTabSz="414726" hangingPunct="0">
              <a:lnSpc>
                <a:spcPct val="93000"/>
              </a:lnSpc>
              <a:buClr>
                <a:srgbClr val="000000"/>
              </a:buClr>
              <a:buSzPct val="100000"/>
              <a:buFont typeface="Times New Roman" pitchFamily="16" charset="0"/>
              <a:buNone/>
              <a:tabLst>
                <a:tab pos="656650" algn="l"/>
                <a:tab pos="1313299" algn="l"/>
                <a:tab pos="1969949" algn="l"/>
              </a:tabLst>
              <a:defRPr sz="1300">
                <a:solidFill>
                  <a:srgbClr val="000000"/>
                </a:solidFill>
                <a:latin typeface="Times New Roman" pitchFamily="16" charset="0"/>
                <a:ea typeface="MS Gothic"/>
                <a:cs typeface="Arial Unicode MS" charset="0"/>
              </a:defRPr>
            </a:lvl1pPr>
          </a:lstStyle>
          <a:p>
            <a:pPr>
              <a:defRPr/>
            </a:pPr>
            <a:endParaRPr lang="en-US" dirty="0"/>
          </a:p>
        </p:txBody>
      </p:sp>
      <p:sp>
        <p:nvSpPr>
          <p:cNvPr id="1028" name="Rectangle 4"/>
          <p:cNvSpPr>
            <a:spLocks noGrp="1" noChangeArrowheads="1"/>
          </p:cNvSpPr>
          <p:nvPr>
            <p:ph type="ftr"/>
          </p:nvPr>
        </p:nvSpPr>
        <p:spPr bwMode="auto">
          <a:xfrm>
            <a:off x="3127375" y="6246813"/>
            <a:ext cx="2897188" cy="4714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defTabSz="414726" hangingPunct="0">
              <a:lnSpc>
                <a:spcPct val="93000"/>
              </a:lnSpc>
              <a:buClr>
                <a:srgbClr val="000000"/>
              </a:buClr>
              <a:buSzPct val="100000"/>
              <a:buFont typeface="Times New Roman" pitchFamily="16" charset="0"/>
              <a:buNone/>
              <a:tabLst>
                <a:tab pos="656650" algn="l"/>
                <a:tab pos="1313299" algn="l"/>
                <a:tab pos="1969949" algn="l"/>
                <a:tab pos="2626599" algn="l"/>
              </a:tabLst>
              <a:defRPr sz="1300">
                <a:solidFill>
                  <a:srgbClr val="000000"/>
                </a:solidFill>
                <a:latin typeface="Times New Roman" pitchFamily="16" charset="0"/>
                <a:ea typeface="MS Gothic"/>
                <a:cs typeface="Arial Unicode MS" charset="0"/>
              </a:defRPr>
            </a:lvl1pPr>
          </a:lstStyle>
          <a:p>
            <a:pPr>
              <a:defRPr/>
            </a:pPr>
            <a:endParaRPr lang="en-US" dirty="0"/>
          </a:p>
        </p:txBody>
      </p:sp>
      <p:sp>
        <p:nvSpPr>
          <p:cNvPr id="1029" name="Rectangle 5"/>
          <p:cNvSpPr>
            <a:spLocks noGrp="1" noChangeArrowheads="1"/>
          </p:cNvSpPr>
          <p:nvPr>
            <p:ph type="sldNum"/>
          </p:nvPr>
        </p:nvSpPr>
        <p:spPr bwMode="auto">
          <a:xfrm>
            <a:off x="6556375" y="6246813"/>
            <a:ext cx="2128838" cy="4714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14726" hangingPunct="0">
              <a:lnSpc>
                <a:spcPct val="93000"/>
              </a:lnSpc>
              <a:buClr>
                <a:srgbClr val="000000"/>
              </a:buClr>
              <a:buSzPct val="100000"/>
              <a:buFont typeface="Times New Roman" pitchFamily="-105" charset="0"/>
              <a:buNone/>
              <a:defRPr sz="1300">
                <a:solidFill>
                  <a:srgbClr val="000000"/>
                </a:solidFill>
                <a:latin typeface="Times New Roman" pitchFamily="-105" charset="0"/>
                <a:ea typeface="MS Gothic"/>
                <a:cs typeface="Arial Unicode MS" pitchFamily="-105" charset="0"/>
              </a:defRPr>
            </a:lvl1pPr>
          </a:lstStyle>
          <a:p>
            <a:pPr>
              <a:defRPr/>
            </a:pPr>
            <a:fld id="{CDD6401D-B24D-C145-98B7-05CEF0850879}" type="slidenum">
              <a:rPr lang="en-US"/>
              <a:pPr>
                <a:defRPr/>
              </a:pPr>
              <a:t>‹nº›</a:t>
            </a:fld>
            <a:endParaRPr lang="en-US" dirty="0"/>
          </a:p>
        </p:txBody>
      </p:sp>
    </p:spTree>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txStyles>
    <p:titleStyle>
      <a:lvl1pPr algn="ctr" defTabSz="414338" rtl="0" eaLnBrk="0" fontAlgn="base" hangingPunct="0">
        <a:lnSpc>
          <a:spcPct val="93000"/>
        </a:lnSpc>
        <a:spcBef>
          <a:spcPct val="0"/>
        </a:spcBef>
        <a:spcAft>
          <a:spcPct val="0"/>
        </a:spcAft>
        <a:buClr>
          <a:srgbClr val="000000"/>
        </a:buClr>
        <a:buSzPct val="100000"/>
        <a:buFont typeface="Times New Roman" charset="0"/>
        <a:defRPr sz="4000">
          <a:solidFill>
            <a:srgbClr val="000000"/>
          </a:solidFill>
          <a:latin typeface="+mj-lt"/>
          <a:ea typeface="ＭＳ Ｐゴシック" charset="0"/>
          <a:cs typeface="+mj-cs"/>
        </a:defRPr>
      </a:lvl1pPr>
      <a:lvl2pPr algn="ctr" defTabSz="414338" rtl="0" eaLnBrk="0" fontAlgn="base" hangingPunct="0">
        <a:lnSpc>
          <a:spcPct val="93000"/>
        </a:lnSpc>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MS Gothic" charset="0"/>
        </a:defRPr>
      </a:lvl2pPr>
      <a:lvl3pPr algn="ctr" defTabSz="414338" rtl="0" eaLnBrk="0" fontAlgn="base" hangingPunct="0">
        <a:lnSpc>
          <a:spcPct val="93000"/>
        </a:lnSpc>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MS Gothic" charset="0"/>
        </a:defRPr>
      </a:lvl3pPr>
      <a:lvl4pPr algn="ctr" defTabSz="414338" rtl="0" eaLnBrk="0" fontAlgn="base" hangingPunct="0">
        <a:lnSpc>
          <a:spcPct val="93000"/>
        </a:lnSpc>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MS Gothic" charset="0"/>
        </a:defRPr>
      </a:lvl4pPr>
      <a:lvl5pPr algn="ctr" defTabSz="414338" rtl="0" eaLnBrk="0" fontAlgn="base" hangingPunct="0">
        <a:lnSpc>
          <a:spcPct val="93000"/>
        </a:lnSpc>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MS Gothic" charset="0"/>
        </a:defRPr>
      </a:lvl5pPr>
      <a:lvl6pPr marL="2280994"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MS Gothic" charset="0"/>
          <a:cs typeface="MS Gothic" charset="0"/>
        </a:defRPr>
      </a:lvl6pPr>
      <a:lvl7pPr marL="2695720"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MS Gothic" charset="0"/>
          <a:cs typeface="MS Gothic" charset="0"/>
        </a:defRPr>
      </a:lvl7pPr>
      <a:lvl8pPr marL="3110446"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MS Gothic" charset="0"/>
          <a:cs typeface="MS Gothic" charset="0"/>
        </a:defRPr>
      </a:lvl8pPr>
      <a:lvl9pPr marL="3525172"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MS Gothic" charset="0"/>
          <a:cs typeface="MS Gothic" charset="0"/>
        </a:defRPr>
      </a:lvl9pPr>
    </p:titleStyle>
    <p:bodyStyle>
      <a:lvl1pPr marL="309563" indent="-309563" algn="l" defTabSz="414338" rtl="0" eaLnBrk="0" fontAlgn="base" hangingPunct="0">
        <a:lnSpc>
          <a:spcPct val="93000"/>
        </a:lnSpc>
        <a:spcBef>
          <a:spcPct val="0"/>
        </a:spcBef>
        <a:spcAft>
          <a:spcPts val="1288"/>
        </a:spcAft>
        <a:buClr>
          <a:srgbClr val="000000"/>
        </a:buClr>
        <a:buSzPct val="100000"/>
        <a:buFont typeface="Times New Roman" charset="0"/>
        <a:buChar char="•"/>
        <a:defRPr sz="2900">
          <a:solidFill>
            <a:srgbClr val="000000"/>
          </a:solidFill>
          <a:latin typeface="+mn-lt"/>
          <a:ea typeface="ＭＳ Ｐゴシック" charset="0"/>
          <a:cs typeface="+mn-cs"/>
        </a:defRPr>
      </a:lvl1pPr>
      <a:lvl2pPr marL="673100" indent="-258763" algn="l" defTabSz="414338" rtl="0" eaLnBrk="0" fontAlgn="base" hangingPunct="0">
        <a:lnSpc>
          <a:spcPct val="93000"/>
        </a:lnSpc>
        <a:spcBef>
          <a:spcPct val="0"/>
        </a:spcBef>
        <a:spcAft>
          <a:spcPts val="1038"/>
        </a:spcAft>
        <a:buClr>
          <a:srgbClr val="000000"/>
        </a:buClr>
        <a:buSzPct val="100000"/>
        <a:buFont typeface="Times New Roman" charset="0"/>
        <a:buChar char="–"/>
        <a:defRPr sz="2500">
          <a:solidFill>
            <a:srgbClr val="000000"/>
          </a:solidFill>
          <a:latin typeface="+mn-lt"/>
          <a:ea typeface="+mn-ea"/>
          <a:cs typeface="+mn-cs"/>
        </a:defRPr>
      </a:lvl2pPr>
      <a:lvl3pPr marL="1036638" indent="-206375" algn="l" defTabSz="414338" rtl="0" eaLnBrk="0" fontAlgn="base" hangingPunct="0">
        <a:lnSpc>
          <a:spcPct val="93000"/>
        </a:lnSpc>
        <a:spcBef>
          <a:spcPct val="0"/>
        </a:spcBef>
        <a:spcAft>
          <a:spcPts val="775"/>
        </a:spcAft>
        <a:buClr>
          <a:srgbClr val="000000"/>
        </a:buClr>
        <a:buSzPct val="100000"/>
        <a:buFont typeface="Times New Roman" charset="0"/>
        <a:buChar char="•"/>
        <a:defRPr sz="2200">
          <a:solidFill>
            <a:srgbClr val="000000"/>
          </a:solidFill>
          <a:latin typeface="+mn-lt"/>
          <a:ea typeface="+mn-ea"/>
          <a:cs typeface="+mn-cs"/>
        </a:defRPr>
      </a:lvl3pPr>
      <a:lvl4pPr marL="1450975" indent="-206375" algn="l" defTabSz="414338" rtl="0" eaLnBrk="0" fontAlgn="base" hangingPunct="0">
        <a:lnSpc>
          <a:spcPct val="93000"/>
        </a:lnSpc>
        <a:spcBef>
          <a:spcPct val="0"/>
        </a:spcBef>
        <a:spcAft>
          <a:spcPts val="525"/>
        </a:spcAft>
        <a:buClr>
          <a:srgbClr val="000000"/>
        </a:buClr>
        <a:buSzPct val="100000"/>
        <a:buFont typeface="Times New Roman" charset="0"/>
        <a:buChar char="–"/>
        <a:defRPr>
          <a:solidFill>
            <a:srgbClr val="000000"/>
          </a:solidFill>
          <a:latin typeface="+mn-lt"/>
          <a:ea typeface="+mn-ea"/>
          <a:cs typeface="+mn-cs"/>
        </a:defRPr>
      </a:lvl4pPr>
      <a:lvl5pPr marL="1865313" indent="-206375" algn="l" defTabSz="414338" rtl="0" eaLnBrk="0" fontAlgn="base" hangingPunct="0">
        <a:lnSpc>
          <a:spcPct val="93000"/>
        </a:lnSpc>
        <a:spcBef>
          <a:spcPct val="0"/>
        </a:spcBef>
        <a:spcAft>
          <a:spcPts val="263"/>
        </a:spcAft>
        <a:buClr>
          <a:srgbClr val="000000"/>
        </a:buClr>
        <a:buSzPct val="100000"/>
        <a:buFont typeface="Times New Roman" charset="0"/>
        <a:buChar char="»"/>
        <a:defRPr>
          <a:solidFill>
            <a:srgbClr val="000000"/>
          </a:solidFill>
          <a:latin typeface="+mn-lt"/>
          <a:ea typeface="+mn-ea"/>
          <a:cs typeface="+mn-cs"/>
        </a:defRPr>
      </a:lvl5pPr>
      <a:lvl6pPr marL="2280994"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cs typeface="+mn-cs"/>
        </a:defRPr>
      </a:lvl6pPr>
      <a:lvl7pPr marL="2695720"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cs typeface="+mn-cs"/>
        </a:defRPr>
      </a:lvl7pPr>
      <a:lvl8pPr marL="3110446"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cs typeface="+mn-cs"/>
        </a:defRPr>
      </a:lvl8pPr>
      <a:lvl9pPr marL="3525172"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cs typeface="+mn-cs"/>
        </a:defRPr>
      </a:lvl9pPr>
    </p:bodyStyle>
    <p:otherStyle>
      <a:defPPr>
        <a:defRPr lang="en-US"/>
      </a:defPPr>
      <a:lvl1pPr marL="0" algn="l" defTabSz="829452" rtl="0" eaLnBrk="1" latinLnBrk="0" hangingPunct="1">
        <a:defRPr sz="1600" kern="1200">
          <a:solidFill>
            <a:schemeClr val="tx1"/>
          </a:solidFill>
          <a:latin typeface="+mn-lt"/>
          <a:ea typeface="+mn-ea"/>
          <a:cs typeface="+mn-cs"/>
        </a:defRPr>
      </a:lvl1pPr>
      <a:lvl2pPr marL="414726" algn="l" defTabSz="829452" rtl="0" eaLnBrk="1" latinLnBrk="0" hangingPunct="1">
        <a:defRPr sz="1600" kern="1200">
          <a:solidFill>
            <a:schemeClr val="tx1"/>
          </a:solidFill>
          <a:latin typeface="+mn-lt"/>
          <a:ea typeface="+mn-ea"/>
          <a:cs typeface="+mn-cs"/>
        </a:defRPr>
      </a:lvl2pPr>
      <a:lvl3pPr marL="829452" algn="l" defTabSz="829452" rtl="0" eaLnBrk="1" latinLnBrk="0" hangingPunct="1">
        <a:defRPr sz="1600" kern="1200">
          <a:solidFill>
            <a:schemeClr val="tx1"/>
          </a:solidFill>
          <a:latin typeface="+mn-lt"/>
          <a:ea typeface="+mn-ea"/>
          <a:cs typeface="+mn-cs"/>
        </a:defRPr>
      </a:lvl3pPr>
      <a:lvl4pPr marL="1244178" algn="l" defTabSz="829452" rtl="0" eaLnBrk="1" latinLnBrk="0" hangingPunct="1">
        <a:defRPr sz="1600" kern="1200">
          <a:solidFill>
            <a:schemeClr val="tx1"/>
          </a:solidFill>
          <a:latin typeface="+mn-lt"/>
          <a:ea typeface="+mn-ea"/>
          <a:cs typeface="+mn-cs"/>
        </a:defRPr>
      </a:lvl4pPr>
      <a:lvl5pPr marL="1658904" algn="l" defTabSz="829452" rtl="0" eaLnBrk="1" latinLnBrk="0" hangingPunct="1">
        <a:defRPr sz="1600" kern="1200">
          <a:solidFill>
            <a:schemeClr val="tx1"/>
          </a:solidFill>
          <a:latin typeface="+mn-lt"/>
          <a:ea typeface="+mn-ea"/>
          <a:cs typeface="+mn-cs"/>
        </a:defRPr>
      </a:lvl5pPr>
      <a:lvl6pPr marL="2073631" algn="l" defTabSz="829452" rtl="0" eaLnBrk="1" latinLnBrk="0" hangingPunct="1">
        <a:defRPr sz="1600" kern="1200">
          <a:solidFill>
            <a:schemeClr val="tx1"/>
          </a:solidFill>
          <a:latin typeface="+mn-lt"/>
          <a:ea typeface="+mn-ea"/>
          <a:cs typeface="+mn-cs"/>
        </a:defRPr>
      </a:lvl6pPr>
      <a:lvl7pPr marL="2488357" algn="l" defTabSz="829452" rtl="0" eaLnBrk="1" latinLnBrk="0" hangingPunct="1">
        <a:defRPr sz="1600" kern="1200">
          <a:solidFill>
            <a:schemeClr val="tx1"/>
          </a:solidFill>
          <a:latin typeface="+mn-lt"/>
          <a:ea typeface="+mn-ea"/>
          <a:cs typeface="+mn-cs"/>
        </a:defRPr>
      </a:lvl7pPr>
      <a:lvl8pPr marL="2903083" algn="l" defTabSz="829452" rtl="0" eaLnBrk="1" latinLnBrk="0" hangingPunct="1">
        <a:defRPr sz="1600" kern="1200">
          <a:solidFill>
            <a:schemeClr val="tx1"/>
          </a:solidFill>
          <a:latin typeface="+mn-lt"/>
          <a:ea typeface="+mn-ea"/>
          <a:cs typeface="+mn-cs"/>
        </a:defRPr>
      </a:lvl8pPr>
      <a:lvl9pPr marL="3317809" algn="l" defTabSz="829452" rtl="0" eaLnBrk="1" latinLnBrk="0" hangingPunct="1">
        <a:defRPr sz="1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ea typeface="+mn-ea"/>
                <a:cs typeface="+mn-cs"/>
              </a:defRPr>
            </a:lvl1pPr>
          </a:lstStyle>
          <a:p>
            <a:pPr>
              <a:defRPr/>
            </a:pPr>
            <a:fld id="{48685A16-88FA-6146-A11A-282848DD9901}" type="datetimeFigureOut">
              <a:rPr lang="en-US"/>
              <a:pPr>
                <a:defRPr/>
              </a:pPr>
              <a:t>9/11/2013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ea typeface="+mn-ea"/>
                <a:cs typeface="+mn-cs"/>
              </a:defRPr>
            </a:lvl1pPr>
          </a:lstStyle>
          <a:p>
            <a:pPr>
              <a:defRPr/>
            </a:pPr>
            <a:fld id="{7300C494-AA2E-5442-B1AA-BA9181E05843}" type="slidenum">
              <a:rPr lang="en-US"/>
              <a:pPr>
                <a:defRPr/>
              </a:pPr>
              <a:t>‹nº›</a:t>
            </a:fld>
            <a:endParaRPr lang="en-US" dirty="0"/>
          </a:p>
        </p:txBody>
      </p:sp>
    </p:spTree>
    <p:extLst>
      <p:ext uri="{BB962C8B-B14F-4D97-AF65-F5344CB8AC3E}">
        <p14:creationId xmlns:p14="http://schemas.microsoft.com/office/powerpoint/2010/main" val="386638623"/>
      </p:ext>
    </p:extLst>
  </p:cSld>
  <p:clrMap bg1="lt1" tx1="dk1" bg2="lt2" tx2="dk2" accent1="accent1" accent2="accent2" accent3="accent3" accent4="accent4" accent5="accent5" accent6="accent6" hlink="hlink" folHlink="folHlink"/>
  <p:sldLayoutIdLst>
    <p:sldLayoutId id="2147483833" r:id="rId1"/>
    <p:sldLayoutId id="2147483835" r:id="rId2"/>
    <p:sldLayoutId id="2147483852" r:id="rId3"/>
  </p:sldLayoutIdLst>
  <p:transition>
    <p:fade/>
  </p:transition>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a:t>Clique para editar o estilo do título mestre</a:t>
            </a:r>
          </a:p>
        </p:txBody>
      </p:sp>
      <p:sp>
        <p:nvSpPr>
          <p:cNvPr id="1027" name="Espaço Reservado para Texto 2"/>
          <p:cNvSpPr>
            <a:spLocks noGrp="1"/>
          </p:cNvSpPr>
          <p:nvPr>
            <p:ph type="body" idx="1"/>
          </p:nvPr>
        </p:nvSpPr>
        <p:spPr bwMode="auto">
          <a:xfrm>
            <a:off x="457200" y="1600202"/>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dirty="0"/>
              <a:t>Clique para editar os estilos do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p:cNvSpPr>
            <a:spLocks noGrp="1"/>
          </p:cNvSpPr>
          <p:nvPr>
            <p:ph type="dt" sz="half" idx="2"/>
          </p:nvPr>
        </p:nvSpPr>
        <p:spPr>
          <a:xfrm>
            <a:off x="457200" y="6356352"/>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Frutiger55Roman" pitchFamily="34" charset="0"/>
                <a:ea typeface="Arial" charset="0"/>
                <a:cs typeface="Arial" charset="0"/>
              </a:defRPr>
            </a:lvl1pPr>
          </a:lstStyle>
          <a:p>
            <a:pPr>
              <a:defRPr/>
            </a:pPr>
            <a:fld id="{D0C4C4ED-A4D0-7147-8177-4D543672B183}" type="datetime1">
              <a:rPr lang="pt-BR"/>
              <a:pPr>
                <a:defRPr/>
              </a:pPr>
              <a:t>11/09/2013</a:t>
            </a:fld>
            <a:endParaRPr lang="pt-BR"/>
          </a:p>
        </p:txBody>
      </p:sp>
      <p:sp>
        <p:nvSpPr>
          <p:cNvPr id="5" name="Espaço Reservado para Rodapé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pt-BR">
                <a:solidFill>
                  <a:prstClr val="black">
                    <a:tint val="75000"/>
                  </a:prstClr>
                </a:solidFill>
                <a:latin typeface="Frutiger55Roman"/>
              </a:rPr>
              <a:t>01</a:t>
            </a:r>
          </a:p>
        </p:txBody>
      </p:sp>
      <p:sp>
        <p:nvSpPr>
          <p:cNvPr id="6" name="Espaço Reservado para Número de Slide 5"/>
          <p:cNvSpPr>
            <a:spLocks noGrp="1"/>
          </p:cNvSpPr>
          <p:nvPr>
            <p:ph type="sldNum" sz="quarter" idx="4"/>
          </p:nvPr>
        </p:nvSpPr>
        <p:spPr>
          <a:xfrm>
            <a:off x="6553200" y="6356352"/>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Frutiger55Roman" pitchFamily="34" charset="0"/>
                <a:ea typeface="Arial" charset="0"/>
                <a:cs typeface="Arial" charset="0"/>
              </a:defRPr>
            </a:lvl1pPr>
          </a:lstStyle>
          <a:p>
            <a:pPr>
              <a:defRPr/>
            </a:pPr>
            <a:fld id="{0E8AFFC3-E4A2-AB4B-89AE-7FA319AB6656}" type="slidenum">
              <a:rPr lang="pt-BR"/>
              <a:pPr>
                <a:defRPr/>
              </a:pPr>
              <a:t>‹nº›</a:t>
            </a:fld>
            <a:endParaRPr lang="pt-BR"/>
          </a:p>
        </p:txBody>
      </p:sp>
    </p:spTree>
    <p:extLst>
      <p:ext uri="{BB962C8B-B14F-4D97-AF65-F5344CB8AC3E}">
        <p14:creationId xmlns:p14="http://schemas.microsoft.com/office/powerpoint/2010/main" val="3449748145"/>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8" r:id="rId10"/>
    <p:sldLayoutId id="2147483849" r:id="rId11"/>
  </p:sldLayoutIdLst>
  <p:hf hdr="0" dt="0"/>
  <p:txStyles>
    <p:titleStyle>
      <a:lvl1pPr algn="ctr" rtl="0" eaLnBrk="0" fontAlgn="base" hangingPunct="0">
        <a:spcBef>
          <a:spcPct val="0"/>
        </a:spcBef>
        <a:spcAft>
          <a:spcPct val="0"/>
        </a:spcAft>
        <a:defRPr sz="3200" b="1" kern="1200" cap="all">
          <a:solidFill>
            <a:srgbClr val="003366"/>
          </a:solidFill>
          <a:latin typeface="Calibri"/>
          <a:ea typeface="ＭＳ Ｐゴシック" charset="-128"/>
          <a:cs typeface="Calibri"/>
        </a:defRPr>
      </a:lvl1pPr>
      <a:lvl2pPr algn="ctr" rtl="0" eaLnBrk="0" fontAlgn="base" hangingPunct="0">
        <a:spcBef>
          <a:spcPct val="0"/>
        </a:spcBef>
        <a:spcAft>
          <a:spcPct val="0"/>
        </a:spcAft>
        <a:defRPr sz="4400">
          <a:solidFill>
            <a:schemeClr val="tx1"/>
          </a:solidFill>
          <a:latin typeface="Frutiger55Roman" pitchFamily="34"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Frutiger55Roman" pitchFamily="34"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Frutiger55Roman" pitchFamily="34"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Frutiger55Roman" pitchFamily="34"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Frutiger55Roman" pitchFamily="34" charset="0"/>
        </a:defRPr>
      </a:lvl6pPr>
      <a:lvl7pPr marL="914400" algn="ctr" rtl="0" fontAlgn="base">
        <a:spcBef>
          <a:spcPct val="0"/>
        </a:spcBef>
        <a:spcAft>
          <a:spcPct val="0"/>
        </a:spcAft>
        <a:defRPr sz="4400">
          <a:solidFill>
            <a:schemeClr val="tx1"/>
          </a:solidFill>
          <a:latin typeface="Frutiger55Roman" pitchFamily="34" charset="0"/>
        </a:defRPr>
      </a:lvl7pPr>
      <a:lvl8pPr marL="1371600" algn="ctr" rtl="0" fontAlgn="base">
        <a:spcBef>
          <a:spcPct val="0"/>
        </a:spcBef>
        <a:spcAft>
          <a:spcPct val="0"/>
        </a:spcAft>
        <a:defRPr sz="4400">
          <a:solidFill>
            <a:schemeClr val="tx1"/>
          </a:solidFill>
          <a:latin typeface="Frutiger55Roman" pitchFamily="34" charset="0"/>
        </a:defRPr>
      </a:lvl8pPr>
      <a:lvl9pPr marL="1828800" algn="ctr" rtl="0" fontAlgn="base">
        <a:spcBef>
          <a:spcPct val="0"/>
        </a:spcBef>
        <a:spcAft>
          <a:spcPct val="0"/>
        </a:spcAft>
        <a:defRPr sz="4400">
          <a:solidFill>
            <a:schemeClr val="tx1"/>
          </a:solidFill>
          <a:latin typeface="Frutiger55Roman" pitchFamily="34" charset="0"/>
        </a:defRPr>
      </a:lvl9pPr>
    </p:titleStyle>
    <p:bodyStyle>
      <a:lvl1pPr marL="342900" indent="-342900" algn="l" rtl="0" eaLnBrk="0" fontAlgn="base" hangingPunct="0">
        <a:spcBef>
          <a:spcPct val="20000"/>
        </a:spcBef>
        <a:spcAft>
          <a:spcPct val="0"/>
        </a:spcAft>
        <a:buFont typeface="Arial" pitchFamily="-112" charset="0"/>
        <a:buChar char="•"/>
        <a:defRPr sz="3200" kern="1200">
          <a:solidFill>
            <a:schemeClr val="tx1"/>
          </a:solidFill>
          <a:latin typeface="Calibri"/>
          <a:ea typeface="ＭＳ Ｐゴシック" charset="-128"/>
          <a:cs typeface="Calibri"/>
        </a:defRPr>
      </a:lvl1pPr>
      <a:lvl2pPr marL="742950" indent="-285750" algn="l" rtl="0" eaLnBrk="0" fontAlgn="base" hangingPunct="0">
        <a:spcBef>
          <a:spcPct val="20000"/>
        </a:spcBef>
        <a:spcAft>
          <a:spcPct val="0"/>
        </a:spcAft>
        <a:buFont typeface="Arial" pitchFamily="-112" charset="0"/>
        <a:buChar char="–"/>
        <a:defRPr sz="2800" kern="1200">
          <a:solidFill>
            <a:schemeClr val="tx1"/>
          </a:solidFill>
          <a:latin typeface="Calibri"/>
          <a:ea typeface="ＭＳ Ｐゴシック" charset="-128"/>
          <a:cs typeface="Calibri"/>
        </a:defRPr>
      </a:lvl2pPr>
      <a:lvl3pPr marL="1143000" indent="-228600" algn="l" rtl="0" eaLnBrk="0" fontAlgn="base" hangingPunct="0">
        <a:spcBef>
          <a:spcPct val="20000"/>
        </a:spcBef>
        <a:spcAft>
          <a:spcPct val="0"/>
        </a:spcAft>
        <a:buFont typeface="Arial" pitchFamily="-112" charset="0"/>
        <a:buChar char="•"/>
        <a:defRPr sz="2400" kern="1200">
          <a:solidFill>
            <a:schemeClr val="tx1"/>
          </a:solidFill>
          <a:latin typeface="Calibri"/>
          <a:ea typeface="ＭＳ Ｐゴシック" charset="-128"/>
          <a:cs typeface="Calibri"/>
        </a:defRPr>
      </a:lvl3pPr>
      <a:lvl4pPr marL="1600200" indent="-228600" algn="l" rtl="0" eaLnBrk="0" fontAlgn="base" hangingPunct="0">
        <a:spcBef>
          <a:spcPct val="20000"/>
        </a:spcBef>
        <a:spcAft>
          <a:spcPct val="0"/>
        </a:spcAft>
        <a:buFont typeface="Arial" pitchFamily="-112" charset="0"/>
        <a:buChar char="–"/>
        <a:defRPr sz="2000" kern="1200">
          <a:solidFill>
            <a:schemeClr val="tx1"/>
          </a:solidFill>
          <a:latin typeface="Calibri"/>
          <a:ea typeface="ＭＳ Ｐゴシック" charset="-128"/>
          <a:cs typeface="Calibri"/>
        </a:defRPr>
      </a:lvl4pPr>
      <a:lvl5pPr marL="2057400" indent="-228600" algn="l" rtl="0" eaLnBrk="0" fontAlgn="base" hangingPunct="0">
        <a:spcBef>
          <a:spcPct val="20000"/>
        </a:spcBef>
        <a:spcAft>
          <a:spcPct val="0"/>
        </a:spcAft>
        <a:buFont typeface="Arial" pitchFamily="-112" charset="0"/>
        <a:buChar char="»"/>
        <a:defRPr sz="2000" kern="1200">
          <a:solidFill>
            <a:schemeClr val="tx1"/>
          </a:solidFill>
          <a:latin typeface="Calibri"/>
          <a:ea typeface="ＭＳ Ｐゴシック" charset="-128"/>
          <a:cs typeface="Calibri"/>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70239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5570756"/>
          </a:xfrm>
          <a:prstGeom prst="rect">
            <a:avLst/>
          </a:prstGeom>
          <a:noFill/>
        </p:spPr>
        <p:txBody>
          <a:bodyPr wrap="square" rtlCol="0">
            <a:spAutoFit/>
          </a:bodyPr>
          <a:lstStyle/>
          <a:p>
            <a:r>
              <a:rPr lang="en-US" sz="2400" b="1" dirty="0" err="1">
                <a:solidFill>
                  <a:srgbClr val="800000"/>
                </a:solidFill>
                <a:ea typeface="Arial" pitchFamily="-112" charset="0"/>
                <a:cs typeface="Arial" pitchFamily="34" charset="0"/>
              </a:rPr>
              <a:t>Convergência</a:t>
            </a:r>
            <a:r>
              <a:rPr lang="en-US" sz="2400" b="1" dirty="0">
                <a:solidFill>
                  <a:srgbClr val="800000"/>
                </a:solidFill>
                <a:ea typeface="Arial" pitchFamily="-112" charset="0"/>
                <a:cs typeface="Arial" pitchFamily="34" charset="0"/>
              </a:rPr>
              <a:t>  de </a:t>
            </a:r>
            <a:r>
              <a:rPr lang="en-US" sz="2400" b="1" dirty="0" err="1" smtClean="0">
                <a:solidFill>
                  <a:srgbClr val="800000"/>
                </a:solidFill>
                <a:ea typeface="Arial" pitchFamily="-112" charset="0"/>
                <a:cs typeface="Arial" pitchFamily="34" charset="0"/>
              </a:rPr>
              <a:t>Metodologias</a:t>
            </a:r>
            <a:endParaRPr lang="en-US" sz="2400" b="1" dirty="0">
              <a:solidFill>
                <a:srgbClr val="800000"/>
              </a:solidFill>
              <a:ea typeface="Arial" pitchFamily="-112" charset="0"/>
              <a:cs typeface="Arial" pitchFamily="34" charset="0"/>
            </a:endParaRPr>
          </a:p>
          <a:p>
            <a:endParaRPr lang="en-US" sz="2400" b="1" dirty="0">
              <a:solidFill>
                <a:srgbClr val="800000"/>
              </a:solidFill>
              <a:ea typeface="Arial" pitchFamily="-112" charset="0"/>
              <a:cs typeface="Arial" pitchFamily="34" charset="0"/>
            </a:endParaRPr>
          </a:p>
          <a:p>
            <a:pPr lvl="0"/>
            <a:r>
              <a:rPr lang="pt-BR" sz="2400" b="1" dirty="0" smtClean="0"/>
              <a:t>4) Convergência </a:t>
            </a:r>
            <a:r>
              <a:rPr lang="pt-BR" sz="2400" b="1" dirty="0"/>
              <a:t>nas metodologias de ensino utilizadas por ambas as modalidades</a:t>
            </a:r>
            <a:r>
              <a:rPr lang="pt-BR" sz="2400" b="1" dirty="0" smtClean="0"/>
              <a:t>.</a:t>
            </a:r>
          </a:p>
          <a:p>
            <a:pPr lvl="0"/>
            <a:endParaRPr lang="pt-BR" sz="2400" b="1" dirty="0"/>
          </a:p>
          <a:p>
            <a:r>
              <a:rPr lang="pt-BR" sz="2400" dirty="0"/>
              <a:t>A cada ano as metodologias do ensino presencial se aproximam mais das utilizadas para organizar os cursos a distância, uma vez que estas já demonstraram serem mais efetivas para garantir um controle de qualidade sobre a aprendizagem do aluno</a:t>
            </a:r>
            <a:r>
              <a:rPr lang="pt-BR" sz="2400" dirty="0" smtClean="0"/>
              <a:t>.</a:t>
            </a:r>
          </a:p>
          <a:p>
            <a:endParaRPr lang="pt-BR" sz="2400" dirty="0"/>
          </a:p>
          <a:p>
            <a:r>
              <a:rPr lang="pt-BR" sz="2400" dirty="0"/>
              <a:t>Além da estruturação metodológica, já aparecem cursos presenciais com mais de 30% de atividades não-presenciais. Do outro lado, já existem diversos cursos em </a:t>
            </a:r>
            <a:r>
              <a:rPr lang="pt-BR" sz="2400" dirty="0" err="1"/>
              <a:t>EaD</a:t>
            </a:r>
            <a:r>
              <a:rPr lang="pt-BR" sz="2400" dirty="0"/>
              <a:t> com mais de 40% de carga horária de atividades presenciais.</a:t>
            </a:r>
          </a:p>
          <a:p>
            <a:pPr marL="342900" lvl="0" indent="-342900">
              <a:buFont typeface="Arial" pitchFamily="34" charset="0"/>
              <a:buChar char="•"/>
            </a:pPr>
            <a:endParaRPr lang="pt-BR" sz="2000" dirty="0"/>
          </a:p>
        </p:txBody>
      </p:sp>
    </p:spTree>
    <p:extLst>
      <p:ext uri="{BB962C8B-B14F-4D97-AF65-F5344CB8AC3E}">
        <p14:creationId xmlns:p14="http://schemas.microsoft.com/office/powerpoint/2010/main" val="2780119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4154984"/>
          </a:xfrm>
          <a:prstGeom prst="rect">
            <a:avLst/>
          </a:prstGeom>
          <a:noFill/>
        </p:spPr>
        <p:txBody>
          <a:bodyPr wrap="square" rtlCol="0">
            <a:spAutoFit/>
          </a:bodyPr>
          <a:lstStyle/>
          <a:p>
            <a:r>
              <a:rPr lang="en-US" sz="2400" b="1" dirty="0" err="1">
                <a:solidFill>
                  <a:srgbClr val="800000"/>
                </a:solidFill>
                <a:ea typeface="Arial" pitchFamily="-112" charset="0"/>
                <a:cs typeface="Arial" pitchFamily="34" charset="0"/>
              </a:rPr>
              <a:t>Convergência</a:t>
            </a:r>
            <a:r>
              <a:rPr lang="en-US" sz="2400" b="1" dirty="0">
                <a:solidFill>
                  <a:srgbClr val="800000"/>
                </a:solidFill>
                <a:ea typeface="Arial" pitchFamily="-112" charset="0"/>
                <a:cs typeface="Arial" pitchFamily="34" charset="0"/>
              </a:rPr>
              <a:t>  </a:t>
            </a:r>
            <a:r>
              <a:rPr lang="en-US" sz="2400" b="1" dirty="0" smtClean="0">
                <a:solidFill>
                  <a:srgbClr val="800000"/>
                </a:solidFill>
                <a:ea typeface="Arial" pitchFamily="-112" charset="0"/>
                <a:cs typeface="Arial" pitchFamily="34" charset="0"/>
              </a:rPr>
              <a:t>de </a:t>
            </a:r>
            <a:r>
              <a:rPr lang="en-US" sz="2400" b="1" dirty="0" err="1" smtClean="0">
                <a:solidFill>
                  <a:srgbClr val="800000"/>
                </a:solidFill>
                <a:ea typeface="Arial" pitchFamily="-112" charset="0"/>
                <a:cs typeface="Arial" pitchFamily="34" charset="0"/>
              </a:rPr>
              <a:t>Tecnologias</a:t>
            </a:r>
            <a:endParaRPr lang="en-US" sz="2400" b="1" dirty="0">
              <a:solidFill>
                <a:srgbClr val="800000"/>
              </a:solidFill>
              <a:ea typeface="Arial" pitchFamily="-112" charset="0"/>
              <a:cs typeface="Arial" pitchFamily="34" charset="0"/>
            </a:endParaRPr>
          </a:p>
          <a:p>
            <a:endParaRPr lang="en-US" sz="2400" b="1" dirty="0">
              <a:solidFill>
                <a:srgbClr val="800000"/>
              </a:solidFill>
              <a:ea typeface="Arial" pitchFamily="-112" charset="0"/>
              <a:cs typeface="Arial" pitchFamily="34" charset="0"/>
            </a:endParaRPr>
          </a:p>
          <a:p>
            <a:pPr lvl="0"/>
            <a:r>
              <a:rPr lang="pt-BR" sz="2400" b="1" dirty="0" smtClean="0"/>
              <a:t>5) Convergência </a:t>
            </a:r>
            <a:r>
              <a:rPr lang="pt-BR" sz="2400" b="1" dirty="0"/>
              <a:t>nas mídias e tecnologias utilizadas por ambas as modalidades</a:t>
            </a:r>
            <a:r>
              <a:rPr lang="pt-BR" sz="2400" b="1" dirty="0" smtClean="0"/>
              <a:t>.</a:t>
            </a:r>
          </a:p>
          <a:p>
            <a:pPr lvl="0"/>
            <a:endParaRPr lang="pt-BR" sz="2400" dirty="0"/>
          </a:p>
          <a:p>
            <a:r>
              <a:rPr lang="pt-BR" sz="2400" dirty="0"/>
              <a:t>Os </a:t>
            </a:r>
            <a:r>
              <a:rPr lang="pt-BR" sz="2400" dirty="0" err="1"/>
              <a:t>AVAs</a:t>
            </a:r>
            <a:r>
              <a:rPr lang="pt-BR" sz="2400" dirty="0"/>
              <a:t> (Ambientes Virtuais de Aprendizagem) presentes em todos os cursos a distância, começam a se tornar realidade frequente também nos cursos presenciais, como forma de organizar melhor o conteúdo e permitir um acompanhamento mais individualizado de cada aluno</a:t>
            </a:r>
            <a:r>
              <a:rPr lang="pt-BR" sz="2400" dirty="0" smtClean="0"/>
              <a:t>.</a:t>
            </a:r>
          </a:p>
          <a:p>
            <a:endParaRPr lang="pt-BR" sz="2400" dirty="0"/>
          </a:p>
        </p:txBody>
      </p:sp>
    </p:spTree>
    <p:extLst>
      <p:ext uri="{BB962C8B-B14F-4D97-AF65-F5344CB8AC3E}">
        <p14:creationId xmlns:p14="http://schemas.microsoft.com/office/powerpoint/2010/main" val="33493041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3785652"/>
          </a:xfrm>
          <a:prstGeom prst="rect">
            <a:avLst/>
          </a:prstGeom>
          <a:noFill/>
        </p:spPr>
        <p:txBody>
          <a:bodyPr wrap="square" rtlCol="0">
            <a:spAutoFit/>
          </a:bodyPr>
          <a:lstStyle/>
          <a:p>
            <a:r>
              <a:rPr lang="en-US" sz="2400" b="1" dirty="0" smtClean="0">
                <a:solidFill>
                  <a:srgbClr val="800000"/>
                </a:solidFill>
                <a:ea typeface="Arial" pitchFamily="-112" charset="0"/>
                <a:cs typeface="Arial" pitchFamily="34" charset="0"/>
              </a:rPr>
              <a:t>FIES </a:t>
            </a:r>
            <a:r>
              <a:rPr lang="en-US" sz="2400" b="1" dirty="0" err="1" smtClean="0">
                <a:solidFill>
                  <a:srgbClr val="800000"/>
                </a:solidFill>
                <a:ea typeface="Arial" pitchFamily="-112" charset="0"/>
                <a:cs typeface="Arial" pitchFamily="34" charset="0"/>
              </a:rPr>
              <a:t>EaD</a:t>
            </a:r>
            <a:endParaRPr lang="en-US" sz="2400" b="1" dirty="0">
              <a:solidFill>
                <a:srgbClr val="800000"/>
              </a:solidFill>
              <a:ea typeface="Arial" pitchFamily="-112" charset="0"/>
              <a:cs typeface="Arial" pitchFamily="34" charset="0"/>
            </a:endParaRPr>
          </a:p>
          <a:p>
            <a:endParaRPr lang="en-US" sz="2400" b="1" dirty="0">
              <a:solidFill>
                <a:srgbClr val="800000"/>
              </a:solidFill>
              <a:ea typeface="Arial" pitchFamily="-112" charset="0"/>
              <a:cs typeface="Arial" pitchFamily="34" charset="0"/>
            </a:endParaRPr>
          </a:p>
          <a:p>
            <a:pPr lvl="0"/>
            <a:r>
              <a:rPr lang="pt-BR" sz="2400" b="1" dirty="0" smtClean="0"/>
              <a:t>6) Possibilidade </a:t>
            </a:r>
            <a:r>
              <a:rPr lang="pt-BR" sz="2400" b="1" dirty="0"/>
              <a:t>real e concreta de extensão do financiamento público ao estudante (FIES) para a modalidade a distância</a:t>
            </a:r>
            <a:r>
              <a:rPr lang="pt-BR" sz="2400" b="1" dirty="0" smtClean="0"/>
              <a:t>.</a:t>
            </a:r>
          </a:p>
          <a:p>
            <a:pPr lvl="0"/>
            <a:endParaRPr lang="pt-BR" sz="2400" dirty="0"/>
          </a:p>
          <a:p>
            <a:r>
              <a:rPr lang="pt-BR" sz="2400" dirty="0"/>
              <a:t>O Ministro da Educação, Aloizio Mercadante, já declarou no Congresso Nacional a intenção de ampliar o FIES para os cursos em </a:t>
            </a:r>
            <a:r>
              <a:rPr lang="pt-BR" sz="2400" dirty="0" err="1"/>
              <a:t>EaD</a:t>
            </a:r>
            <a:r>
              <a:rPr lang="pt-BR" sz="2400" dirty="0"/>
              <a:t>. Tal fato deve ocorrer em meados de 2014, causando um forte impacto no crescimento do número de alunos nesta modalidade.</a:t>
            </a:r>
          </a:p>
          <a:p>
            <a:endParaRPr lang="pt-BR" sz="2400" dirty="0"/>
          </a:p>
        </p:txBody>
      </p:sp>
    </p:spTree>
    <p:extLst>
      <p:ext uri="{BB962C8B-B14F-4D97-AF65-F5344CB8AC3E}">
        <p14:creationId xmlns:p14="http://schemas.microsoft.com/office/powerpoint/2010/main" val="36269578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3785652"/>
          </a:xfrm>
          <a:prstGeom prst="rect">
            <a:avLst/>
          </a:prstGeom>
          <a:noFill/>
        </p:spPr>
        <p:txBody>
          <a:bodyPr wrap="square" rtlCol="0">
            <a:spAutoFit/>
          </a:bodyPr>
          <a:lstStyle/>
          <a:p>
            <a:r>
              <a:rPr lang="en-US" sz="2400" b="1" dirty="0" err="1" smtClean="0">
                <a:solidFill>
                  <a:srgbClr val="800000"/>
                </a:solidFill>
                <a:ea typeface="Arial" pitchFamily="-112" charset="0"/>
                <a:cs typeface="Arial" pitchFamily="34" charset="0"/>
              </a:rPr>
              <a:t>Qualidade</a:t>
            </a:r>
            <a:r>
              <a:rPr lang="en-US" sz="2400" b="1" dirty="0" smtClean="0">
                <a:solidFill>
                  <a:srgbClr val="800000"/>
                </a:solidFill>
                <a:ea typeface="Arial" pitchFamily="-112" charset="0"/>
                <a:cs typeface="Arial" pitchFamily="34" charset="0"/>
              </a:rPr>
              <a:t> </a:t>
            </a:r>
            <a:r>
              <a:rPr lang="en-US" sz="2400" b="1" dirty="0" err="1" smtClean="0">
                <a:solidFill>
                  <a:srgbClr val="800000"/>
                </a:solidFill>
                <a:ea typeface="Arial" pitchFamily="-112" charset="0"/>
                <a:cs typeface="Arial" pitchFamily="34" charset="0"/>
              </a:rPr>
              <a:t>Equivalente</a:t>
            </a:r>
            <a:endParaRPr lang="en-US" sz="2400" b="1" dirty="0">
              <a:solidFill>
                <a:srgbClr val="800000"/>
              </a:solidFill>
              <a:ea typeface="Arial" pitchFamily="-112" charset="0"/>
              <a:cs typeface="Arial" pitchFamily="34" charset="0"/>
            </a:endParaRPr>
          </a:p>
          <a:p>
            <a:endParaRPr lang="en-US" sz="2400" b="1" dirty="0">
              <a:solidFill>
                <a:srgbClr val="800000"/>
              </a:solidFill>
              <a:ea typeface="Arial" pitchFamily="-112" charset="0"/>
              <a:cs typeface="Arial" pitchFamily="34" charset="0"/>
            </a:endParaRPr>
          </a:p>
          <a:p>
            <a:pPr lvl="0"/>
            <a:r>
              <a:rPr lang="pt-BR" sz="2400" b="1" dirty="0" smtClean="0"/>
              <a:t>7) Equivalência </a:t>
            </a:r>
            <a:r>
              <a:rPr lang="pt-BR" sz="2400" b="1" dirty="0"/>
              <a:t>na qualidade educacional (resultado de aprendizado dos alunos) de ambas as modalidades de ensino</a:t>
            </a:r>
            <a:r>
              <a:rPr lang="pt-BR" sz="2400" b="1" dirty="0" smtClean="0"/>
              <a:t>.</a:t>
            </a:r>
          </a:p>
          <a:p>
            <a:pPr lvl="0"/>
            <a:endParaRPr lang="pt-BR" sz="2400" dirty="0"/>
          </a:p>
          <a:p>
            <a:r>
              <a:rPr lang="pt-BR" sz="2400" dirty="0"/>
              <a:t>O desempenho dos estudantes de ambas as modalidades de ensino, de acordo com as medidas oficiais do MEC, através do ENADE, demonstra equivalência de resultados em ambas as modalidades de ensino, com ligeira vantagem para a modalidade à distância.</a:t>
            </a:r>
          </a:p>
          <a:p>
            <a:endParaRPr lang="pt-BR" sz="2400" dirty="0"/>
          </a:p>
        </p:txBody>
      </p:sp>
    </p:spTree>
    <p:extLst>
      <p:ext uri="{BB962C8B-B14F-4D97-AF65-F5344CB8AC3E}">
        <p14:creationId xmlns:p14="http://schemas.microsoft.com/office/powerpoint/2010/main" val="29708931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4154984"/>
          </a:xfrm>
          <a:prstGeom prst="rect">
            <a:avLst/>
          </a:prstGeom>
          <a:noFill/>
        </p:spPr>
        <p:txBody>
          <a:bodyPr wrap="square" rtlCol="0">
            <a:spAutoFit/>
          </a:bodyPr>
          <a:lstStyle/>
          <a:p>
            <a:r>
              <a:rPr lang="en-US" sz="2400" b="1" dirty="0" err="1" smtClean="0">
                <a:solidFill>
                  <a:srgbClr val="800000"/>
                </a:solidFill>
                <a:ea typeface="Arial" pitchFamily="-112" charset="0"/>
                <a:cs typeface="Arial" pitchFamily="34" charset="0"/>
              </a:rPr>
              <a:t>Maior</a:t>
            </a:r>
            <a:r>
              <a:rPr lang="en-US" sz="2400" b="1" dirty="0" smtClean="0">
                <a:solidFill>
                  <a:srgbClr val="800000"/>
                </a:solidFill>
                <a:ea typeface="Arial" pitchFamily="-112" charset="0"/>
                <a:cs typeface="Arial" pitchFamily="34" charset="0"/>
              </a:rPr>
              <a:t> </a:t>
            </a:r>
            <a:r>
              <a:rPr lang="en-US" sz="2400" b="1" dirty="0" err="1" smtClean="0">
                <a:solidFill>
                  <a:srgbClr val="800000"/>
                </a:solidFill>
                <a:ea typeface="Arial" pitchFamily="-112" charset="0"/>
                <a:cs typeface="Arial" pitchFamily="34" charset="0"/>
              </a:rPr>
              <a:t>Satisfação</a:t>
            </a:r>
            <a:endParaRPr lang="en-US" sz="2400" b="1" dirty="0">
              <a:solidFill>
                <a:srgbClr val="800000"/>
              </a:solidFill>
              <a:ea typeface="Arial" pitchFamily="-112" charset="0"/>
              <a:cs typeface="Arial" pitchFamily="34" charset="0"/>
            </a:endParaRPr>
          </a:p>
          <a:p>
            <a:endParaRPr lang="en-US" sz="2400" b="1" dirty="0" smtClean="0">
              <a:solidFill>
                <a:srgbClr val="800000"/>
              </a:solidFill>
              <a:ea typeface="Arial" pitchFamily="-112" charset="0"/>
              <a:cs typeface="Arial" pitchFamily="34" charset="0"/>
            </a:endParaRPr>
          </a:p>
          <a:p>
            <a:endParaRPr lang="en-US" sz="2400" b="1" dirty="0">
              <a:solidFill>
                <a:srgbClr val="800000"/>
              </a:solidFill>
              <a:ea typeface="Arial" pitchFamily="-112" charset="0"/>
              <a:cs typeface="Arial" pitchFamily="34" charset="0"/>
            </a:endParaRPr>
          </a:p>
          <a:p>
            <a:pPr lvl="0"/>
            <a:r>
              <a:rPr lang="pt-BR" sz="2400" b="1" dirty="0" smtClean="0"/>
              <a:t>8) Elevação </a:t>
            </a:r>
            <a:r>
              <a:rPr lang="pt-BR" sz="2400" b="1" dirty="0"/>
              <a:t>do nível de satisfação do estudante de </a:t>
            </a:r>
            <a:r>
              <a:rPr lang="pt-BR" sz="2400" b="1" dirty="0" err="1"/>
              <a:t>EaD</a:t>
            </a:r>
            <a:r>
              <a:rPr lang="pt-BR" sz="2400" b="1" dirty="0"/>
              <a:t>, </a:t>
            </a:r>
            <a:r>
              <a:rPr lang="pt-BR" sz="2400" b="1" dirty="0" smtClean="0"/>
              <a:t>com consequente </a:t>
            </a:r>
            <a:r>
              <a:rPr lang="pt-BR" sz="2400" b="1" dirty="0"/>
              <a:t>redução da evasão</a:t>
            </a:r>
            <a:r>
              <a:rPr lang="pt-BR" sz="2400" b="1" dirty="0" smtClean="0"/>
              <a:t>.</a:t>
            </a:r>
          </a:p>
          <a:p>
            <a:pPr lvl="0"/>
            <a:endParaRPr lang="pt-BR" sz="2400" dirty="0"/>
          </a:p>
          <a:p>
            <a:r>
              <a:rPr lang="pt-BR" sz="2400" dirty="0"/>
              <a:t>A satisfação do estudante quanto à qualidade dos serviços prestados na </a:t>
            </a:r>
            <a:r>
              <a:rPr lang="pt-BR" sz="2400" dirty="0" err="1"/>
              <a:t>EaD</a:t>
            </a:r>
            <a:r>
              <a:rPr lang="pt-BR" sz="2400" dirty="0"/>
              <a:t> vem aumentando. Uma pesquisa com estudantes </a:t>
            </a:r>
            <a:r>
              <a:rPr lang="pt-BR" sz="2400" dirty="0" err="1"/>
              <a:t>EaD</a:t>
            </a:r>
            <a:r>
              <a:rPr lang="pt-BR" sz="2400" dirty="0"/>
              <a:t>, aplicada em 2009, revela que 40% dos estudantes matriculados na graduação </a:t>
            </a:r>
            <a:r>
              <a:rPr lang="pt-BR" sz="2400" dirty="0" err="1"/>
              <a:t>EaD</a:t>
            </a:r>
            <a:r>
              <a:rPr lang="pt-BR" sz="2400" dirty="0"/>
              <a:t> não recomendavam seu curso para os amigos. </a:t>
            </a:r>
          </a:p>
          <a:p>
            <a:endParaRPr lang="pt-BR" sz="2400" dirty="0"/>
          </a:p>
        </p:txBody>
      </p:sp>
    </p:spTree>
    <p:extLst>
      <p:ext uri="{BB962C8B-B14F-4D97-AF65-F5344CB8AC3E}">
        <p14:creationId xmlns:p14="http://schemas.microsoft.com/office/powerpoint/2010/main" val="40121876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5262979"/>
          </a:xfrm>
          <a:prstGeom prst="rect">
            <a:avLst/>
          </a:prstGeom>
          <a:noFill/>
        </p:spPr>
        <p:txBody>
          <a:bodyPr wrap="square" rtlCol="0">
            <a:spAutoFit/>
          </a:bodyPr>
          <a:lstStyle/>
          <a:p>
            <a:r>
              <a:rPr lang="en-US" sz="2400" b="1" dirty="0" err="1" smtClean="0">
                <a:solidFill>
                  <a:srgbClr val="800000"/>
                </a:solidFill>
                <a:ea typeface="Arial" pitchFamily="-112" charset="0"/>
                <a:cs typeface="Arial" pitchFamily="34" charset="0"/>
              </a:rPr>
              <a:t>Maior</a:t>
            </a:r>
            <a:r>
              <a:rPr lang="en-US" sz="2400" b="1" dirty="0" smtClean="0">
                <a:solidFill>
                  <a:srgbClr val="800000"/>
                </a:solidFill>
                <a:ea typeface="Arial" pitchFamily="-112" charset="0"/>
                <a:cs typeface="Arial" pitchFamily="34" charset="0"/>
              </a:rPr>
              <a:t> </a:t>
            </a:r>
            <a:r>
              <a:rPr lang="en-US" sz="2400" b="1" dirty="0" err="1" smtClean="0">
                <a:solidFill>
                  <a:srgbClr val="800000"/>
                </a:solidFill>
                <a:ea typeface="Arial" pitchFamily="-112" charset="0"/>
                <a:cs typeface="Arial" pitchFamily="34" charset="0"/>
              </a:rPr>
              <a:t>Satisfação</a:t>
            </a:r>
            <a:endParaRPr lang="en-US" sz="2400" b="1" dirty="0">
              <a:solidFill>
                <a:srgbClr val="800000"/>
              </a:solidFill>
              <a:ea typeface="Arial" pitchFamily="-112" charset="0"/>
              <a:cs typeface="Arial" pitchFamily="34" charset="0"/>
            </a:endParaRPr>
          </a:p>
          <a:p>
            <a:endParaRPr lang="en-US" sz="2400" b="1" dirty="0" smtClean="0">
              <a:solidFill>
                <a:srgbClr val="800000"/>
              </a:solidFill>
              <a:ea typeface="Arial" pitchFamily="-112" charset="0"/>
              <a:cs typeface="Arial" pitchFamily="34" charset="0"/>
            </a:endParaRPr>
          </a:p>
          <a:p>
            <a:r>
              <a:rPr lang="pt-BR" sz="2400" dirty="0" smtClean="0"/>
              <a:t>O </a:t>
            </a:r>
            <a:r>
              <a:rPr lang="pt-BR" sz="2400" dirty="0"/>
              <a:t>baixo nível de recomendação estava atrelado principalmente às deficiências tecnológicas e pedagógicas existentes nas instituições de ensino. A mesma pesquisa aplicada em 2012 mostra evoluções significativas, onde apenas 6% dos entrevistados declararam não recomendar a modalidade </a:t>
            </a:r>
            <a:r>
              <a:rPr lang="pt-BR" sz="2400" dirty="0" err="1"/>
              <a:t>EaD</a:t>
            </a:r>
            <a:r>
              <a:rPr lang="pt-BR" sz="2400" dirty="0"/>
              <a:t> para seus amigos</a:t>
            </a:r>
            <a:r>
              <a:rPr lang="pt-BR" sz="2400" dirty="0" smtClean="0"/>
              <a:t>.</a:t>
            </a:r>
          </a:p>
          <a:p>
            <a:endParaRPr lang="pt-BR" sz="2400" dirty="0"/>
          </a:p>
          <a:p>
            <a:r>
              <a:rPr lang="pt-BR" sz="2400" dirty="0"/>
              <a:t>A elevação do nível de satisfação do Estudante </a:t>
            </a:r>
            <a:r>
              <a:rPr lang="pt-BR" sz="2400" dirty="0" err="1"/>
              <a:t>EaD</a:t>
            </a:r>
            <a:r>
              <a:rPr lang="pt-BR" sz="2400" dirty="0"/>
              <a:t> impactará em um crescimento significativo no número total de alunos para os próximos anos, já que existe uma correlação direta entre evasão e satisfação do estudante. A expectativa é que ocorrerá uma significativa ampliação da retenção de estudantes.</a:t>
            </a:r>
          </a:p>
          <a:p>
            <a:endParaRPr lang="pt-BR" sz="2400" dirty="0"/>
          </a:p>
        </p:txBody>
      </p:sp>
    </p:spTree>
    <p:extLst>
      <p:ext uri="{BB962C8B-B14F-4D97-AF65-F5344CB8AC3E}">
        <p14:creationId xmlns:p14="http://schemas.microsoft.com/office/powerpoint/2010/main" val="42425652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3046988"/>
          </a:xfrm>
          <a:prstGeom prst="rect">
            <a:avLst/>
          </a:prstGeom>
          <a:noFill/>
        </p:spPr>
        <p:txBody>
          <a:bodyPr wrap="square" rtlCol="0">
            <a:spAutoFit/>
          </a:bodyPr>
          <a:lstStyle/>
          <a:p>
            <a:r>
              <a:rPr lang="en-US" sz="2400" b="1" dirty="0" err="1" smtClean="0">
                <a:solidFill>
                  <a:srgbClr val="800000"/>
                </a:solidFill>
                <a:ea typeface="Arial" pitchFamily="-112" charset="0"/>
                <a:cs typeface="Arial" pitchFamily="34" charset="0"/>
              </a:rPr>
              <a:t>Sobrevivência</a:t>
            </a:r>
            <a:endParaRPr lang="en-US" sz="2400" b="1" dirty="0">
              <a:solidFill>
                <a:srgbClr val="800000"/>
              </a:solidFill>
              <a:ea typeface="Arial" pitchFamily="-112" charset="0"/>
              <a:cs typeface="Arial" pitchFamily="34" charset="0"/>
            </a:endParaRPr>
          </a:p>
          <a:p>
            <a:endParaRPr lang="en-US" sz="2400" b="1" dirty="0" smtClean="0">
              <a:solidFill>
                <a:srgbClr val="800000"/>
              </a:solidFill>
              <a:ea typeface="Arial" pitchFamily="-112" charset="0"/>
              <a:cs typeface="Arial" pitchFamily="34" charset="0"/>
            </a:endParaRPr>
          </a:p>
          <a:p>
            <a:r>
              <a:rPr lang="pt-BR" sz="2400" dirty="0"/>
              <a:t>Uma das questões mais relevantes para o Setor, que ocorre como consequência desta convergência, é o impacto competitivo sofrido pelas mais de 1.400 pequenas faculdades isoladas existentes no País, que passarão a competir localmente com instituições que gozam de autonomia universitária, capacidade de investimento e economia de escala.</a:t>
            </a:r>
          </a:p>
        </p:txBody>
      </p:sp>
    </p:spTree>
    <p:extLst>
      <p:ext uri="{BB962C8B-B14F-4D97-AF65-F5344CB8AC3E}">
        <p14:creationId xmlns:p14="http://schemas.microsoft.com/office/powerpoint/2010/main" val="15960787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4154984"/>
          </a:xfrm>
          <a:prstGeom prst="rect">
            <a:avLst/>
          </a:prstGeom>
          <a:noFill/>
        </p:spPr>
        <p:txBody>
          <a:bodyPr wrap="square" rtlCol="0">
            <a:spAutoFit/>
          </a:bodyPr>
          <a:lstStyle/>
          <a:p>
            <a:r>
              <a:rPr lang="en-US" sz="2400" b="1" dirty="0" err="1" smtClean="0">
                <a:solidFill>
                  <a:srgbClr val="800000"/>
                </a:solidFill>
                <a:ea typeface="Arial" pitchFamily="-112" charset="0"/>
                <a:cs typeface="Arial" pitchFamily="34" charset="0"/>
              </a:rPr>
              <a:t>Sobrevivência</a:t>
            </a:r>
            <a:endParaRPr lang="en-US" sz="2400" b="1" dirty="0">
              <a:solidFill>
                <a:srgbClr val="800000"/>
              </a:solidFill>
              <a:ea typeface="Arial" pitchFamily="-112" charset="0"/>
              <a:cs typeface="Arial" pitchFamily="34" charset="0"/>
            </a:endParaRPr>
          </a:p>
          <a:p>
            <a:endParaRPr lang="en-US" sz="2400" b="1" dirty="0" smtClean="0">
              <a:solidFill>
                <a:srgbClr val="800000"/>
              </a:solidFill>
              <a:ea typeface="Arial" pitchFamily="-112" charset="0"/>
              <a:cs typeface="Arial" pitchFamily="34" charset="0"/>
            </a:endParaRPr>
          </a:p>
          <a:p>
            <a:r>
              <a:rPr lang="pt-BR" sz="2400" dirty="0"/>
              <a:t>A sobrevivência destas pequenas instituições está atrelada às seguintes alternativas</a:t>
            </a:r>
            <a:r>
              <a:rPr lang="pt-BR" sz="2400" dirty="0" smtClean="0"/>
              <a:t>:</a:t>
            </a:r>
          </a:p>
          <a:p>
            <a:endParaRPr lang="pt-BR" sz="2400" dirty="0"/>
          </a:p>
          <a:p>
            <a:r>
              <a:rPr lang="pt-BR" sz="2400" dirty="0"/>
              <a:t>a) Atingir um alto nível de diferenciação em seus produtos e serviços ou; </a:t>
            </a:r>
          </a:p>
          <a:p>
            <a:r>
              <a:rPr lang="pt-BR" sz="2400" dirty="0"/>
              <a:t>b) Consórcio para viabilizar uma atuação conjunta com ganho de escala, ou ainda;</a:t>
            </a:r>
          </a:p>
          <a:p>
            <a:r>
              <a:rPr lang="pt-BR" sz="2400" dirty="0"/>
              <a:t>c) Associar a algum grande grupo consolidador para usufruir da autonomia universitária e da estrutura de </a:t>
            </a:r>
            <a:r>
              <a:rPr lang="pt-BR" sz="2400" dirty="0" err="1"/>
              <a:t>EaD</a:t>
            </a:r>
            <a:r>
              <a:rPr lang="pt-BR" sz="2400" dirty="0"/>
              <a:t> desse grupo. </a:t>
            </a:r>
          </a:p>
        </p:txBody>
      </p:sp>
    </p:spTree>
    <p:extLst>
      <p:ext uri="{BB962C8B-B14F-4D97-AF65-F5344CB8AC3E}">
        <p14:creationId xmlns:p14="http://schemas.microsoft.com/office/powerpoint/2010/main" val="17483795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830997"/>
          </a:xfrm>
          <a:prstGeom prst="rect">
            <a:avLst/>
          </a:prstGeom>
          <a:noFill/>
        </p:spPr>
        <p:txBody>
          <a:bodyPr wrap="square" rtlCol="0">
            <a:spAutoFit/>
          </a:bodyPr>
          <a:lstStyle/>
          <a:p>
            <a:r>
              <a:rPr lang="en-US" sz="2400" b="1" dirty="0" err="1" smtClean="0">
                <a:solidFill>
                  <a:srgbClr val="800000"/>
                </a:solidFill>
                <a:ea typeface="Arial" pitchFamily="-112" charset="0"/>
                <a:cs typeface="Arial" pitchFamily="34" charset="0"/>
              </a:rPr>
              <a:t>Censo</a:t>
            </a:r>
            <a:r>
              <a:rPr lang="en-US" sz="2400" b="1" dirty="0" smtClean="0">
                <a:solidFill>
                  <a:srgbClr val="800000"/>
                </a:solidFill>
                <a:ea typeface="Arial" pitchFamily="-112" charset="0"/>
                <a:cs typeface="Arial" pitchFamily="34" charset="0"/>
              </a:rPr>
              <a:t> MEC</a:t>
            </a:r>
          </a:p>
          <a:p>
            <a:endParaRPr lang="en-US" sz="2400" b="1" dirty="0" smtClean="0">
              <a:solidFill>
                <a:srgbClr val="800000"/>
              </a:solidFill>
              <a:ea typeface="Arial" pitchFamily="-112" charset="0"/>
              <a:cs typeface="Arial" pitchFamily="34" charset="0"/>
            </a:endParaRPr>
          </a:p>
        </p:txBody>
      </p:sp>
      <p:graphicFrame>
        <p:nvGraphicFramePr>
          <p:cNvPr id="3" name="Tabela 2"/>
          <p:cNvGraphicFramePr>
            <a:graphicFrameLocks noGrp="1"/>
          </p:cNvGraphicFramePr>
          <p:nvPr>
            <p:extLst>
              <p:ext uri="{D42A27DB-BD31-4B8C-83A1-F6EECF244321}">
                <p14:modId xmlns:p14="http://schemas.microsoft.com/office/powerpoint/2010/main" val="3359522777"/>
              </p:ext>
            </p:extLst>
          </p:nvPr>
        </p:nvGraphicFramePr>
        <p:xfrm>
          <a:off x="533401" y="1371602"/>
          <a:ext cx="8381998" cy="4876800"/>
        </p:xfrm>
        <a:graphic>
          <a:graphicData uri="http://schemas.openxmlformats.org/drawingml/2006/table">
            <a:tbl>
              <a:tblPr firstRow="1" firstCol="1" bandRow="1">
                <a:tableStyleId>{5C22544A-7EE6-4342-B048-85BDC9FD1C3A}</a:tableStyleId>
              </a:tblPr>
              <a:tblGrid>
                <a:gridCol w="1396193"/>
                <a:gridCol w="1397161"/>
                <a:gridCol w="1397161"/>
                <a:gridCol w="1397161"/>
                <a:gridCol w="1397161"/>
                <a:gridCol w="1397161"/>
              </a:tblGrid>
              <a:tr h="453942">
                <a:tc gridSpan="6">
                  <a:txBody>
                    <a:bodyPr/>
                    <a:lstStyle/>
                    <a:p>
                      <a:pPr algn="ctr">
                        <a:spcAft>
                          <a:spcPts val="0"/>
                        </a:spcAft>
                      </a:pPr>
                      <a:r>
                        <a:rPr lang="pt-BR" sz="1600" dirty="0">
                          <a:effectLst/>
                        </a:rPr>
                        <a:t>Crescimento comparado entre </a:t>
                      </a:r>
                      <a:r>
                        <a:rPr lang="pt-BR" sz="1600" dirty="0" err="1">
                          <a:effectLst/>
                        </a:rPr>
                        <a:t>EaD</a:t>
                      </a:r>
                      <a:r>
                        <a:rPr lang="pt-BR" sz="1600" dirty="0">
                          <a:effectLst/>
                        </a:rPr>
                        <a:t> e Ensino Presencial – Censo da Educação Superior</a:t>
                      </a:r>
                      <a:endParaRPr lang="pt-BR" sz="1600" dirty="0">
                        <a:effectLst/>
                        <a:latin typeface="Cambria"/>
                        <a:ea typeface="Times New Roman"/>
                        <a:cs typeface="Times New Roman"/>
                      </a:endParaRPr>
                    </a:p>
                  </a:txBody>
                  <a:tcPr marL="68580" marR="68580" marT="17780" marB="17780"/>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417135">
                <a:tc rowSpan="2">
                  <a:txBody>
                    <a:bodyPr/>
                    <a:lstStyle/>
                    <a:p>
                      <a:pPr algn="ctr">
                        <a:spcAft>
                          <a:spcPts val="0"/>
                        </a:spcAft>
                      </a:pPr>
                      <a:r>
                        <a:rPr lang="pt-BR" sz="1000" dirty="0">
                          <a:effectLst/>
                        </a:rPr>
                        <a:t>Ano</a:t>
                      </a:r>
                      <a:endParaRPr lang="pt-BR" sz="1000" dirty="0">
                        <a:effectLst/>
                        <a:latin typeface="Cambria"/>
                        <a:ea typeface="Times New Roman"/>
                        <a:cs typeface="Times New Roman"/>
                      </a:endParaRPr>
                    </a:p>
                  </a:txBody>
                  <a:tcPr marL="68580" marR="68580" marT="17780" marB="17780"/>
                </a:tc>
                <a:tc gridSpan="5">
                  <a:txBody>
                    <a:bodyPr/>
                    <a:lstStyle/>
                    <a:p>
                      <a:pPr algn="ctr">
                        <a:spcAft>
                          <a:spcPts val="0"/>
                        </a:spcAft>
                      </a:pPr>
                      <a:r>
                        <a:rPr lang="pt-BR" sz="1400" dirty="0">
                          <a:effectLst/>
                        </a:rPr>
                        <a:t>Alunos em cada modalidade e no total das matrículas de graduação</a:t>
                      </a:r>
                      <a:endParaRPr lang="pt-BR" sz="1400" dirty="0">
                        <a:effectLst/>
                        <a:latin typeface="Cambria"/>
                        <a:ea typeface="Times New Roman"/>
                        <a:cs typeface="Times New Roman"/>
                      </a:endParaRPr>
                    </a:p>
                  </a:txBody>
                  <a:tcPr marL="68580" marR="68580" marT="17780" marB="17780"/>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417135">
                <a:tc vMerge="1">
                  <a:txBody>
                    <a:bodyPr/>
                    <a:lstStyle/>
                    <a:p>
                      <a:endParaRPr lang="pt-BR"/>
                    </a:p>
                  </a:txBody>
                  <a:tcPr/>
                </a:tc>
                <a:tc>
                  <a:txBody>
                    <a:bodyPr/>
                    <a:lstStyle/>
                    <a:p>
                      <a:pPr algn="ctr">
                        <a:spcAft>
                          <a:spcPts val="0"/>
                        </a:spcAft>
                      </a:pPr>
                      <a:r>
                        <a:rPr lang="pt-BR" sz="1400" dirty="0">
                          <a:effectLst/>
                        </a:rPr>
                        <a:t>Presencial</a:t>
                      </a:r>
                      <a:endParaRPr lang="pt-BR" sz="1400" dirty="0">
                        <a:effectLst/>
                        <a:latin typeface="Cambria"/>
                        <a:ea typeface="Times New Roman"/>
                        <a:cs typeface="Times New Roman"/>
                      </a:endParaRPr>
                    </a:p>
                  </a:txBody>
                  <a:tcPr marL="68580" marR="68580" marT="17780" marB="17780"/>
                </a:tc>
                <a:tc>
                  <a:txBody>
                    <a:bodyPr/>
                    <a:lstStyle/>
                    <a:p>
                      <a:pPr algn="ctr">
                        <a:spcAft>
                          <a:spcPts val="0"/>
                        </a:spcAft>
                      </a:pPr>
                      <a:r>
                        <a:rPr lang="pt-BR" sz="1400" dirty="0">
                          <a:effectLst/>
                        </a:rPr>
                        <a:t>Crescimento</a:t>
                      </a:r>
                      <a:endParaRPr lang="pt-BR" sz="1400" dirty="0">
                        <a:effectLst/>
                        <a:latin typeface="Cambria"/>
                        <a:ea typeface="Times New Roman"/>
                        <a:cs typeface="Times New Roman"/>
                      </a:endParaRPr>
                    </a:p>
                  </a:txBody>
                  <a:tcPr marL="68580" marR="68580" marT="17780" marB="17780"/>
                </a:tc>
                <a:tc>
                  <a:txBody>
                    <a:bodyPr/>
                    <a:lstStyle/>
                    <a:p>
                      <a:pPr algn="ctr">
                        <a:spcAft>
                          <a:spcPts val="0"/>
                        </a:spcAft>
                      </a:pPr>
                      <a:r>
                        <a:rPr lang="pt-BR" sz="1400" dirty="0" err="1">
                          <a:effectLst/>
                        </a:rPr>
                        <a:t>EaD</a:t>
                      </a:r>
                      <a:endParaRPr lang="pt-BR" sz="1400" dirty="0">
                        <a:effectLst/>
                        <a:latin typeface="Cambria"/>
                        <a:ea typeface="Times New Roman"/>
                        <a:cs typeface="Times New Roman"/>
                      </a:endParaRPr>
                    </a:p>
                  </a:txBody>
                  <a:tcPr marL="68580" marR="68580" marT="17780" marB="17780"/>
                </a:tc>
                <a:tc>
                  <a:txBody>
                    <a:bodyPr/>
                    <a:lstStyle/>
                    <a:p>
                      <a:pPr algn="ctr">
                        <a:spcAft>
                          <a:spcPts val="0"/>
                        </a:spcAft>
                      </a:pPr>
                      <a:r>
                        <a:rPr lang="pt-BR" sz="1400" dirty="0">
                          <a:effectLst/>
                        </a:rPr>
                        <a:t>Crescimento</a:t>
                      </a:r>
                      <a:endParaRPr lang="pt-BR" sz="1400" dirty="0">
                        <a:effectLst/>
                        <a:latin typeface="Cambria"/>
                        <a:ea typeface="Times New Roman"/>
                        <a:cs typeface="Times New Roman"/>
                      </a:endParaRPr>
                    </a:p>
                  </a:txBody>
                  <a:tcPr marL="68580" marR="68580" marT="17780" marB="17780"/>
                </a:tc>
                <a:tc>
                  <a:txBody>
                    <a:bodyPr/>
                    <a:lstStyle/>
                    <a:p>
                      <a:pPr algn="ctr">
                        <a:spcAft>
                          <a:spcPts val="0"/>
                        </a:spcAft>
                      </a:pPr>
                      <a:r>
                        <a:rPr lang="pt-BR" sz="1400" dirty="0">
                          <a:effectLst/>
                        </a:rPr>
                        <a:t>Total</a:t>
                      </a:r>
                      <a:endParaRPr lang="pt-BR" sz="1400" dirty="0">
                        <a:effectLst/>
                        <a:latin typeface="Cambria"/>
                        <a:ea typeface="Times New Roman"/>
                        <a:cs typeface="Times New Roman"/>
                      </a:endParaRPr>
                    </a:p>
                  </a:txBody>
                  <a:tcPr marL="68580" marR="68580" marT="17780" marB="17780"/>
                </a:tc>
              </a:tr>
              <a:tr h="398732">
                <a:tc>
                  <a:txBody>
                    <a:bodyPr/>
                    <a:lstStyle/>
                    <a:p>
                      <a:pPr algn="ctr" fontAlgn="base">
                        <a:spcBef>
                          <a:spcPts val="100"/>
                        </a:spcBef>
                        <a:spcAft>
                          <a:spcPts val="0"/>
                        </a:spcAft>
                      </a:pPr>
                      <a:r>
                        <a:rPr lang="pt-BR" sz="1400" kern="1200" dirty="0">
                          <a:effectLst/>
                        </a:rPr>
                        <a:t>2003</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dirty="0">
                          <a:effectLst/>
                        </a:rPr>
                        <a:t>3.887.022</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dirty="0">
                          <a:effectLst/>
                        </a:rPr>
                        <a:t>11,7%</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dirty="0">
                          <a:effectLst/>
                        </a:rPr>
                        <a:t>49.911</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22,6%</a:t>
                      </a:r>
                      <a:endParaRPr lang="pt-BR" sz="140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3.936.933</a:t>
                      </a:r>
                      <a:endParaRPr lang="pt-BR" sz="1400">
                        <a:effectLst/>
                        <a:latin typeface="Calibri"/>
                        <a:ea typeface="Times New Roman"/>
                      </a:endParaRPr>
                    </a:p>
                  </a:txBody>
                  <a:tcPr marL="68580" marR="68580" marT="17780" marB="17780"/>
                </a:tc>
              </a:tr>
              <a:tr h="398732">
                <a:tc>
                  <a:txBody>
                    <a:bodyPr/>
                    <a:lstStyle/>
                    <a:p>
                      <a:pPr algn="ctr" fontAlgn="base">
                        <a:spcBef>
                          <a:spcPts val="100"/>
                        </a:spcBef>
                        <a:spcAft>
                          <a:spcPts val="0"/>
                        </a:spcAft>
                      </a:pPr>
                      <a:r>
                        <a:rPr lang="pt-BR" sz="1400" kern="1200" dirty="0">
                          <a:effectLst/>
                        </a:rPr>
                        <a:t>2004</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4.163.733</a:t>
                      </a:r>
                      <a:endParaRPr lang="pt-BR" sz="140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dirty="0">
                          <a:effectLst/>
                        </a:rPr>
                        <a:t>7,1%</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dirty="0">
                          <a:effectLst/>
                        </a:rPr>
                        <a:t>59.611</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19,4%</a:t>
                      </a:r>
                      <a:endParaRPr lang="pt-BR" sz="140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4.223.344</a:t>
                      </a:r>
                      <a:endParaRPr lang="pt-BR" sz="1400">
                        <a:effectLst/>
                        <a:latin typeface="Calibri"/>
                        <a:ea typeface="Times New Roman"/>
                      </a:endParaRPr>
                    </a:p>
                  </a:txBody>
                  <a:tcPr marL="68580" marR="68580" marT="17780" marB="17780"/>
                </a:tc>
              </a:tr>
              <a:tr h="398732">
                <a:tc>
                  <a:txBody>
                    <a:bodyPr/>
                    <a:lstStyle/>
                    <a:p>
                      <a:pPr algn="ctr" fontAlgn="base">
                        <a:spcBef>
                          <a:spcPts val="100"/>
                        </a:spcBef>
                        <a:spcAft>
                          <a:spcPts val="0"/>
                        </a:spcAft>
                      </a:pPr>
                      <a:r>
                        <a:rPr lang="pt-BR" sz="1400" kern="1200" dirty="0">
                          <a:effectLst/>
                        </a:rPr>
                        <a:t>2005</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4.453.156</a:t>
                      </a:r>
                      <a:endParaRPr lang="pt-BR" sz="140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7,0%</a:t>
                      </a:r>
                      <a:endParaRPr lang="pt-BR" sz="140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dirty="0">
                          <a:effectLst/>
                        </a:rPr>
                        <a:t>114.642</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92,3%</a:t>
                      </a:r>
                      <a:endParaRPr lang="pt-BR" sz="140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4.567.798</a:t>
                      </a:r>
                      <a:endParaRPr lang="pt-BR" sz="1400">
                        <a:effectLst/>
                        <a:latin typeface="Calibri"/>
                        <a:ea typeface="Times New Roman"/>
                      </a:endParaRPr>
                    </a:p>
                  </a:txBody>
                  <a:tcPr marL="68580" marR="68580" marT="17780" marB="17780"/>
                </a:tc>
              </a:tr>
              <a:tr h="398732">
                <a:tc>
                  <a:txBody>
                    <a:bodyPr/>
                    <a:lstStyle/>
                    <a:p>
                      <a:pPr algn="ctr" fontAlgn="base">
                        <a:spcBef>
                          <a:spcPts val="100"/>
                        </a:spcBef>
                        <a:spcAft>
                          <a:spcPts val="0"/>
                        </a:spcAft>
                      </a:pPr>
                      <a:r>
                        <a:rPr lang="pt-BR" sz="1400" kern="1200" dirty="0">
                          <a:effectLst/>
                        </a:rPr>
                        <a:t>2006</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4.676.646</a:t>
                      </a:r>
                      <a:endParaRPr lang="pt-BR" sz="140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5,0%</a:t>
                      </a:r>
                      <a:endParaRPr lang="pt-BR" sz="140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dirty="0">
                          <a:effectLst/>
                        </a:rPr>
                        <a:t>207.206</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dirty="0">
                          <a:effectLst/>
                        </a:rPr>
                        <a:t>80,7%</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4.883.852</a:t>
                      </a:r>
                      <a:endParaRPr lang="pt-BR" sz="1400">
                        <a:effectLst/>
                        <a:latin typeface="Calibri"/>
                        <a:ea typeface="Times New Roman"/>
                      </a:endParaRPr>
                    </a:p>
                  </a:txBody>
                  <a:tcPr marL="68580" marR="68580" marT="17780" marB="17780"/>
                </a:tc>
              </a:tr>
              <a:tr h="398732">
                <a:tc>
                  <a:txBody>
                    <a:bodyPr/>
                    <a:lstStyle/>
                    <a:p>
                      <a:pPr algn="ctr" fontAlgn="base">
                        <a:spcBef>
                          <a:spcPts val="100"/>
                        </a:spcBef>
                        <a:spcAft>
                          <a:spcPts val="0"/>
                        </a:spcAft>
                      </a:pPr>
                      <a:r>
                        <a:rPr lang="pt-BR" sz="1400" kern="1200" dirty="0">
                          <a:effectLst/>
                        </a:rPr>
                        <a:t>2007</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4.880.381</a:t>
                      </a:r>
                      <a:endParaRPr lang="pt-BR" sz="140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4,4%</a:t>
                      </a:r>
                      <a:endParaRPr lang="pt-BR" sz="140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dirty="0">
                          <a:effectLst/>
                        </a:rPr>
                        <a:t>369.766</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dirty="0">
                          <a:effectLst/>
                        </a:rPr>
                        <a:t>78,5%</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5.250.147</a:t>
                      </a:r>
                      <a:endParaRPr lang="pt-BR" sz="1400">
                        <a:effectLst/>
                        <a:latin typeface="Calibri"/>
                        <a:ea typeface="Times New Roman"/>
                      </a:endParaRPr>
                    </a:p>
                  </a:txBody>
                  <a:tcPr marL="68580" marR="68580" marT="17780" marB="17780"/>
                </a:tc>
              </a:tr>
              <a:tr h="398732">
                <a:tc>
                  <a:txBody>
                    <a:bodyPr/>
                    <a:lstStyle/>
                    <a:p>
                      <a:pPr algn="ctr" fontAlgn="base">
                        <a:spcBef>
                          <a:spcPts val="100"/>
                        </a:spcBef>
                        <a:spcAft>
                          <a:spcPts val="0"/>
                        </a:spcAft>
                      </a:pPr>
                      <a:r>
                        <a:rPr lang="pt-BR" sz="1400" kern="1200" dirty="0">
                          <a:effectLst/>
                        </a:rPr>
                        <a:t>2008</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5.080.056</a:t>
                      </a:r>
                      <a:endParaRPr lang="pt-BR" sz="140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4,1%</a:t>
                      </a:r>
                      <a:endParaRPr lang="pt-BR" sz="140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dirty="0">
                          <a:effectLst/>
                        </a:rPr>
                        <a:t>727.961</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dirty="0">
                          <a:effectLst/>
                        </a:rPr>
                        <a:t>96,9%</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dirty="0">
                          <a:effectLst/>
                        </a:rPr>
                        <a:t>5.808.017</a:t>
                      </a:r>
                      <a:endParaRPr lang="pt-BR" sz="1400" dirty="0">
                        <a:effectLst/>
                        <a:latin typeface="Calibri"/>
                        <a:ea typeface="Times New Roman"/>
                      </a:endParaRPr>
                    </a:p>
                  </a:txBody>
                  <a:tcPr marL="68580" marR="68580" marT="17780" marB="17780"/>
                </a:tc>
              </a:tr>
              <a:tr h="398732">
                <a:tc>
                  <a:txBody>
                    <a:bodyPr/>
                    <a:lstStyle/>
                    <a:p>
                      <a:pPr algn="ctr" fontAlgn="base">
                        <a:spcBef>
                          <a:spcPts val="100"/>
                        </a:spcBef>
                        <a:spcAft>
                          <a:spcPts val="0"/>
                        </a:spcAft>
                      </a:pPr>
                      <a:r>
                        <a:rPr lang="pt-BR" sz="1400" kern="1200" dirty="0">
                          <a:effectLst/>
                        </a:rPr>
                        <a:t>2009</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5.115.896</a:t>
                      </a:r>
                      <a:endParaRPr lang="pt-BR" sz="140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0,7%</a:t>
                      </a:r>
                      <a:endParaRPr lang="pt-BR" sz="140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838.125</a:t>
                      </a:r>
                      <a:endParaRPr lang="pt-BR" sz="140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dirty="0">
                          <a:effectLst/>
                        </a:rPr>
                        <a:t>15,13%</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dirty="0">
                          <a:effectLst/>
                        </a:rPr>
                        <a:t>5.954.021</a:t>
                      </a:r>
                      <a:endParaRPr lang="pt-BR" sz="1400" dirty="0">
                        <a:effectLst/>
                        <a:latin typeface="Calibri"/>
                        <a:ea typeface="Times New Roman"/>
                      </a:endParaRPr>
                    </a:p>
                  </a:txBody>
                  <a:tcPr marL="68580" marR="68580" marT="17780" marB="17780"/>
                </a:tc>
              </a:tr>
              <a:tr h="398732">
                <a:tc>
                  <a:txBody>
                    <a:bodyPr/>
                    <a:lstStyle/>
                    <a:p>
                      <a:pPr algn="ctr" fontAlgn="base">
                        <a:spcBef>
                          <a:spcPts val="100"/>
                        </a:spcBef>
                        <a:spcAft>
                          <a:spcPts val="0"/>
                        </a:spcAft>
                      </a:pPr>
                      <a:r>
                        <a:rPr lang="pt-BR" sz="1400" kern="1200" dirty="0">
                          <a:effectLst/>
                        </a:rPr>
                        <a:t>2010</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5.449.120</a:t>
                      </a:r>
                      <a:endParaRPr lang="pt-BR" sz="140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6,45%</a:t>
                      </a:r>
                      <a:endParaRPr lang="pt-BR" sz="140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930.179</a:t>
                      </a:r>
                      <a:endParaRPr lang="pt-BR" sz="140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dirty="0">
                          <a:effectLst/>
                        </a:rPr>
                        <a:t>10,9%</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dirty="0">
                          <a:effectLst/>
                        </a:rPr>
                        <a:t>6.379.299</a:t>
                      </a:r>
                      <a:endParaRPr lang="pt-BR" sz="1400" dirty="0">
                        <a:effectLst/>
                        <a:latin typeface="Calibri"/>
                        <a:ea typeface="Times New Roman"/>
                      </a:endParaRPr>
                    </a:p>
                  </a:txBody>
                  <a:tcPr marL="68580" marR="68580" marT="17780" marB="17780"/>
                </a:tc>
              </a:tr>
              <a:tr h="398732">
                <a:tc>
                  <a:txBody>
                    <a:bodyPr/>
                    <a:lstStyle/>
                    <a:p>
                      <a:pPr algn="ctr" fontAlgn="base">
                        <a:spcBef>
                          <a:spcPts val="100"/>
                        </a:spcBef>
                        <a:spcAft>
                          <a:spcPts val="0"/>
                        </a:spcAft>
                      </a:pPr>
                      <a:r>
                        <a:rPr lang="pt-BR" sz="1000" kern="1200" dirty="0">
                          <a:effectLst/>
                        </a:rPr>
                        <a:t>2011</a:t>
                      </a:r>
                      <a:endParaRPr lang="pt-BR" sz="10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5.746.762</a:t>
                      </a:r>
                      <a:endParaRPr lang="pt-BR" sz="140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5,85%</a:t>
                      </a:r>
                      <a:endParaRPr lang="pt-BR" sz="140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a:effectLst/>
                        </a:rPr>
                        <a:t>992.927</a:t>
                      </a:r>
                      <a:endParaRPr lang="pt-BR" sz="140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dirty="0">
                          <a:effectLst/>
                        </a:rPr>
                        <a:t>6,75%</a:t>
                      </a:r>
                      <a:endParaRPr lang="pt-BR" sz="1400" dirty="0">
                        <a:effectLst/>
                        <a:latin typeface="Calibri"/>
                        <a:ea typeface="Times New Roman"/>
                      </a:endParaRPr>
                    </a:p>
                  </a:txBody>
                  <a:tcPr marL="68580" marR="68580" marT="17780" marB="17780"/>
                </a:tc>
                <a:tc>
                  <a:txBody>
                    <a:bodyPr/>
                    <a:lstStyle/>
                    <a:p>
                      <a:pPr algn="ctr" fontAlgn="base">
                        <a:spcBef>
                          <a:spcPts val="100"/>
                        </a:spcBef>
                        <a:spcAft>
                          <a:spcPts val="0"/>
                        </a:spcAft>
                      </a:pPr>
                      <a:r>
                        <a:rPr lang="pt-BR" sz="1400" kern="1200" dirty="0">
                          <a:effectLst/>
                        </a:rPr>
                        <a:t>6.739.689</a:t>
                      </a:r>
                      <a:endParaRPr lang="pt-BR" sz="1400" dirty="0">
                        <a:effectLst/>
                        <a:latin typeface="Calibri"/>
                        <a:ea typeface="Times New Roman"/>
                      </a:endParaRPr>
                    </a:p>
                  </a:txBody>
                  <a:tcPr marL="68580" marR="68580" marT="17780" marB="17780"/>
                </a:tc>
              </a:tr>
            </a:tbl>
          </a:graphicData>
        </a:graphic>
      </p:graphicFrame>
    </p:spTree>
    <p:extLst>
      <p:ext uri="{BB962C8B-B14F-4D97-AF65-F5344CB8AC3E}">
        <p14:creationId xmlns:p14="http://schemas.microsoft.com/office/powerpoint/2010/main" val="8885250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830997"/>
          </a:xfrm>
          <a:prstGeom prst="rect">
            <a:avLst/>
          </a:prstGeom>
          <a:noFill/>
        </p:spPr>
        <p:txBody>
          <a:bodyPr wrap="square" rtlCol="0">
            <a:spAutoFit/>
          </a:bodyPr>
          <a:lstStyle/>
          <a:p>
            <a:r>
              <a:rPr lang="en-US" sz="2400" b="1" dirty="0" err="1" smtClean="0">
                <a:solidFill>
                  <a:srgbClr val="800000"/>
                </a:solidFill>
                <a:ea typeface="Arial" pitchFamily="-112" charset="0"/>
                <a:cs typeface="Arial" pitchFamily="34" charset="0"/>
              </a:rPr>
              <a:t>Censo</a:t>
            </a:r>
            <a:r>
              <a:rPr lang="en-US" sz="2400" b="1" dirty="0" smtClean="0">
                <a:solidFill>
                  <a:srgbClr val="800000"/>
                </a:solidFill>
                <a:ea typeface="Arial" pitchFamily="-112" charset="0"/>
                <a:cs typeface="Arial" pitchFamily="34" charset="0"/>
              </a:rPr>
              <a:t> MEC / </a:t>
            </a:r>
            <a:r>
              <a:rPr lang="en-US" sz="2400" b="1" dirty="0" err="1" smtClean="0">
                <a:solidFill>
                  <a:srgbClr val="800000"/>
                </a:solidFill>
                <a:ea typeface="Arial" pitchFamily="-112" charset="0"/>
                <a:cs typeface="Arial" pitchFamily="34" charset="0"/>
              </a:rPr>
              <a:t>Pesquisa</a:t>
            </a:r>
            <a:r>
              <a:rPr lang="en-US" sz="2400" b="1" dirty="0" smtClean="0">
                <a:solidFill>
                  <a:srgbClr val="800000"/>
                </a:solidFill>
                <a:ea typeface="Arial" pitchFamily="-112" charset="0"/>
                <a:cs typeface="Arial" pitchFamily="34" charset="0"/>
              </a:rPr>
              <a:t> Hoper</a:t>
            </a:r>
          </a:p>
          <a:p>
            <a:endParaRPr lang="en-US" sz="2400" b="1" dirty="0" smtClean="0">
              <a:solidFill>
                <a:srgbClr val="800000"/>
              </a:solidFill>
              <a:ea typeface="Arial" pitchFamily="-112" charset="0"/>
              <a:cs typeface="Arial" pitchFamily="34" charset="0"/>
            </a:endParaRPr>
          </a:p>
        </p:txBody>
      </p:sp>
      <p:graphicFrame>
        <p:nvGraphicFramePr>
          <p:cNvPr id="4" name="Tabela 3"/>
          <p:cNvGraphicFramePr>
            <a:graphicFrameLocks noGrp="1"/>
          </p:cNvGraphicFramePr>
          <p:nvPr>
            <p:extLst>
              <p:ext uri="{D42A27DB-BD31-4B8C-83A1-F6EECF244321}">
                <p14:modId xmlns:p14="http://schemas.microsoft.com/office/powerpoint/2010/main" val="1073575873"/>
              </p:ext>
            </p:extLst>
          </p:nvPr>
        </p:nvGraphicFramePr>
        <p:xfrm>
          <a:off x="609602" y="1371597"/>
          <a:ext cx="8154984" cy="4865213"/>
        </p:xfrm>
        <a:graphic>
          <a:graphicData uri="http://schemas.openxmlformats.org/drawingml/2006/table">
            <a:tbl>
              <a:tblPr firstRow="1" firstCol="1" bandRow="1">
                <a:tableStyleId>{5C22544A-7EE6-4342-B048-85BDC9FD1C3A}</a:tableStyleId>
              </a:tblPr>
              <a:tblGrid>
                <a:gridCol w="1358379"/>
                <a:gridCol w="1359321"/>
                <a:gridCol w="1473298"/>
                <a:gridCol w="1245344"/>
                <a:gridCol w="1359321"/>
                <a:gridCol w="1359321"/>
              </a:tblGrid>
              <a:tr h="424059">
                <a:tc gridSpan="6">
                  <a:txBody>
                    <a:bodyPr/>
                    <a:lstStyle/>
                    <a:p>
                      <a:pPr algn="ctr">
                        <a:spcAft>
                          <a:spcPts val="0"/>
                        </a:spcAft>
                      </a:pPr>
                      <a:r>
                        <a:rPr lang="pt-BR" sz="1600" dirty="0">
                          <a:effectLst/>
                        </a:rPr>
                        <a:t>Participação da </a:t>
                      </a:r>
                      <a:r>
                        <a:rPr lang="pt-BR" sz="1600" dirty="0" err="1">
                          <a:effectLst/>
                        </a:rPr>
                        <a:t>EaD</a:t>
                      </a:r>
                      <a:r>
                        <a:rPr lang="pt-BR" sz="1600" dirty="0">
                          <a:effectLst/>
                        </a:rPr>
                        <a:t> no total de matrículas de graduação no País</a:t>
                      </a:r>
                      <a:endParaRPr lang="pt-BR" sz="1600" dirty="0">
                        <a:effectLst/>
                        <a:latin typeface="Cambria"/>
                        <a:ea typeface="Times New Roman"/>
                        <a:cs typeface="Times New Roman"/>
                      </a:endParaRPr>
                    </a:p>
                  </a:txBody>
                  <a:tcPr marL="68580" marR="68580" marT="17780" marB="17780"/>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389675">
                <a:tc rowSpan="2">
                  <a:txBody>
                    <a:bodyPr/>
                    <a:lstStyle/>
                    <a:p>
                      <a:pPr algn="ctr">
                        <a:spcAft>
                          <a:spcPts val="0"/>
                        </a:spcAft>
                      </a:pPr>
                      <a:r>
                        <a:rPr lang="pt-BR" sz="1400">
                          <a:effectLst/>
                        </a:rPr>
                        <a:t>Ano</a:t>
                      </a:r>
                      <a:endParaRPr lang="pt-BR" sz="1400">
                        <a:effectLst/>
                        <a:latin typeface="Cambria"/>
                        <a:ea typeface="Times New Roman"/>
                        <a:cs typeface="Times New Roman"/>
                      </a:endParaRPr>
                    </a:p>
                  </a:txBody>
                  <a:tcPr marL="68580" marR="68580" marT="17780" marB="17780"/>
                </a:tc>
                <a:tc gridSpan="5">
                  <a:txBody>
                    <a:bodyPr/>
                    <a:lstStyle/>
                    <a:p>
                      <a:pPr algn="ctr">
                        <a:spcAft>
                          <a:spcPts val="0"/>
                        </a:spcAft>
                      </a:pPr>
                      <a:r>
                        <a:rPr lang="pt-BR" sz="1400" dirty="0">
                          <a:effectLst/>
                        </a:rPr>
                        <a:t>Percentual de cada modalidade no total das matrículas de graduação</a:t>
                      </a:r>
                      <a:endParaRPr lang="pt-BR" sz="1400" dirty="0">
                        <a:effectLst/>
                        <a:latin typeface="Cambria"/>
                        <a:ea typeface="Times New Roman"/>
                        <a:cs typeface="Times New Roman"/>
                      </a:endParaRPr>
                    </a:p>
                  </a:txBody>
                  <a:tcPr marL="68580" marR="68580" marT="17780" marB="17780"/>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699123">
                <a:tc vMerge="1">
                  <a:txBody>
                    <a:bodyPr/>
                    <a:lstStyle/>
                    <a:p>
                      <a:endParaRPr lang="pt-BR"/>
                    </a:p>
                  </a:txBody>
                  <a:tcPr/>
                </a:tc>
                <a:tc>
                  <a:txBody>
                    <a:bodyPr/>
                    <a:lstStyle/>
                    <a:p>
                      <a:pPr algn="ctr">
                        <a:spcAft>
                          <a:spcPts val="0"/>
                        </a:spcAft>
                      </a:pPr>
                      <a:r>
                        <a:rPr lang="pt-BR" sz="1400">
                          <a:effectLst/>
                        </a:rPr>
                        <a:t> </a:t>
                      </a:r>
                    </a:p>
                    <a:p>
                      <a:pPr algn="ctr">
                        <a:spcAft>
                          <a:spcPts val="0"/>
                        </a:spcAft>
                      </a:pPr>
                      <a:r>
                        <a:rPr lang="pt-BR" sz="1400">
                          <a:effectLst/>
                        </a:rPr>
                        <a:t>Presencial</a:t>
                      </a:r>
                      <a:endParaRPr lang="pt-BR" sz="1400">
                        <a:effectLst/>
                        <a:latin typeface="Cambria"/>
                        <a:ea typeface="Times New Roman"/>
                        <a:cs typeface="Times New Roman"/>
                      </a:endParaRPr>
                    </a:p>
                  </a:txBody>
                  <a:tcPr marL="68580" marR="68580" marT="17780" marB="17780"/>
                </a:tc>
                <a:tc>
                  <a:txBody>
                    <a:bodyPr/>
                    <a:lstStyle/>
                    <a:p>
                      <a:pPr algn="ctr">
                        <a:spcAft>
                          <a:spcPts val="0"/>
                        </a:spcAft>
                      </a:pPr>
                      <a:r>
                        <a:rPr lang="pt-BR" sz="1400" dirty="0" smtClean="0">
                          <a:effectLst/>
                        </a:rPr>
                        <a:t>Percentual </a:t>
                      </a:r>
                    </a:p>
                    <a:p>
                      <a:pPr algn="ctr">
                        <a:spcAft>
                          <a:spcPts val="0"/>
                        </a:spcAft>
                      </a:pPr>
                      <a:r>
                        <a:rPr lang="pt-BR" sz="1400" dirty="0" smtClean="0">
                          <a:effectLst/>
                        </a:rPr>
                        <a:t>%</a:t>
                      </a:r>
                      <a:endParaRPr lang="pt-BR" sz="1400" dirty="0">
                        <a:effectLst/>
                        <a:latin typeface="Cambria"/>
                        <a:ea typeface="Times New Roman"/>
                        <a:cs typeface="Times New Roman"/>
                      </a:endParaRPr>
                    </a:p>
                  </a:txBody>
                  <a:tcPr marL="68580" marR="68580" marT="17780" marB="17780"/>
                </a:tc>
                <a:tc>
                  <a:txBody>
                    <a:bodyPr/>
                    <a:lstStyle/>
                    <a:p>
                      <a:pPr algn="ctr">
                        <a:spcAft>
                          <a:spcPts val="0"/>
                        </a:spcAft>
                      </a:pPr>
                      <a:r>
                        <a:rPr lang="pt-BR" sz="1400">
                          <a:effectLst/>
                        </a:rPr>
                        <a:t> </a:t>
                      </a:r>
                    </a:p>
                    <a:p>
                      <a:pPr algn="ctr">
                        <a:spcAft>
                          <a:spcPts val="0"/>
                        </a:spcAft>
                      </a:pPr>
                      <a:r>
                        <a:rPr lang="pt-BR" sz="1400">
                          <a:effectLst/>
                        </a:rPr>
                        <a:t>EaD</a:t>
                      </a:r>
                      <a:endParaRPr lang="pt-BR" sz="1400">
                        <a:effectLst/>
                        <a:latin typeface="Cambria"/>
                        <a:ea typeface="Times New Roman"/>
                        <a:cs typeface="Times New Roman"/>
                      </a:endParaRPr>
                    </a:p>
                  </a:txBody>
                  <a:tcPr marL="68580" marR="68580" marT="17780" marB="17780"/>
                </a:tc>
                <a:tc>
                  <a:txBody>
                    <a:bodyPr/>
                    <a:lstStyle/>
                    <a:p>
                      <a:pPr algn="ctr">
                        <a:spcAft>
                          <a:spcPts val="0"/>
                        </a:spcAft>
                      </a:pPr>
                      <a:r>
                        <a:rPr lang="pt-BR" sz="1400" dirty="0">
                          <a:effectLst/>
                        </a:rPr>
                        <a:t>Percentual</a:t>
                      </a:r>
                    </a:p>
                    <a:p>
                      <a:pPr algn="ctr">
                        <a:spcAft>
                          <a:spcPts val="0"/>
                        </a:spcAft>
                      </a:pPr>
                      <a:r>
                        <a:rPr lang="pt-BR" sz="1400" dirty="0">
                          <a:effectLst/>
                        </a:rPr>
                        <a:t>%</a:t>
                      </a:r>
                      <a:endParaRPr lang="pt-BR" sz="1400" dirty="0">
                        <a:effectLst/>
                        <a:latin typeface="Cambria"/>
                        <a:ea typeface="Times New Roman"/>
                        <a:cs typeface="Times New Roman"/>
                      </a:endParaRPr>
                    </a:p>
                  </a:txBody>
                  <a:tcPr marL="68580" marR="68580" marT="17780" marB="17780"/>
                </a:tc>
                <a:tc>
                  <a:txBody>
                    <a:bodyPr/>
                    <a:lstStyle/>
                    <a:p>
                      <a:pPr algn="ctr">
                        <a:spcAft>
                          <a:spcPts val="0"/>
                        </a:spcAft>
                      </a:pPr>
                      <a:r>
                        <a:rPr lang="pt-BR" sz="1400" dirty="0">
                          <a:effectLst/>
                        </a:rPr>
                        <a:t>Soma das modalidades</a:t>
                      </a:r>
                      <a:endParaRPr lang="pt-BR" sz="1400" dirty="0">
                        <a:effectLst/>
                        <a:latin typeface="Cambria"/>
                        <a:ea typeface="Times New Roman"/>
                        <a:cs typeface="Times New Roman"/>
                      </a:endParaRPr>
                    </a:p>
                  </a:txBody>
                  <a:tcPr marL="68580" marR="68580" marT="17780" marB="17780"/>
                </a:tc>
              </a:tr>
              <a:tr h="372484">
                <a:tc>
                  <a:txBody>
                    <a:bodyPr/>
                    <a:lstStyle/>
                    <a:p>
                      <a:pPr algn="ctr" fontAlgn="base">
                        <a:spcBef>
                          <a:spcPts val="100"/>
                        </a:spcBef>
                        <a:spcAft>
                          <a:spcPts val="0"/>
                        </a:spcAft>
                      </a:pPr>
                      <a:r>
                        <a:rPr lang="pt-BR" sz="1400" kern="1200">
                          <a:effectLst/>
                        </a:rPr>
                        <a:t>2003</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3.887.022</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98,73</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49.911</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dirty="0">
                          <a:effectLst/>
                        </a:rPr>
                        <a:t>1,27</a:t>
                      </a:r>
                      <a:endParaRPr lang="pt-BR" sz="1400" dirty="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dirty="0">
                          <a:effectLst/>
                        </a:rPr>
                        <a:t>3.936.933</a:t>
                      </a:r>
                      <a:endParaRPr lang="pt-BR" sz="1400" dirty="0">
                        <a:effectLst/>
                        <a:latin typeface="Calibri"/>
                        <a:ea typeface="Times New Roman"/>
                      </a:endParaRPr>
                    </a:p>
                  </a:txBody>
                  <a:tcPr marL="68580" marR="68580" marT="17780" marB="17780"/>
                </a:tc>
              </a:tr>
              <a:tr h="372484">
                <a:tc>
                  <a:txBody>
                    <a:bodyPr/>
                    <a:lstStyle/>
                    <a:p>
                      <a:pPr algn="ctr" fontAlgn="base">
                        <a:spcBef>
                          <a:spcPts val="100"/>
                        </a:spcBef>
                        <a:spcAft>
                          <a:spcPts val="0"/>
                        </a:spcAft>
                      </a:pPr>
                      <a:r>
                        <a:rPr lang="pt-BR" sz="1400" kern="1200">
                          <a:effectLst/>
                        </a:rPr>
                        <a:t>2004</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4.163.733</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98,58</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59.611</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dirty="0">
                          <a:effectLst/>
                        </a:rPr>
                        <a:t>1,42</a:t>
                      </a:r>
                      <a:endParaRPr lang="pt-BR" sz="1400" dirty="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dirty="0">
                          <a:effectLst/>
                        </a:rPr>
                        <a:t>4.223.344</a:t>
                      </a:r>
                      <a:endParaRPr lang="pt-BR" sz="1400" dirty="0">
                        <a:effectLst/>
                        <a:latin typeface="Calibri"/>
                        <a:ea typeface="Times New Roman"/>
                      </a:endParaRPr>
                    </a:p>
                  </a:txBody>
                  <a:tcPr marL="68580" marR="68580" marT="17780" marB="17780"/>
                </a:tc>
              </a:tr>
              <a:tr h="372484">
                <a:tc>
                  <a:txBody>
                    <a:bodyPr/>
                    <a:lstStyle/>
                    <a:p>
                      <a:pPr algn="ctr" fontAlgn="base">
                        <a:spcBef>
                          <a:spcPts val="100"/>
                        </a:spcBef>
                        <a:spcAft>
                          <a:spcPts val="0"/>
                        </a:spcAft>
                      </a:pPr>
                      <a:r>
                        <a:rPr lang="pt-BR" sz="1400" kern="1200">
                          <a:effectLst/>
                        </a:rPr>
                        <a:t>2005</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4.453.156</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97,49</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114.642</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dirty="0">
                          <a:effectLst/>
                        </a:rPr>
                        <a:t>2,51</a:t>
                      </a:r>
                      <a:endParaRPr lang="pt-BR" sz="1400" dirty="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dirty="0">
                          <a:effectLst/>
                        </a:rPr>
                        <a:t>4.567.798</a:t>
                      </a:r>
                      <a:endParaRPr lang="pt-BR" sz="1400" dirty="0">
                        <a:effectLst/>
                        <a:latin typeface="Calibri"/>
                        <a:ea typeface="Times New Roman"/>
                      </a:endParaRPr>
                    </a:p>
                  </a:txBody>
                  <a:tcPr marL="68580" marR="68580" marT="17780" marB="17780"/>
                </a:tc>
              </a:tr>
              <a:tr h="372484">
                <a:tc>
                  <a:txBody>
                    <a:bodyPr/>
                    <a:lstStyle/>
                    <a:p>
                      <a:pPr algn="ctr" fontAlgn="base">
                        <a:spcBef>
                          <a:spcPts val="100"/>
                        </a:spcBef>
                        <a:spcAft>
                          <a:spcPts val="0"/>
                        </a:spcAft>
                      </a:pPr>
                      <a:r>
                        <a:rPr lang="pt-BR" sz="1400" kern="1200">
                          <a:effectLst/>
                        </a:rPr>
                        <a:t>2006</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4.676.646</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95,75</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207.206</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dirty="0">
                          <a:effectLst/>
                        </a:rPr>
                        <a:t>4,25</a:t>
                      </a:r>
                      <a:endParaRPr lang="pt-BR" sz="1400" dirty="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dirty="0">
                          <a:effectLst/>
                        </a:rPr>
                        <a:t>4.883.852</a:t>
                      </a:r>
                      <a:endParaRPr lang="pt-BR" sz="1400" dirty="0">
                        <a:effectLst/>
                        <a:latin typeface="Calibri"/>
                        <a:ea typeface="Times New Roman"/>
                      </a:endParaRPr>
                    </a:p>
                  </a:txBody>
                  <a:tcPr marL="68580" marR="68580" marT="17780" marB="17780"/>
                </a:tc>
              </a:tr>
              <a:tr h="372484">
                <a:tc>
                  <a:txBody>
                    <a:bodyPr/>
                    <a:lstStyle/>
                    <a:p>
                      <a:pPr algn="ctr" fontAlgn="base">
                        <a:spcBef>
                          <a:spcPts val="100"/>
                        </a:spcBef>
                        <a:spcAft>
                          <a:spcPts val="0"/>
                        </a:spcAft>
                      </a:pPr>
                      <a:r>
                        <a:rPr lang="pt-BR" sz="1400" kern="1200">
                          <a:effectLst/>
                        </a:rPr>
                        <a:t>2007</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4.880.381</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92,95</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369.766</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dirty="0">
                          <a:effectLst/>
                        </a:rPr>
                        <a:t>7,05</a:t>
                      </a:r>
                      <a:endParaRPr lang="pt-BR" sz="1400" dirty="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dirty="0">
                          <a:effectLst/>
                        </a:rPr>
                        <a:t>5.250.147</a:t>
                      </a:r>
                      <a:endParaRPr lang="pt-BR" sz="1400" dirty="0">
                        <a:effectLst/>
                        <a:latin typeface="Calibri"/>
                        <a:ea typeface="Times New Roman"/>
                      </a:endParaRPr>
                    </a:p>
                  </a:txBody>
                  <a:tcPr marL="68580" marR="68580" marT="17780" marB="17780"/>
                </a:tc>
              </a:tr>
              <a:tr h="372484">
                <a:tc>
                  <a:txBody>
                    <a:bodyPr/>
                    <a:lstStyle/>
                    <a:p>
                      <a:pPr algn="ctr" fontAlgn="base">
                        <a:spcBef>
                          <a:spcPts val="100"/>
                        </a:spcBef>
                        <a:spcAft>
                          <a:spcPts val="0"/>
                        </a:spcAft>
                      </a:pPr>
                      <a:r>
                        <a:rPr lang="pt-BR" sz="1400" kern="1200">
                          <a:effectLst/>
                        </a:rPr>
                        <a:t>2008</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5.080.056</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87,46</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727.961</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dirty="0">
                          <a:effectLst/>
                        </a:rPr>
                        <a:t>12,54</a:t>
                      </a:r>
                      <a:endParaRPr lang="pt-BR" sz="1400" dirty="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dirty="0">
                          <a:effectLst/>
                        </a:rPr>
                        <a:t>5.808.017</a:t>
                      </a:r>
                      <a:endParaRPr lang="pt-BR" sz="1400" dirty="0">
                        <a:effectLst/>
                        <a:latin typeface="Calibri"/>
                        <a:ea typeface="Times New Roman"/>
                      </a:endParaRPr>
                    </a:p>
                  </a:txBody>
                  <a:tcPr marL="68580" marR="68580" marT="17780" marB="17780"/>
                </a:tc>
              </a:tr>
              <a:tr h="372484">
                <a:tc>
                  <a:txBody>
                    <a:bodyPr/>
                    <a:lstStyle/>
                    <a:p>
                      <a:pPr algn="ctr" fontAlgn="base">
                        <a:spcBef>
                          <a:spcPts val="100"/>
                        </a:spcBef>
                        <a:spcAft>
                          <a:spcPts val="0"/>
                        </a:spcAft>
                      </a:pPr>
                      <a:r>
                        <a:rPr lang="pt-BR" sz="1400" kern="1200">
                          <a:effectLst/>
                        </a:rPr>
                        <a:t>2009</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5.115.896</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85,92</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838.125</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dirty="0">
                          <a:effectLst/>
                        </a:rPr>
                        <a:t>14,08</a:t>
                      </a:r>
                      <a:endParaRPr lang="pt-BR" sz="1400" dirty="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dirty="0">
                          <a:effectLst/>
                        </a:rPr>
                        <a:t>5.954.021</a:t>
                      </a:r>
                      <a:endParaRPr lang="pt-BR" sz="1400" dirty="0">
                        <a:effectLst/>
                        <a:latin typeface="Calibri"/>
                        <a:ea typeface="Times New Roman"/>
                      </a:endParaRPr>
                    </a:p>
                  </a:txBody>
                  <a:tcPr marL="68580" marR="68580" marT="17780" marB="17780"/>
                </a:tc>
              </a:tr>
              <a:tr h="372484">
                <a:tc>
                  <a:txBody>
                    <a:bodyPr/>
                    <a:lstStyle/>
                    <a:p>
                      <a:pPr algn="ctr" fontAlgn="base">
                        <a:spcBef>
                          <a:spcPts val="100"/>
                        </a:spcBef>
                        <a:spcAft>
                          <a:spcPts val="0"/>
                        </a:spcAft>
                      </a:pPr>
                      <a:r>
                        <a:rPr lang="pt-BR" sz="1400" kern="1200">
                          <a:effectLst/>
                        </a:rPr>
                        <a:t>2010</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5.449.120</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85,41</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930.179</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14,59</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dirty="0">
                          <a:effectLst/>
                        </a:rPr>
                        <a:t>6.379.299</a:t>
                      </a:r>
                      <a:endParaRPr lang="pt-BR" sz="1400" dirty="0">
                        <a:effectLst/>
                        <a:latin typeface="Calibri"/>
                        <a:ea typeface="Times New Roman"/>
                      </a:endParaRPr>
                    </a:p>
                  </a:txBody>
                  <a:tcPr marL="68580" marR="68580" marT="17780" marB="17780"/>
                </a:tc>
              </a:tr>
              <a:tr h="372484">
                <a:tc>
                  <a:txBody>
                    <a:bodyPr/>
                    <a:lstStyle/>
                    <a:p>
                      <a:pPr algn="ctr" fontAlgn="base">
                        <a:spcBef>
                          <a:spcPts val="100"/>
                        </a:spcBef>
                        <a:spcAft>
                          <a:spcPts val="0"/>
                        </a:spcAft>
                      </a:pPr>
                      <a:r>
                        <a:rPr lang="pt-BR" sz="1400" kern="1200">
                          <a:effectLst/>
                        </a:rPr>
                        <a:t>2011</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5.746.762</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85,26</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992.927</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a:effectLst/>
                        </a:rPr>
                        <a:t>14,74</a:t>
                      </a:r>
                      <a:endParaRPr lang="pt-BR" sz="1400">
                        <a:effectLst/>
                        <a:latin typeface="Calibri"/>
                        <a:ea typeface="Times New Roman"/>
                      </a:endParaRPr>
                    </a:p>
                  </a:txBody>
                  <a:tcPr marL="68580" marR="68580" marT="17780" marB="17780"/>
                </a:tc>
                <a:tc>
                  <a:txBody>
                    <a:bodyPr/>
                    <a:lstStyle/>
                    <a:p>
                      <a:pPr algn="ctr" fontAlgn="base">
                        <a:spcBef>
                          <a:spcPts val="240"/>
                        </a:spcBef>
                        <a:spcAft>
                          <a:spcPts val="0"/>
                        </a:spcAft>
                      </a:pPr>
                      <a:r>
                        <a:rPr lang="pt-BR" sz="1400" kern="1200" dirty="0">
                          <a:effectLst/>
                        </a:rPr>
                        <a:t>6.739.689</a:t>
                      </a:r>
                      <a:endParaRPr lang="pt-BR" sz="1400" dirty="0">
                        <a:effectLst/>
                        <a:latin typeface="Calibri"/>
                        <a:ea typeface="Times New Roman"/>
                      </a:endParaRPr>
                    </a:p>
                  </a:txBody>
                  <a:tcPr marL="68580" marR="68580" marT="17780" marB="17780"/>
                </a:tc>
              </a:tr>
            </a:tbl>
          </a:graphicData>
        </a:graphic>
      </p:graphicFrame>
    </p:spTree>
    <p:extLst>
      <p:ext uri="{BB962C8B-B14F-4D97-AF65-F5344CB8AC3E}">
        <p14:creationId xmlns:p14="http://schemas.microsoft.com/office/powerpoint/2010/main" val="256097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1981200"/>
            <a:ext cx="8763000" cy="4154984"/>
          </a:xfrm>
          <a:prstGeom prst="rect">
            <a:avLst/>
          </a:prstGeom>
          <a:noFill/>
        </p:spPr>
        <p:txBody>
          <a:bodyPr wrap="square" rtlCol="0">
            <a:spAutoFit/>
          </a:bodyPr>
          <a:lstStyle/>
          <a:p>
            <a:r>
              <a:rPr lang="en-US" sz="2400" b="1" dirty="0" err="1" smtClean="0">
                <a:solidFill>
                  <a:srgbClr val="800000"/>
                </a:solidFill>
                <a:ea typeface="Arial" pitchFamily="-112" charset="0"/>
                <a:cs typeface="Arial" pitchFamily="34" charset="0"/>
              </a:rPr>
              <a:t>Pontos</a:t>
            </a:r>
            <a:r>
              <a:rPr lang="en-US" sz="2400" b="1" dirty="0" smtClean="0">
                <a:solidFill>
                  <a:srgbClr val="800000"/>
                </a:solidFill>
                <a:ea typeface="Arial" pitchFamily="-112" charset="0"/>
                <a:cs typeface="Arial" pitchFamily="34" charset="0"/>
              </a:rPr>
              <a:t> </a:t>
            </a:r>
            <a:r>
              <a:rPr lang="en-US" sz="2400" b="1" dirty="0" err="1" smtClean="0">
                <a:solidFill>
                  <a:srgbClr val="800000"/>
                </a:solidFill>
                <a:ea typeface="Arial" pitchFamily="-112" charset="0"/>
                <a:cs typeface="Arial" pitchFamily="34" charset="0"/>
              </a:rPr>
              <a:t>Centrais</a:t>
            </a:r>
            <a:r>
              <a:rPr lang="en-US" sz="2400" b="1" dirty="0" smtClean="0">
                <a:solidFill>
                  <a:srgbClr val="800000"/>
                </a:solidFill>
                <a:ea typeface="Arial" pitchFamily="-112" charset="0"/>
                <a:cs typeface="Arial" pitchFamily="34" charset="0"/>
              </a:rPr>
              <a:t> da </a:t>
            </a:r>
            <a:r>
              <a:rPr lang="en-US" sz="2400" b="1" dirty="0" err="1" smtClean="0">
                <a:solidFill>
                  <a:srgbClr val="800000"/>
                </a:solidFill>
                <a:ea typeface="Arial" pitchFamily="-112" charset="0"/>
                <a:cs typeface="Arial" pitchFamily="34" charset="0"/>
              </a:rPr>
              <a:t>Apresentação</a:t>
            </a:r>
            <a:endParaRPr lang="en-US" sz="2400" b="1" dirty="0" smtClean="0">
              <a:solidFill>
                <a:srgbClr val="800000"/>
              </a:solidFill>
              <a:ea typeface="Arial" pitchFamily="-112" charset="0"/>
              <a:cs typeface="Arial" pitchFamily="34" charset="0"/>
            </a:endParaRPr>
          </a:p>
          <a:p>
            <a:endParaRPr lang="en-US" sz="2400" b="1" dirty="0">
              <a:solidFill>
                <a:srgbClr val="800000"/>
              </a:solidFill>
              <a:ea typeface="Arial" pitchFamily="-112" charset="0"/>
              <a:cs typeface="Arial" pitchFamily="34" charset="0"/>
            </a:endParaRPr>
          </a:p>
          <a:p>
            <a:r>
              <a:rPr lang="pt-BR" sz="2400" dirty="0"/>
              <a:t>Até o final desta década, a dicotomia atualmente existente entre educação presencial e educação a distância deverá, gradativamente, desaparecer. </a:t>
            </a:r>
            <a:endParaRPr lang="pt-BR" sz="2400" dirty="0" smtClean="0"/>
          </a:p>
          <a:p>
            <a:endParaRPr lang="pt-BR" sz="2400" dirty="0"/>
          </a:p>
          <a:p>
            <a:r>
              <a:rPr lang="pt-BR" sz="2400" dirty="0"/>
              <a:t>O que provavelmente será predominante é um modelo de educação híbrido e flexível, onde existirá sempre uma parte mediada por tecnologia, com maior ou menor componente de </a:t>
            </a:r>
            <a:r>
              <a:rPr lang="pt-BR" sz="2400" dirty="0" err="1"/>
              <a:t>presencialidade</a:t>
            </a:r>
            <a:r>
              <a:rPr lang="pt-BR" sz="2400" dirty="0"/>
              <a:t>, de acordo com o produto, contexto e o perfil de público</a:t>
            </a:r>
            <a:r>
              <a:rPr lang="pt-BR" sz="2400" dirty="0" smtClean="0"/>
              <a:t>.</a:t>
            </a:r>
            <a:endParaRPr lang="en-US" sz="2400" b="1" dirty="0" smtClean="0">
              <a:solidFill>
                <a:srgbClr val="800000"/>
              </a:solidFill>
              <a:latin typeface="+mj-lt"/>
              <a:ea typeface="Arial" pitchFamily="-112" charset="0"/>
              <a:cs typeface="Arial" pitchFamily="34" charset="0"/>
            </a:endParaRPr>
          </a:p>
          <a:p>
            <a:pPr defTabSz="914400" fontAlgn="base">
              <a:spcBef>
                <a:spcPct val="0"/>
              </a:spcBef>
              <a:spcAft>
                <a:spcPct val="0"/>
              </a:spcAft>
            </a:pPr>
            <a:endParaRPr lang="en-US" sz="2400" b="1" dirty="0" smtClean="0">
              <a:solidFill>
                <a:srgbClr val="800000"/>
              </a:solidFill>
              <a:latin typeface="+mj-lt"/>
              <a:ea typeface="Arial" pitchFamily="-112" charset="0"/>
              <a:cs typeface="Arial" pitchFamily="34" charset="0"/>
            </a:endParaRPr>
          </a:p>
        </p:txBody>
      </p:sp>
      <p:sp>
        <p:nvSpPr>
          <p:cNvPr id="15" name="Rectangle 14"/>
          <p:cNvSpPr/>
          <p:nvPr/>
        </p:nvSpPr>
        <p:spPr>
          <a:xfrm>
            <a:off x="0" y="0"/>
            <a:ext cx="9144000" cy="1981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err="1" smtClean="0">
                <a:solidFill>
                  <a:prstClr val="white"/>
                </a:solidFill>
                <a:cs typeface="Calibri"/>
              </a:rPr>
              <a:t>Análise</a:t>
            </a:r>
            <a:r>
              <a:rPr lang="en-US" sz="3200" b="1" dirty="0" smtClean="0">
                <a:solidFill>
                  <a:prstClr val="white"/>
                </a:solidFill>
                <a:cs typeface="Calibri"/>
              </a:rPr>
              <a:t> </a:t>
            </a:r>
            <a:r>
              <a:rPr lang="en-US" sz="3200" b="1" dirty="0" err="1" smtClean="0">
                <a:solidFill>
                  <a:prstClr val="white"/>
                </a:solidFill>
                <a:cs typeface="Calibri"/>
              </a:rPr>
              <a:t>Setorial</a:t>
            </a:r>
            <a:r>
              <a:rPr lang="en-US" sz="3200" b="1" dirty="0" smtClean="0">
                <a:solidFill>
                  <a:prstClr val="white"/>
                </a:solidFill>
                <a:cs typeface="Calibri"/>
              </a:rPr>
              <a:t> do </a:t>
            </a:r>
            <a:r>
              <a:rPr lang="en-US" sz="3200" b="1" dirty="0" err="1" smtClean="0">
                <a:solidFill>
                  <a:prstClr val="white"/>
                </a:solidFill>
                <a:cs typeface="Calibri"/>
              </a:rPr>
              <a:t>Ensino</a:t>
            </a:r>
            <a:r>
              <a:rPr lang="en-US" sz="3200" b="1" dirty="0" smtClean="0">
                <a:solidFill>
                  <a:prstClr val="white"/>
                </a:solidFill>
                <a:cs typeface="Calibri"/>
              </a:rPr>
              <a:t> Superior </a:t>
            </a:r>
            <a:r>
              <a:rPr lang="en-US" sz="3200" b="1" dirty="0" err="1" smtClean="0">
                <a:solidFill>
                  <a:prstClr val="white"/>
                </a:solidFill>
                <a:cs typeface="Calibri"/>
              </a:rPr>
              <a:t>Privado</a:t>
            </a:r>
            <a:r>
              <a:rPr lang="en-US" sz="3200" b="1" dirty="0" smtClean="0">
                <a:solidFill>
                  <a:prstClr val="white"/>
                </a:solidFill>
                <a:cs typeface="Calibri"/>
              </a:rPr>
              <a:t> – </a:t>
            </a:r>
          </a:p>
          <a:p>
            <a:pPr algn="ctr"/>
            <a:r>
              <a:rPr lang="en-US" sz="2400" b="1" dirty="0" err="1" smtClean="0">
                <a:solidFill>
                  <a:prstClr val="white"/>
                </a:solidFill>
                <a:cs typeface="Calibri"/>
              </a:rPr>
              <a:t>Cotejos</a:t>
            </a:r>
            <a:r>
              <a:rPr lang="en-US" sz="2400" b="1" dirty="0" smtClean="0">
                <a:solidFill>
                  <a:prstClr val="white"/>
                </a:solidFill>
                <a:cs typeface="Calibri"/>
              </a:rPr>
              <a:t> entre </a:t>
            </a:r>
            <a:r>
              <a:rPr lang="en-US" sz="2400" b="1" dirty="0" err="1" smtClean="0">
                <a:solidFill>
                  <a:prstClr val="white"/>
                </a:solidFill>
                <a:cs typeface="Calibri"/>
              </a:rPr>
              <a:t>ensino</a:t>
            </a:r>
            <a:r>
              <a:rPr lang="en-US" sz="2400" b="1" dirty="0" smtClean="0">
                <a:solidFill>
                  <a:prstClr val="white"/>
                </a:solidFill>
                <a:cs typeface="Calibri"/>
              </a:rPr>
              <a:t> </a:t>
            </a:r>
            <a:r>
              <a:rPr lang="en-US" sz="2400" b="1" dirty="0" err="1" smtClean="0">
                <a:solidFill>
                  <a:prstClr val="white"/>
                </a:solidFill>
                <a:cs typeface="Calibri"/>
              </a:rPr>
              <a:t>presencial</a:t>
            </a:r>
            <a:r>
              <a:rPr lang="en-US" sz="2400" b="1" dirty="0" smtClean="0">
                <a:solidFill>
                  <a:prstClr val="white"/>
                </a:solidFill>
                <a:cs typeface="Calibri"/>
              </a:rPr>
              <a:t> e </a:t>
            </a:r>
            <a:r>
              <a:rPr lang="en-US" sz="2400" b="1" dirty="0" err="1" smtClean="0">
                <a:solidFill>
                  <a:prstClr val="white"/>
                </a:solidFill>
                <a:cs typeface="Calibri"/>
              </a:rPr>
              <a:t>EaD</a:t>
            </a:r>
            <a:endParaRPr lang="en-US" sz="2400" b="1" dirty="0" smtClean="0">
              <a:solidFill>
                <a:prstClr val="white"/>
              </a:solidFill>
              <a:cs typeface="Calibri"/>
            </a:endParaRPr>
          </a:p>
          <a:p>
            <a:pPr algn="r"/>
            <a:endParaRPr lang="en-US" sz="2400" b="1" dirty="0" smtClean="0">
              <a:solidFill>
                <a:prstClr val="white"/>
              </a:solidFill>
              <a:cs typeface="Calibri"/>
            </a:endParaRPr>
          </a:p>
          <a:p>
            <a:pPr algn="r"/>
            <a:r>
              <a:rPr lang="en-US" sz="2400" b="1" dirty="0" err="1" smtClean="0">
                <a:solidFill>
                  <a:prstClr val="white"/>
                </a:solidFill>
                <a:cs typeface="Calibri"/>
              </a:rPr>
              <a:t>Alexandre</a:t>
            </a:r>
            <a:r>
              <a:rPr lang="en-US" sz="2400" b="1" dirty="0" smtClean="0">
                <a:solidFill>
                  <a:prstClr val="white"/>
                </a:solidFill>
                <a:cs typeface="Calibri"/>
              </a:rPr>
              <a:t> Nonato</a:t>
            </a:r>
            <a:endParaRPr lang="en-US" sz="2400" b="1" dirty="0">
              <a:solidFill>
                <a:prstClr val="white"/>
              </a:solidFill>
              <a:cs typeface="Calibri"/>
            </a:endParaRPr>
          </a:p>
        </p:txBody>
      </p:sp>
    </p:spTree>
    <p:extLst>
      <p:ext uri="{BB962C8B-B14F-4D97-AF65-F5344CB8AC3E}">
        <p14:creationId xmlns:p14="http://schemas.microsoft.com/office/powerpoint/2010/main" val="25610507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4154984"/>
          </a:xfrm>
          <a:prstGeom prst="rect">
            <a:avLst/>
          </a:prstGeom>
          <a:noFill/>
        </p:spPr>
        <p:txBody>
          <a:bodyPr wrap="square" rtlCol="0">
            <a:spAutoFit/>
          </a:bodyPr>
          <a:lstStyle/>
          <a:p>
            <a:r>
              <a:rPr lang="en-US" sz="2400" b="1" dirty="0" err="1" smtClean="0">
                <a:solidFill>
                  <a:srgbClr val="800000"/>
                </a:solidFill>
                <a:ea typeface="Arial" pitchFamily="-112" charset="0"/>
                <a:cs typeface="Arial" pitchFamily="34" charset="0"/>
              </a:rPr>
              <a:t>Evolução</a:t>
            </a:r>
            <a:r>
              <a:rPr lang="en-US" sz="2400" b="1" dirty="0" smtClean="0">
                <a:solidFill>
                  <a:srgbClr val="800000"/>
                </a:solidFill>
                <a:ea typeface="Arial" pitchFamily="-112" charset="0"/>
                <a:cs typeface="Arial" pitchFamily="34" charset="0"/>
              </a:rPr>
              <a:t> </a:t>
            </a:r>
            <a:r>
              <a:rPr lang="en-US" sz="2400" b="1" dirty="0" err="1" smtClean="0">
                <a:solidFill>
                  <a:srgbClr val="800000"/>
                </a:solidFill>
                <a:ea typeface="Arial" pitchFamily="-112" charset="0"/>
                <a:cs typeface="Arial" pitchFamily="34" charset="0"/>
              </a:rPr>
              <a:t>Histórica</a:t>
            </a:r>
            <a:endParaRPr lang="en-US" sz="2400" b="1" dirty="0">
              <a:solidFill>
                <a:srgbClr val="800000"/>
              </a:solidFill>
              <a:ea typeface="Arial" pitchFamily="-112" charset="0"/>
              <a:cs typeface="Arial" pitchFamily="34" charset="0"/>
            </a:endParaRPr>
          </a:p>
          <a:p>
            <a:endParaRPr lang="en-US" sz="2400" b="1" dirty="0" smtClean="0">
              <a:solidFill>
                <a:srgbClr val="800000"/>
              </a:solidFill>
              <a:ea typeface="Arial" pitchFamily="-112" charset="0"/>
              <a:cs typeface="Arial" pitchFamily="34" charset="0"/>
            </a:endParaRPr>
          </a:p>
          <a:p>
            <a:r>
              <a:rPr lang="pt-BR" sz="2400" dirty="0" smtClean="0"/>
              <a:t>A </a:t>
            </a:r>
            <a:r>
              <a:rPr lang="pt-BR" sz="2400" b="1" u="sng" dirty="0"/>
              <a:t>capilaridade</a:t>
            </a:r>
            <a:r>
              <a:rPr lang="pt-BR" sz="2400" dirty="0"/>
              <a:t> por todo o interior do País, a </a:t>
            </a:r>
            <a:r>
              <a:rPr lang="pt-BR" sz="2400" b="1" u="sng" dirty="0"/>
              <a:t>flexibilidade</a:t>
            </a:r>
            <a:r>
              <a:rPr lang="pt-BR" sz="2400" dirty="0"/>
              <a:t> própria à </a:t>
            </a:r>
            <a:r>
              <a:rPr lang="pt-BR" sz="2400" dirty="0" err="1"/>
              <a:t>EaD</a:t>
            </a:r>
            <a:r>
              <a:rPr lang="pt-BR" sz="2400" dirty="0"/>
              <a:t>, a </a:t>
            </a:r>
            <a:r>
              <a:rPr lang="pt-BR" sz="2400" b="1" u="sng" dirty="0"/>
              <a:t>diversidade metodológica</a:t>
            </a:r>
            <a:r>
              <a:rPr lang="pt-BR" sz="2400" dirty="0"/>
              <a:t> e o </a:t>
            </a:r>
            <a:r>
              <a:rPr lang="pt-BR" sz="2400" b="1" u="sng" dirty="0"/>
              <a:t>amplo catálogo</a:t>
            </a:r>
            <a:r>
              <a:rPr lang="pt-BR" sz="2400" dirty="0"/>
              <a:t> de cursos permitiram que muitos tivessem acesso à formação superior. </a:t>
            </a:r>
          </a:p>
          <a:p>
            <a:r>
              <a:rPr lang="pt-BR" sz="2400" dirty="0"/>
              <a:t> </a:t>
            </a:r>
          </a:p>
          <a:p>
            <a:r>
              <a:rPr lang="pt-BR" sz="2400" dirty="0" smtClean="0"/>
              <a:t>As </a:t>
            </a:r>
            <a:r>
              <a:rPr lang="pt-BR" sz="2400" dirty="0"/>
              <a:t>grandes e médias cidades já estavam atendidas pela educação superior e a chegada da </a:t>
            </a:r>
            <a:r>
              <a:rPr lang="pt-BR" sz="2400" dirty="0" err="1"/>
              <a:t>EaD</a:t>
            </a:r>
            <a:r>
              <a:rPr lang="pt-BR" sz="2400" dirty="0"/>
              <a:t> posicionou a modalidade como uma alternativa para parcelas da população que se sentiam em condição de impedimento para acessar o ensino superior presencial pelas suas próprias características. </a:t>
            </a:r>
          </a:p>
        </p:txBody>
      </p:sp>
    </p:spTree>
    <p:extLst>
      <p:ext uri="{BB962C8B-B14F-4D97-AF65-F5344CB8AC3E}">
        <p14:creationId xmlns:p14="http://schemas.microsoft.com/office/powerpoint/2010/main" val="23708277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4524315"/>
          </a:xfrm>
          <a:prstGeom prst="rect">
            <a:avLst/>
          </a:prstGeom>
          <a:noFill/>
        </p:spPr>
        <p:txBody>
          <a:bodyPr wrap="square" rtlCol="0">
            <a:spAutoFit/>
          </a:bodyPr>
          <a:lstStyle/>
          <a:p>
            <a:r>
              <a:rPr lang="en-US" sz="2400" b="1" dirty="0" err="1" smtClean="0">
                <a:solidFill>
                  <a:srgbClr val="800000"/>
                </a:solidFill>
                <a:ea typeface="Arial" pitchFamily="-112" charset="0"/>
                <a:cs typeface="Arial" pitchFamily="34" charset="0"/>
              </a:rPr>
              <a:t>Relação</a:t>
            </a:r>
            <a:r>
              <a:rPr lang="en-US" sz="2400" b="1" dirty="0" smtClean="0">
                <a:solidFill>
                  <a:srgbClr val="800000"/>
                </a:solidFill>
                <a:ea typeface="Arial" pitchFamily="-112" charset="0"/>
                <a:cs typeface="Arial" pitchFamily="34" charset="0"/>
              </a:rPr>
              <a:t> </a:t>
            </a:r>
            <a:r>
              <a:rPr lang="en-US" sz="2400" b="1" dirty="0" err="1" smtClean="0">
                <a:solidFill>
                  <a:srgbClr val="800000"/>
                </a:solidFill>
                <a:ea typeface="Arial" pitchFamily="-112" charset="0"/>
                <a:cs typeface="Arial" pitchFamily="34" charset="0"/>
              </a:rPr>
              <a:t>Alunos</a:t>
            </a:r>
            <a:r>
              <a:rPr lang="en-US" sz="2400" b="1" dirty="0" smtClean="0">
                <a:solidFill>
                  <a:srgbClr val="800000"/>
                </a:solidFill>
                <a:ea typeface="Arial" pitchFamily="-112" charset="0"/>
                <a:cs typeface="Arial" pitchFamily="34" charset="0"/>
              </a:rPr>
              <a:t>/</a:t>
            </a:r>
            <a:r>
              <a:rPr lang="en-US" sz="2400" b="1" dirty="0" err="1" smtClean="0">
                <a:solidFill>
                  <a:srgbClr val="800000"/>
                </a:solidFill>
                <a:ea typeface="Arial" pitchFamily="-112" charset="0"/>
                <a:cs typeface="Arial" pitchFamily="34" charset="0"/>
              </a:rPr>
              <a:t>Polos</a:t>
            </a:r>
            <a:endParaRPr lang="en-US" sz="2400" b="1" dirty="0">
              <a:solidFill>
                <a:srgbClr val="800000"/>
              </a:solidFill>
              <a:ea typeface="Arial" pitchFamily="-112" charset="0"/>
              <a:cs typeface="Arial" pitchFamily="34" charset="0"/>
            </a:endParaRPr>
          </a:p>
          <a:p>
            <a:endParaRPr lang="en-US" sz="2400" b="1" dirty="0" smtClean="0">
              <a:solidFill>
                <a:srgbClr val="800000"/>
              </a:solidFill>
              <a:ea typeface="Arial" pitchFamily="-112" charset="0"/>
              <a:cs typeface="Arial" pitchFamily="34" charset="0"/>
            </a:endParaRPr>
          </a:p>
          <a:p>
            <a:r>
              <a:rPr lang="pt-BR" sz="2400" dirty="0" smtClean="0"/>
              <a:t>Vale </a:t>
            </a:r>
            <a:r>
              <a:rPr lang="pt-BR" sz="2400" dirty="0"/>
              <a:t>destacar que entre as IES líderes, não há uma relação absoluta entre o número de alunos e o número de polos credenciados. O desempenho em número de alunos por polo, na média aritmética, mostra que a dinâmica da IES pode ser determinante na operação de mercado. </a:t>
            </a:r>
            <a:endParaRPr lang="pt-BR" sz="2400" dirty="0" smtClean="0"/>
          </a:p>
          <a:p>
            <a:endParaRPr lang="pt-BR" sz="2400" dirty="0"/>
          </a:p>
          <a:p>
            <a:r>
              <a:rPr lang="pt-BR" sz="2400" dirty="0"/>
              <a:t>Há IES com 48 polos e que está entre as cinco maiores do setor, por exemplo a </a:t>
            </a:r>
            <a:r>
              <a:rPr lang="pt-BR" sz="2400" dirty="0" err="1"/>
              <a:t>Uniasselvi</a:t>
            </a:r>
            <a:r>
              <a:rPr lang="pt-BR" sz="2400" dirty="0"/>
              <a:t>. Na época equiparava-se em alunos com a </a:t>
            </a:r>
            <a:r>
              <a:rPr lang="pt-BR" sz="2400" dirty="0" err="1"/>
              <a:t>Unip</a:t>
            </a:r>
            <a:r>
              <a:rPr lang="pt-BR" sz="2400" dirty="0"/>
              <a:t>, com 521 polos, estando à frente da </a:t>
            </a:r>
            <a:r>
              <a:rPr lang="pt-BR" sz="2400" dirty="0" err="1"/>
              <a:t>Facinter</a:t>
            </a:r>
            <a:r>
              <a:rPr lang="pt-BR" sz="2400" dirty="0"/>
              <a:t>, com 478 polos. </a:t>
            </a:r>
          </a:p>
          <a:p>
            <a:endParaRPr lang="pt-BR" sz="2400" dirty="0"/>
          </a:p>
        </p:txBody>
      </p:sp>
    </p:spTree>
    <p:extLst>
      <p:ext uri="{BB962C8B-B14F-4D97-AF65-F5344CB8AC3E}">
        <p14:creationId xmlns:p14="http://schemas.microsoft.com/office/powerpoint/2010/main" val="38462435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1200329"/>
          </a:xfrm>
          <a:prstGeom prst="rect">
            <a:avLst/>
          </a:prstGeom>
          <a:noFill/>
        </p:spPr>
        <p:txBody>
          <a:bodyPr wrap="square" rtlCol="0">
            <a:spAutoFit/>
          </a:bodyPr>
          <a:lstStyle/>
          <a:p>
            <a:r>
              <a:rPr lang="en-US" sz="2400" b="1" dirty="0" err="1" smtClean="0">
                <a:solidFill>
                  <a:srgbClr val="800000"/>
                </a:solidFill>
                <a:ea typeface="Arial" pitchFamily="-112" charset="0"/>
                <a:cs typeface="Arial" pitchFamily="34" charset="0"/>
              </a:rPr>
              <a:t>Relação</a:t>
            </a:r>
            <a:r>
              <a:rPr lang="en-US" sz="2400" b="1" dirty="0" smtClean="0">
                <a:solidFill>
                  <a:srgbClr val="800000"/>
                </a:solidFill>
                <a:ea typeface="Arial" pitchFamily="-112" charset="0"/>
                <a:cs typeface="Arial" pitchFamily="34" charset="0"/>
              </a:rPr>
              <a:t> </a:t>
            </a:r>
            <a:r>
              <a:rPr lang="en-US" sz="2400" b="1" dirty="0" err="1" smtClean="0">
                <a:solidFill>
                  <a:srgbClr val="800000"/>
                </a:solidFill>
                <a:ea typeface="Arial" pitchFamily="-112" charset="0"/>
                <a:cs typeface="Arial" pitchFamily="34" charset="0"/>
              </a:rPr>
              <a:t>Alunos</a:t>
            </a:r>
            <a:r>
              <a:rPr lang="en-US" sz="2400" b="1" dirty="0" smtClean="0">
                <a:solidFill>
                  <a:srgbClr val="800000"/>
                </a:solidFill>
                <a:ea typeface="Arial" pitchFamily="-112" charset="0"/>
                <a:cs typeface="Arial" pitchFamily="34" charset="0"/>
              </a:rPr>
              <a:t>/</a:t>
            </a:r>
            <a:r>
              <a:rPr lang="en-US" sz="2400" b="1" dirty="0" err="1" smtClean="0">
                <a:solidFill>
                  <a:srgbClr val="800000"/>
                </a:solidFill>
                <a:ea typeface="Arial" pitchFamily="-112" charset="0"/>
                <a:cs typeface="Arial" pitchFamily="34" charset="0"/>
              </a:rPr>
              <a:t>Polos</a:t>
            </a:r>
            <a:endParaRPr lang="en-US" sz="2400" b="1" dirty="0">
              <a:solidFill>
                <a:srgbClr val="800000"/>
              </a:solidFill>
              <a:ea typeface="Arial" pitchFamily="-112" charset="0"/>
              <a:cs typeface="Arial" pitchFamily="34" charset="0"/>
            </a:endParaRPr>
          </a:p>
          <a:p>
            <a:endParaRPr lang="en-US" sz="2400" b="1" dirty="0" smtClean="0">
              <a:solidFill>
                <a:srgbClr val="800000"/>
              </a:solidFill>
              <a:ea typeface="Arial" pitchFamily="-112" charset="0"/>
              <a:cs typeface="Arial" pitchFamily="34" charset="0"/>
            </a:endParaRPr>
          </a:p>
          <a:p>
            <a:endParaRPr lang="pt-BR" sz="2400" dirty="0"/>
          </a:p>
        </p:txBody>
      </p:sp>
      <p:graphicFrame>
        <p:nvGraphicFramePr>
          <p:cNvPr id="3" name="Tabela 2"/>
          <p:cNvGraphicFramePr>
            <a:graphicFrameLocks noGrp="1"/>
          </p:cNvGraphicFramePr>
          <p:nvPr>
            <p:extLst>
              <p:ext uri="{D42A27DB-BD31-4B8C-83A1-F6EECF244321}">
                <p14:modId xmlns:p14="http://schemas.microsoft.com/office/powerpoint/2010/main" val="2621859897"/>
              </p:ext>
            </p:extLst>
          </p:nvPr>
        </p:nvGraphicFramePr>
        <p:xfrm>
          <a:off x="762000" y="1438358"/>
          <a:ext cx="7619999" cy="4847741"/>
        </p:xfrm>
        <a:graphic>
          <a:graphicData uri="http://schemas.openxmlformats.org/drawingml/2006/table">
            <a:tbl>
              <a:tblPr firstRow="1" firstCol="1" bandRow="1">
                <a:tableStyleId>{5C22544A-7EE6-4342-B048-85BDC9FD1C3A}</a:tableStyleId>
              </a:tblPr>
              <a:tblGrid>
                <a:gridCol w="497657"/>
                <a:gridCol w="2581372"/>
                <a:gridCol w="1360501"/>
                <a:gridCol w="1692272"/>
                <a:gridCol w="1488197"/>
              </a:tblGrid>
              <a:tr h="589680">
                <a:tc gridSpan="5">
                  <a:txBody>
                    <a:bodyPr/>
                    <a:lstStyle/>
                    <a:p>
                      <a:pPr algn="ctr">
                        <a:spcAft>
                          <a:spcPts val="0"/>
                        </a:spcAft>
                      </a:pPr>
                      <a:r>
                        <a:rPr lang="pt-BR" sz="2000" dirty="0">
                          <a:effectLst/>
                        </a:rPr>
                        <a:t>Desempenho de IES quanto à média de alunos por polo</a:t>
                      </a:r>
                    </a:p>
                    <a:p>
                      <a:pPr algn="ctr">
                        <a:spcAft>
                          <a:spcPts val="0"/>
                        </a:spcAft>
                      </a:pPr>
                      <a:r>
                        <a:rPr lang="pt-BR" sz="2000" dirty="0">
                          <a:effectLst/>
                        </a:rPr>
                        <a:t>IES Credenciadas para </a:t>
                      </a:r>
                      <a:r>
                        <a:rPr lang="pt-BR" sz="2000" dirty="0" err="1">
                          <a:effectLst/>
                        </a:rPr>
                        <a:t>EaD</a:t>
                      </a:r>
                      <a:r>
                        <a:rPr lang="pt-BR" sz="2000" dirty="0">
                          <a:effectLst/>
                        </a:rPr>
                        <a:t> – Censo 2011</a:t>
                      </a:r>
                      <a:endParaRPr lang="pt-BR" sz="2000" dirty="0">
                        <a:effectLst/>
                        <a:latin typeface="Cambria"/>
                        <a:ea typeface="Times New Roman"/>
                        <a:cs typeface="Times New Roman"/>
                      </a:endParaRPr>
                    </a:p>
                  </a:txBody>
                  <a:tcPr marL="68580" marR="68580" marT="17780" marB="0"/>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560440">
                <a:tc gridSpan="2">
                  <a:txBody>
                    <a:bodyPr/>
                    <a:lstStyle/>
                    <a:p>
                      <a:pPr algn="ctr">
                        <a:spcAft>
                          <a:spcPts val="0"/>
                        </a:spcAft>
                      </a:pPr>
                      <a:r>
                        <a:rPr lang="pt-BR" sz="1600" dirty="0">
                          <a:effectLst/>
                        </a:rPr>
                        <a:t> </a:t>
                      </a:r>
                    </a:p>
                    <a:p>
                      <a:pPr algn="ctr">
                        <a:spcAft>
                          <a:spcPts val="0"/>
                        </a:spcAft>
                      </a:pPr>
                      <a:r>
                        <a:rPr lang="pt-BR" sz="1600" dirty="0">
                          <a:effectLst/>
                        </a:rPr>
                        <a:t>IES</a:t>
                      </a:r>
                      <a:endParaRPr lang="pt-BR" sz="1600" dirty="0">
                        <a:effectLst/>
                        <a:latin typeface="Cambria"/>
                        <a:ea typeface="Times New Roman"/>
                        <a:cs typeface="Times New Roman"/>
                      </a:endParaRPr>
                    </a:p>
                  </a:txBody>
                  <a:tcPr marL="68580" marR="68580" marT="17780" marB="0"/>
                </a:tc>
                <a:tc hMerge="1">
                  <a:txBody>
                    <a:bodyPr/>
                    <a:lstStyle/>
                    <a:p>
                      <a:endParaRPr lang="pt-BR"/>
                    </a:p>
                  </a:txBody>
                  <a:tcPr/>
                </a:tc>
                <a:tc>
                  <a:txBody>
                    <a:bodyPr/>
                    <a:lstStyle/>
                    <a:p>
                      <a:pPr algn="ctr">
                        <a:spcAft>
                          <a:spcPts val="0"/>
                        </a:spcAft>
                      </a:pPr>
                      <a:r>
                        <a:rPr lang="pt-BR" sz="1600" dirty="0">
                          <a:effectLst/>
                        </a:rPr>
                        <a:t>Polos ativos</a:t>
                      </a:r>
                      <a:endParaRPr lang="pt-BR" sz="1600" dirty="0">
                        <a:effectLst/>
                        <a:latin typeface="Cambria"/>
                        <a:ea typeface="Times New Roman"/>
                        <a:cs typeface="Times New Roman"/>
                      </a:endParaRPr>
                    </a:p>
                  </a:txBody>
                  <a:tcPr marL="68580" marR="68580" marT="17780" marB="0"/>
                </a:tc>
                <a:tc>
                  <a:txBody>
                    <a:bodyPr/>
                    <a:lstStyle/>
                    <a:p>
                      <a:pPr algn="ctr">
                        <a:spcAft>
                          <a:spcPts val="0"/>
                        </a:spcAft>
                      </a:pPr>
                      <a:r>
                        <a:rPr lang="pt-BR" sz="1600" dirty="0">
                          <a:effectLst/>
                        </a:rPr>
                        <a:t> </a:t>
                      </a:r>
                    </a:p>
                    <a:p>
                      <a:pPr algn="ctr">
                        <a:spcAft>
                          <a:spcPts val="0"/>
                        </a:spcAft>
                      </a:pPr>
                      <a:r>
                        <a:rPr lang="pt-BR" sz="1600" dirty="0">
                          <a:effectLst/>
                        </a:rPr>
                        <a:t>Matrículas</a:t>
                      </a:r>
                      <a:endParaRPr lang="pt-BR" sz="1600" dirty="0">
                        <a:effectLst/>
                        <a:latin typeface="Cambria"/>
                        <a:ea typeface="Times New Roman"/>
                        <a:cs typeface="Times New Roman"/>
                      </a:endParaRPr>
                    </a:p>
                  </a:txBody>
                  <a:tcPr marL="68580" marR="68580" marT="17780" marB="0"/>
                </a:tc>
                <a:tc>
                  <a:txBody>
                    <a:bodyPr/>
                    <a:lstStyle/>
                    <a:p>
                      <a:pPr algn="ctr">
                        <a:spcAft>
                          <a:spcPts val="0"/>
                        </a:spcAft>
                      </a:pPr>
                      <a:r>
                        <a:rPr lang="pt-BR" sz="1600">
                          <a:effectLst/>
                        </a:rPr>
                        <a:t>Alunos por Polo</a:t>
                      </a:r>
                      <a:endParaRPr lang="pt-BR" sz="1600">
                        <a:effectLst/>
                        <a:latin typeface="Cambria"/>
                        <a:ea typeface="Times New Roman"/>
                        <a:cs typeface="Times New Roman"/>
                      </a:endParaRPr>
                    </a:p>
                  </a:txBody>
                  <a:tcPr marL="68580" marR="68580" marT="17780" marB="0"/>
                </a:tc>
              </a:tr>
              <a:tr h="282657">
                <a:tc>
                  <a:txBody>
                    <a:bodyPr/>
                    <a:lstStyle/>
                    <a:p>
                      <a:pPr algn="just">
                        <a:spcAft>
                          <a:spcPts val="0"/>
                        </a:spcAft>
                      </a:pPr>
                      <a:r>
                        <a:rPr lang="pt-BR" sz="850">
                          <a:effectLst/>
                        </a:rPr>
                        <a:t>1</a:t>
                      </a:r>
                      <a:endParaRPr lang="pt-BR" sz="1100">
                        <a:effectLst/>
                        <a:latin typeface="Cambria"/>
                        <a:ea typeface="Times New Roman"/>
                        <a:cs typeface="Times New Roman"/>
                      </a:endParaRPr>
                    </a:p>
                  </a:txBody>
                  <a:tcPr marL="68580" marR="68580" marT="17780" marB="0"/>
                </a:tc>
                <a:tc>
                  <a:txBody>
                    <a:bodyPr/>
                    <a:lstStyle/>
                    <a:p>
                      <a:pPr fontAlgn="ctr">
                        <a:spcAft>
                          <a:spcPts val="0"/>
                        </a:spcAft>
                      </a:pPr>
                      <a:r>
                        <a:rPr lang="pt-BR" sz="1600" kern="1200">
                          <a:effectLst/>
                        </a:rPr>
                        <a:t>Uniasselvi</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dirty="0">
                          <a:effectLst/>
                        </a:rPr>
                        <a:t>48</a:t>
                      </a:r>
                      <a:endParaRPr lang="pt-BR" sz="1600" dirty="0">
                        <a:effectLst/>
                        <a:latin typeface="Calibri"/>
                        <a:ea typeface="Times New Roman"/>
                      </a:endParaRPr>
                    </a:p>
                  </a:txBody>
                  <a:tcPr marL="68580" marR="68580" marT="17780" marB="0" anchor="ctr"/>
                </a:tc>
                <a:tc>
                  <a:txBody>
                    <a:bodyPr/>
                    <a:lstStyle/>
                    <a:p>
                      <a:pPr algn="ctr" fontAlgn="ctr">
                        <a:spcAft>
                          <a:spcPts val="0"/>
                        </a:spcAft>
                      </a:pPr>
                      <a:r>
                        <a:rPr lang="pt-BR" sz="1600" kern="1200">
                          <a:effectLst/>
                        </a:rPr>
                        <a:t>67.456</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a:effectLst/>
                        </a:rPr>
                        <a:t>1.405</a:t>
                      </a:r>
                      <a:endParaRPr lang="pt-BR" sz="1600">
                        <a:effectLst/>
                        <a:latin typeface="Calibri"/>
                        <a:ea typeface="Times New Roman"/>
                      </a:endParaRPr>
                    </a:p>
                  </a:txBody>
                  <a:tcPr marL="68580" marR="68580" marT="17780" marB="0" anchor="ctr"/>
                </a:tc>
              </a:tr>
              <a:tr h="282657">
                <a:tc>
                  <a:txBody>
                    <a:bodyPr/>
                    <a:lstStyle/>
                    <a:p>
                      <a:pPr algn="just">
                        <a:spcAft>
                          <a:spcPts val="0"/>
                        </a:spcAft>
                      </a:pPr>
                      <a:r>
                        <a:rPr lang="pt-BR" sz="850">
                          <a:effectLst/>
                        </a:rPr>
                        <a:t>2</a:t>
                      </a:r>
                      <a:endParaRPr lang="pt-BR" sz="1100">
                        <a:effectLst/>
                        <a:latin typeface="Cambria"/>
                        <a:ea typeface="Times New Roman"/>
                        <a:cs typeface="Times New Roman"/>
                      </a:endParaRPr>
                    </a:p>
                  </a:txBody>
                  <a:tcPr marL="68580" marR="68580" marT="17780" marB="0"/>
                </a:tc>
                <a:tc>
                  <a:txBody>
                    <a:bodyPr/>
                    <a:lstStyle/>
                    <a:p>
                      <a:pPr fontAlgn="ctr">
                        <a:spcAft>
                          <a:spcPts val="0"/>
                        </a:spcAft>
                      </a:pPr>
                      <a:r>
                        <a:rPr lang="pt-BR" sz="1600" kern="1200">
                          <a:effectLst/>
                        </a:rPr>
                        <a:t>Estácio</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dirty="0">
                          <a:effectLst/>
                        </a:rPr>
                        <a:t>30</a:t>
                      </a:r>
                      <a:endParaRPr lang="pt-BR" sz="1600" dirty="0">
                        <a:effectLst/>
                        <a:latin typeface="Calibri"/>
                        <a:ea typeface="Times New Roman"/>
                      </a:endParaRPr>
                    </a:p>
                  </a:txBody>
                  <a:tcPr marL="68580" marR="68580" marT="17780" marB="0" anchor="ctr"/>
                </a:tc>
                <a:tc>
                  <a:txBody>
                    <a:bodyPr/>
                    <a:lstStyle/>
                    <a:p>
                      <a:pPr algn="ctr" fontAlgn="ctr">
                        <a:spcAft>
                          <a:spcPts val="0"/>
                        </a:spcAft>
                      </a:pPr>
                      <a:r>
                        <a:rPr lang="pt-BR" sz="1600" kern="1200" dirty="0">
                          <a:effectLst/>
                        </a:rPr>
                        <a:t>36.065</a:t>
                      </a:r>
                      <a:endParaRPr lang="pt-BR" sz="1600" dirty="0">
                        <a:effectLst/>
                        <a:latin typeface="Calibri"/>
                        <a:ea typeface="Times New Roman"/>
                      </a:endParaRPr>
                    </a:p>
                  </a:txBody>
                  <a:tcPr marL="68580" marR="68580" marT="17780" marB="0" anchor="ctr"/>
                </a:tc>
                <a:tc>
                  <a:txBody>
                    <a:bodyPr/>
                    <a:lstStyle/>
                    <a:p>
                      <a:pPr algn="ctr" fontAlgn="ctr">
                        <a:spcAft>
                          <a:spcPts val="0"/>
                        </a:spcAft>
                      </a:pPr>
                      <a:r>
                        <a:rPr lang="pt-BR" sz="1600" kern="1200">
                          <a:effectLst/>
                        </a:rPr>
                        <a:t>667</a:t>
                      </a:r>
                      <a:endParaRPr lang="pt-BR" sz="1600">
                        <a:effectLst/>
                        <a:latin typeface="Calibri"/>
                        <a:ea typeface="Times New Roman"/>
                      </a:endParaRPr>
                    </a:p>
                  </a:txBody>
                  <a:tcPr marL="68580" marR="68580" marT="17780" marB="0" anchor="ctr"/>
                </a:tc>
              </a:tr>
              <a:tr h="282657">
                <a:tc>
                  <a:txBody>
                    <a:bodyPr/>
                    <a:lstStyle/>
                    <a:p>
                      <a:pPr algn="just">
                        <a:spcAft>
                          <a:spcPts val="0"/>
                        </a:spcAft>
                      </a:pPr>
                      <a:r>
                        <a:rPr lang="pt-BR" sz="850">
                          <a:effectLst/>
                        </a:rPr>
                        <a:t>3</a:t>
                      </a:r>
                      <a:endParaRPr lang="pt-BR" sz="1100">
                        <a:effectLst/>
                        <a:latin typeface="Cambria"/>
                        <a:ea typeface="Times New Roman"/>
                        <a:cs typeface="Times New Roman"/>
                      </a:endParaRPr>
                    </a:p>
                  </a:txBody>
                  <a:tcPr marL="68580" marR="68580" marT="17780" marB="0"/>
                </a:tc>
                <a:tc>
                  <a:txBody>
                    <a:bodyPr/>
                    <a:lstStyle/>
                    <a:p>
                      <a:pPr fontAlgn="ctr">
                        <a:spcAft>
                          <a:spcPts val="0"/>
                        </a:spcAft>
                      </a:pPr>
                      <a:r>
                        <a:rPr lang="pt-BR" sz="1600" kern="1200">
                          <a:effectLst/>
                        </a:rPr>
                        <a:t>Uniube</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a:effectLst/>
                        </a:rPr>
                        <a:t>54</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dirty="0">
                          <a:effectLst/>
                        </a:rPr>
                        <a:t>27.244</a:t>
                      </a:r>
                      <a:endParaRPr lang="pt-BR" sz="1600" dirty="0">
                        <a:effectLst/>
                        <a:latin typeface="Calibri"/>
                        <a:ea typeface="Times New Roman"/>
                      </a:endParaRPr>
                    </a:p>
                  </a:txBody>
                  <a:tcPr marL="68580" marR="68580" marT="17780" marB="0" anchor="ctr"/>
                </a:tc>
                <a:tc>
                  <a:txBody>
                    <a:bodyPr/>
                    <a:lstStyle/>
                    <a:p>
                      <a:pPr algn="ctr" fontAlgn="ctr">
                        <a:spcAft>
                          <a:spcPts val="0"/>
                        </a:spcAft>
                      </a:pPr>
                      <a:r>
                        <a:rPr lang="pt-BR" sz="1600" kern="1200">
                          <a:effectLst/>
                        </a:rPr>
                        <a:t>504</a:t>
                      </a:r>
                      <a:endParaRPr lang="pt-BR" sz="1600">
                        <a:effectLst/>
                        <a:latin typeface="Calibri"/>
                        <a:ea typeface="Times New Roman"/>
                      </a:endParaRPr>
                    </a:p>
                  </a:txBody>
                  <a:tcPr marL="68580" marR="68580" marT="17780" marB="0" anchor="ctr"/>
                </a:tc>
              </a:tr>
              <a:tr h="282657">
                <a:tc>
                  <a:txBody>
                    <a:bodyPr/>
                    <a:lstStyle/>
                    <a:p>
                      <a:pPr algn="just">
                        <a:spcAft>
                          <a:spcPts val="0"/>
                        </a:spcAft>
                      </a:pPr>
                      <a:r>
                        <a:rPr lang="pt-BR" sz="850">
                          <a:effectLst/>
                        </a:rPr>
                        <a:t>4</a:t>
                      </a:r>
                      <a:endParaRPr lang="pt-BR" sz="1100">
                        <a:effectLst/>
                        <a:latin typeface="Cambria"/>
                        <a:ea typeface="Times New Roman"/>
                        <a:cs typeface="Times New Roman"/>
                      </a:endParaRPr>
                    </a:p>
                  </a:txBody>
                  <a:tcPr marL="68580" marR="68580" marT="17780" marB="0"/>
                </a:tc>
                <a:tc>
                  <a:txBody>
                    <a:bodyPr/>
                    <a:lstStyle/>
                    <a:p>
                      <a:pPr fontAlgn="ctr">
                        <a:spcAft>
                          <a:spcPts val="0"/>
                        </a:spcAft>
                      </a:pPr>
                      <a:r>
                        <a:rPr lang="pt-BR" sz="1600" kern="1200">
                          <a:effectLst/>
                        </a:rPr>
                        <a:t>Unisa</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a:effectLst/>
                        </a:rPr>
                        <a:t>47</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dirty="0">
                          <a:effectLst/>
                        </a:rPr>
                        <a:t>19.819</a:t>
                      </a:r>
                      <a:endParaRPr lang="pt-BR" sz="1600" dirty="0">
                        <a:effectLst/>
                        <a:latin typeface="Calibri"/>
                        <a:ea typeface="Times New Roman"/>
                      </a:endParaRPr>
                    </a:p>
                  </a:txBody>
                  <a:tcPr marL="68580" marR="68580" marT="17780" marB="0" anchor="ctr"/>
                </a:tc>
                <a:tc>
                  <a:txBody>
                    <a:bodyPr/>
                    <a:lstStyle/>
                    <a:p>
                      <a:pPr algn="ctr" fontAlgn="ctr">
                        <a:spcAft>
                          <a:spcPts val="0"/>
                        </a:spcAft>
                      </a:pPr>
                      <a:r>
                        <a:rPr lang="pt-BR" sz="1600" kern="1200">
                          <a:effectLst/>
                        </a:rPr>
                        <a:t>421</a:t>
                      </a:r>
                      <a:endParaRPr lang="pt-BR" sz="1600">
                        <a:effectLst/>
                        <a:latin typeface="Calibri"/>
                        <a:ea typeface="Times New Roman"/>
                      </a:endParaRPr>
                    </a:p>
                  </a:txBody>
                  <a:tcPr marL="68580" marR="68580" marT="17780" marB="0" anchor="ctr"/>
                </a:tc>
              </a:tr>
              <a:tr h="282657">
                <a:tc>
                  <a:txBody>
                    <a:bodyPr/>
                    <a:lstStyle/>
                    <a:p>
                      <a:pPr algn="just">
                        <a:spcAft>
                          <a:spcPts val="0"/>
                        </a:spcAft>
                      </a:pPr>
                      <a:r>
                        <a:rPr lang="pt-BR" sz="850">
                          <a:effectLst/>
                        </a:rPr>
                        <a:t>5</a:t>
                      </a:r>
                      <a:endParaRPr lang="pt-BR" sz="1100">
                        <a:effectLst/>
                        <a:latin typeface="Cambria"/>
                        <a:ea typeface="Times New Roman"/>
                        <a:cs typeface="Times New Roman"/>
                      </a:endParaRPr>
                    </a:p>
                  </a:txBody>
                  <a:tcPr marL="68580" marR="68580" marT="17780" marB="0"/>
                </a:tc>
                <a:tc>
                  <a:txBody>
                    <a:bodyPr/>
                    <a:lstStyle/>
                    <a:p>
                      <a:pPr fontAlgn="ctr">
                        <a:spcAft>
                          <a:spcPts val="0"/>
                        </a:spcAft>
                      </a:pPr>
                      <a:r>
                        <a:rPr lang="pt-BR" sz="1600" kern="1200">
                          <a:effectLst/>
                        </a:rPr>
                        <a:t>Unopar</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a:effectLst/>
                        </a:rPr>
                        <a:t>379</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dirty="0">
                          <a:effectLst/>
                        </a:rPr>
                        <a:t>148.141</a:t>
                      </a:r>
                      <a:endParaRPr lang="pt-BR" sz="1600" dirty="0">
                        <a:effectLst/>
                        <a:latin typeface="Calibri"/>
                        <a:ea typeface="Times New Roman"/>
                      </a:endParaRPr>
                    </a:p>
                  </a:txBody>
                  <a:tcPr marL="68580" marR="68580" marT="17780" marB="0" anchor="ctr"/>
                </a:tc>
                <a:tc>
                  <a:txBody>
                    <a:bodyPr/>
                    <a:lstStyle/>
                    <a:p>
                      <a:pPr algn="ctr" fontAlgn="ctr">
                        <a:spcAft>
                          <a:spcPts val="0"/>
                        </a:spcAft>
                      </a:pPr>
                      <a:r>
                        <a:rPr lang="pt-BR" sz="1600" kern="1200">
                          <a:effectLst/>
                        </a:rPr>
                        <a:t>390</a:t>
                      </a:r>
                      <a:endParaRPr lang="pt-BR" sz="1600">
                        <a:effectLst/>
                        <a:latin typeface="Calibri"/>
                        <a:ea typeface="Times New Roman"/>
                      </a:endParaRPr>
                    </a:p>
                  </a:txBody>
                  <a:tcPr marL="68580" marR="68580" marT="17780" marB="0" anchor="ctr"/>
                </a:tc>
              </a:tr>
              <a:tr h="282657">
                <a:tc>
                  <a:txBody>
                    <a:bodyPr/>
                    <a:lstStyle/>
                    <a:p>
                      <a:pPr algn="just">
                        <a:spcAft>
                          <a:spcPts val="0"/>
                        </a:spcAft>
                      </a:pPr>
                      <a:r>
                        <a:rPr lang="pt-BR" sz="850">
                          <a:effectLst/>
                        </a:rPr>
                        <a:t>6</a:t>
                      </a:r>
                      <a:endParaRPr lang="pt-BR" sz="1100">
                        <a:effectLst/>
                        <a:latin typeface="Cambria"/>
                        <a:ea typeface="Times New Roman"/>
                        <a:cs typeface="Times New Roman"/>
                      </a:endParaRPr>
                    </a:p>
                  </a:txBody>
                  <a:tcPr marL="68580" marR="68580" marT="17780" marB="0"/>
                </a:tc>
                <a:tc>
                  <a:txBody>
                    <a:bodyPr/>
                    <a:lstStyle/>
                    <a:p>
                      <a:pPr fontAlgn="ctr">
                        <a:spcAft>
                          <a:spcPts val="0"/>
                        </a:spcAft>
                      </a:pPr>
                      <a:r>
                        <a:rPr lang="pt-BR" sz="1600" kern="1200">
                          <a:effectLst/>
                        </a:rPr>
                        <a:t>Umesp</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a:effectLst/>
                        </a:rPr>
                        <a:t>35</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dirty="0">
                          <a:effectLst/>
                        </a:rPr>
                        <a:t>12.659</a:t>
                      </a:r>
                      <a:endParaRPr lang="pt-BR" sz="1600" dirty="0">
                        <a:effectLst/>
                        <a:latin typeface="Calibri"/>
                        <a:ea typeface="Times New Roman"/>
                      </a:endParaRPr>
                    </a:p>
                  </a:txBody>
                  <a:tcPr marL="68580" marR="68580" marT="17780" marB="0" anchor="ctr"/>
                </a:tc>
                <a:tc>
                  <a:txBody>
                    <a:bodyPr/>
                    <a:lstStyle/>
                    <a:p>
                      <a:pPr algn="ctr" fontAlgn="ctr">
                        <a:spcAft>
                          <a:spcPts val="0"/>
                        </a:spcAft>
                      </a:pPr>
                      <a:r>
                        <a:rPr lang="pt-BR" sz="1600" kern="1200">
                          <a:effectLst/>
                        </a:rPr>
                        <a:t>361</a:t>
                      </a:r>
                      <a:endParaRPr lang="pt-BR" sz="1600">
                        <a:effectLst/>
                        <a:latin typeface="Calibri"/>
                        <a:ea typeface="Times New Roman"/>
                      </a:endParaRPr>
                    </a:p>
                  </a:txBody>
                  <a:tcPr marL="68580" marR="68580" marT="17780" marB="0" anchor="ctr"/>
                </a:tc>
              </a:tr>
              <a:tr h="282657">
                <a:tc>
                  <a:txBody>
                    <a:bodyPr/>
                    <a:lstStyle/>
                    <a:p>
                      <a:pPr algn="just">
                        <a:spcAft>
                          <a:spcPts val="0"/>
                        </a:spcAft>
                      </a:pPr>
                      <a:r>
                        <a:rPr lang="pt-BR" sz="850">
                          <a:effectLst/>
                        </a:rPr>
                        <a:t>7</a:t>
                      </a:r>
                      <a:endParaRPr lang="pt-BR" sz="1100">
                        <a:effectLst/>
                        <a:latin typeface="Cambria"/>
                        <a:ea typeface="Times New Roman"/>
                        <a:cs typeface="Times New Roman"/>
                      </a:endParaRPr>
                    </a:p>
                  </a:txBody>
                  <a:tcPr marL="68580" marR="68580" marT="17780" marB="0"/>
                </a:tc>
                <a:tc>
                  <a:txBody>
                    <a:bodyPr/>
                    <a:lstStyle/>
                    <a:p>
                      <a:pPr fontAlgn="ctr">
                        <a:spcAft>
                          <a:spcPts val="0"/>
                        </a:spcAft>
                      </a:pPr>
                      <a:r>
                        <a:rPr lang="pt-BR" sz="1600" kern="1200">
                          <a:effectLst/>
                        </a:rPr>
                        <a:t>Uniderp-Anhanguera</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a:effectLst/>
                        </a:rPr>
                        <a:t>201</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dirty="0">
                          <a:effectLst/>
                        </a:rPr>
                        <a:t>70.579</a:t>
                      </a:r>
                      <a:endParaRPr lang="pt-BR" sz="1600" dirty="0">
                        <a:effectLst/>
                        <a:latin typeface="Calibri"/>
                        <a:ea typeface="Times New Roman"/>
                      </a:endParaRPr>
                    </a:p>
                  </a:txBody>
                  <a:tcPr marL="68580" marR="68580" marT="17780" marB="0" anchor="ctr"/>
                </a:tc>
                <a:tc>
                  <a:txBody>
                    <a:bodyPr/>
                    <a:lstStyle/>
                    <a:p>
                      <a:pPr algn="ctr" fontAlgn="ctr">
                        <a:spcAft>
                          <a:spcPts val="0"/>
                        </a:spcAft>
                      </a:pPr>
                      <a:r>
                        <a:rPr lang="pt-BR" sz="1600" kern="1200">
                          <a:effectLst/>
                        </a:rPr>
                        <a:t>351</a:t>
                      </a:r>
                      <a:endParaRPr lang="pt-BR" sz="1600">
                        <a:effectLst/>
                        <a:latin typeface="Calibri"/>
                        <a:ea typeface="Times New Roman"/>
                      </a:endParaRPr>
                    </a:p>
                  </a:txBody>
                  <a:tcPr marL="68580" marR="68580" marT="17780" marB="0" anchor="ctr"/>
                </a:tc>
              </a:tr>
              <a:tr h="282657">
                <a:tc>
                  <a:txBody>
                    <a:bodyPr/>
                    <a:lstStyle/>
                    <a:p>
                      <a:pPr algn="just">
                        <a:spcAft>
                          <a:spcPts val="0"/>
                        </a:spcAft>
                      </a:pPr>
                      <a:r>
                        <a:rPr lang="pt-BR" sz="850">
                          <a:effectLst/>
                        </a:rPr>
                        <a:t>8</a:t>
                      </a:r>
                      <a:endParaRPr lang="pt-BR" sz="1100">
                        <a:effectLst/>
                        <a:latin typeface="Cambria"/>
                        <a:ea typeface="Times New Roman"/>
                        <a:cs typeface="Times New Roman"/>
                      </a:endParaRPr>
                    </a:p>
                  </a:txBody>
                  <a:tcPr marL="68580" marR="68580" marT="17780" marB="0"/>
                </a:tc>
                <a:tc>
                  <a:txBody>
                    <a:bodyPr/>
                    <a:lstStyle/>
                    <a:p>
                      <a:pPr fontAlgn="ctr">
                        <a:spcAft>
                          <a:spcPts val="0"/>
                        </a:spcAft>
                      </a:pPr>
                      <a:r>
                        <a:rPr lang="pt-BR" sz="1600" kern="1200">
                          <a:effectLst/>
                        </a:rPr>
                        <a:t>Claretiano</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a:effectLst/>
                        </a:rPr>
                        <a:t>34</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dirty="0">
                          <a:effectLst/>
                        </a:rPr>
                        <a:t>11.583</a:t>
                      </a:r>
                      <a:endParaRPr lang="pt-BR" sz="1600" dirty="0">
                        <a:effectLst/>
                        <a:latin typeface="Calibri"/>
                        <a:ea typeface="Times New Roman"/>
                      </a:endParaRPr>
                    </a:p>
                  </a:txBody>
                  <a:tcPr marL="68580" marR="68580" marT="17780" marB="0" anchor="ctr"/>
                </a:tc>
                <a:tc>
                  <a:txBody>
                    <a:bodyPr/>
                    <a:lstStyle/>
                    <a:p>
                      <a:pPr algn="ctr" fontAlgn="ctr">
                        <a:spcAft>
                          <a:spcPts val="0"/>
                        </a:spcAft>
                      </a:pPr>
                      <a:r>
                        <a:rPr lang="pt-BR" sz="1600" kern="1200">
                          <a:effectLst/>
                        </a:rPr>
                        <a:t>340</a:t>
                      </a:r>
                      <a:endParaRPr lang="pt-BR" sz="1600">
                        <a:effectLst/>
                        <a:latin typeface="Calibri"/>
                        <a:ea typeface="Times New Roman"/>
                      </a:endParaRPr>
                    </a:p>
                  </a:txBody>
                  <a:tcPr marL="68580" marR="68580" marT="17780" marB="0" anchor="ctr"/>
                </a:tc>
              </a:tr>
              <a:tr h="282657">
                <a:tc>
                  <a:txBody>
                    <a:bodyPr/>
                    <a:lstStyle/>
                    <a:p>
                      <a:pPr algn="just">
                        <a:spcAft>
                          <a:spcPts val="0"/>
                        </a:spcAft>
                      </a:pPr>
                      <a:r>
                        <a:rPr lang="pt-BR" sz="850">
                          <a:effectLst/>
                        </a:rPr>
                        <a:t>9</a:t>
                      </a:r>
                      <a:endParaRPr lang="pt-BR" sz="1100">
                        <a:effectLst/>
                        <a:latin typeface="Cambria"/>
                        <a:ea typeface="Times New Roman"/>
                        <a:cs typeface="Times New Roman"/>
                      </a:endParaRPr>
                    </a:p>
                  </a:txBody>
                  <a:tcPr marL="68580" marR="68580" marT="17780" marB="0"/>
                </a:tc>
                <a:tc>
                  <a:txBody>
                    <a:bodyPr/>
                    <a:lstStyle/>
                    <a:p>
                      <a:pPr fontAlgn="ctr">
                        <a:spcAft>
                          <a:spcPts val="0"/>
                        </a:spcAft>
                      </a:pPr>
                      <a:r>
                        <a:rPr lang="pt-BR" sz="1600" kern="1200">
                          <a:effectLst/>
                        </a:rPr>
                        <a:t>Uniseb-Coc</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a:effectLst/>
                        </a:rPr>
                        <a:t>108</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dirty="0">
                          <a:effectLst/>
                        </a:rPr>
                        <a:t>30.630</a:t>
                      </a:r>
                      <a:endParaRPr lang="pt-BR" sz="1600" dirty="0">
                        <a:effectLst/>
                        <a:latin typeface="Calibri"/>
                        <a:ea typeface="Times New Roman"/>
                      </a:endParaRPr>
                    </a:p>
                  </a:txBody>
                  <a:tcPr marL="68580" marR="68580" marT="17780" marB="0" anchor="ctr"/>
                </a:tc>
                <a:tc>
                  <a:txBody>
                    <a:bodyPr/>
                    <a:lstStyle/>
                    <a:p>
                      <a:pPr algn="ctr" fontAlgn="ctr">
                        <a:spcAft>
                          <a:spcPts val="0"/>
                        </a:spcAft>
                      </a:pPr>
                      <a:r>
                        <a:rPr lang="pt-BR" sz="1600" kern="1200" dirty="0">
                          <a:effectLst/>
                        </a:rPr>
                        <a:t>283</a:t>
                      </a:r>
                      <a:endParaRPr lang="pt-BR" sz="1600" dirty="0">
                        <a:effectLst/>
                        <a:latin typeface="Calibri"/>
                        <a:ea typeface="Times New Roman"/>
                      </a:endParaRPr>
                    </a:p>
                  </a:txBody>
                  <a:tcPr marL="68580" marR="68580" marT="17780" marB="0" anchor="ctr"/>
                </a:tc>
              </a:tr>
              <a:tr h="282657">
                <a:tc>
                  <a:txBody>
                    <a:bodyPr/>
                    <a:lstStyle/>
                    <a:p>
                      <a:pPr algn="just">
                        <a:spcAft>
                          <a:spcPts val="0"/>
                        </a:spcAft>
                      </a:pPr>
                      <a:r>
                        <a:rPr lang="pt-BR" sz="850">
                          <a:effectLst/>
                        </a:rPr>
                        <a:t>10</a:t>
                      </a:r>
                      <a:endParaRPr lang="pt-BR" sz="1100">
                        <a:effectLst/>
                        <a:latin typeface="Cambria"/>
                        <a:ea typeface="Times New Roman"/>
                        <a:cs typeface="Times New Roman"/>
                      </a:endParaRPr>
                    </a:p>
                  </a:txBody>
                  <a:tcPr marL="68580" marR="68580" marT="17780" marB="0"/>
                </a:tc>
                <a:tc>
                  <a:txBody>
                    <a:bodyPr/>
                    <a:lstStyle/>
                    <a:p>
                      <a:pPr fontAlgn="ctr">
                        <a:spcAft>
                          <a:spcPts val="0"/>
                        </a:spcAft>
                      </a:pPr>
                      <a:r>
                        <a:rPr lang="pt-BR" sz="1600" kern="1200">
                          <a:effectLst/>
                        </a:rPr>
                        <a:t>Unimes</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a:effectLst/>
                        </a:rPr>
                        <a:t>78</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a:effectLst/>
                        </a:rPr>
                        <a:t>12.890</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dirty="0">
                          <a:effectLst/>
                        </a:rPr>
                        <a:t>165</a:t>
                      </a:r>
                      <a:endParaRPr lang="pt-BR" sz="1600" dirty="0">
                        <a:effectLst/>
                        <a:latin typeface="Calibri"/>
                        <a:ea typeface="Times New Roman"/>
                      </a:endParaRPr>
                    </a:p>
                  </a:txBody>
                  <a:tcPr marL="68580" marR="68580" marT="17780" marB="0" anchor="ctr"/>
                </a:tc>
              </a:tr>
              <a:tr h="282657">
                <a:tc>
                  <a:txBody>
                    <a:bodyPr/>
                    <a:lstStyle/>
                    <a:p>
                      <a:pPr algn="just">
                        <a:spcAft>
                          <a:spcPts val="0"/>
                        </a:spcAft>
                      </a:pPr>
                      <a:r>
                        <a:rPr lang="pt-BR" sz="850">
                          <a:effectLst/>
                        </a:rPr>
                        <a:t>11</a:t>
                      </a:r>
                      <a:endParaRPr lang="pt-BR" sz="1100">
                        <a:effectLst/>
                        <a:latin typeface="Cambria"/>
                        <a:ea typeface="Times New Roman"/>
                        <a:cs typeface="Times New Roman"/>
                      </a:endParaRPr>
                    </a:p>
                  </a:txBody>
                  <a:tcPr marL="68580" marR="68580" marT="17780" marB="0"/>
                </a:tc>
                <a:tc>
                  <a:txBody>
                    <a:bodyPr/>
                    <a:lstStyle/>
                    <a:p>
                      <a:pPr fontAlgn="ctr">
                        <a:spcAft>
                          <a:spcPts val="0"/>
                        </a:spcAft>
                      </a:pPr>
                      <a:r>
                        <a:rPr lang="pt-BR" sz="1600" kern="1200">
                          <a:effectLst/>
                        </a:rPr>
                        <a:t>Unip</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a:effectLst/>
                        </a:rPr>
                        <a:t>468</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a:effectLst/>
                        </a:rPr>
                        <a:t>68.506</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dirty="0">
                          <a:effectLst/>
                        </a:rPr>
                        <a:t>146</a:t>
                      </a:r>
                      <a:endParaRPr lang="pt-BR" sz="1600" dirty="0">
                        <a:effectLst/>
                        <a:latin typeface="Calibri"/>
                        <a:ea typeface="Times New Roman"/>
                      </a:endParaRPr>
                    </a:p>
                  </a:txBody>
                  <a:tcPr marL="68580" marR="68580" marT="17780" marB="0" anchor="ctr"/>
                </a:tc>
              </a:tr>
              <a:tr h="282657">
                <a:tc>
                  <a:txBody>
                    <a:bodyPr/>
                    <a:lstStyle/>
                    <a:p>
                      <a:pPr algn="just">
                        <a:spcAft>
                          <a:spcPts val="0"/>
                        </a:spcAft>
                      </a:pPr>
                      <a:r>
                        <a:rPr lang="pt-BR" sz="850">
                          <a:effectLst/>
                        </a:rPr>
                        <a:t>12</a:t>
                      </a:r>
                      <a:endParaRPr lang="pt-BR" sz="1100">
                        <a:effectLst/>
                        <a:latin typeface="Cambria"/>
                        <a:ea typeface="Times New Roman"/>
                        <a:cs typeface="Times New Roman"/>
                      </a:endParaRPr>
                    </a:p>
                  </a:txBody>
                  <a:tcPr marL="68580" marR="68580" marT="17780" marB="0"/>
                </a:tc>
                <a:tc>
                  <a:txBody>
                    <a:bodyPr/>
                    <a:lstStyle/>
                    <a:p>
                      <a:pPr fontAlgn="ctr">
                        <a:spcAft>
                          <a:spcPts val="0"/>
                        </a:spcAft>
                      </a:pPr>
                      <a:r>
                        <a:rPr lang="pt-BR" sz="1600" kern="1200">
                          <a:effectLst/>
                        </a:rPr>
                        <a:t>Fatec - Uninter</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a:effectLst/>
                        </a:rPr>
                        <a:t>410</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a:effectLst/>
                        </a:rPr>
                        <a:t>56.658</a:t>
                      </a:r>
                      <a:endParaRPr lang="pt-BR" sz="1600">
                        <a:effectLst/>
                        <a:latin typeface="Calibri"/>
                        <a:ea typeface="Times New Roman"/>
                      </a:endParaRPr>
                    </a:p>
                  </a:txBody>
                  <a:tcPr marL="68580" marR="68580" marT="17780" marB="0" anchor="ctr"/>
                </a:tc>
                <a:tc>
                  <a:txBody>
                    <a:bodyPr/>
                    <a:lstStyle/>
                    <a:p>
                      <a:pPr algn="ctr" fontAlgn="ctr">
                        <a:spcAft>
                          <a:spcPts val="0"/>
                        </a:spcAft>
                      </a:pPr>
                      <a:r>
                        <a:rPr lang="pt-BR" sz="1600" kern="1200" dirty="0">
                          <a:effectLst/>
                        </a:rPr>
                        <a:t>138</a:t>
                      </a:r>
                      <a:endParaRPr lang="pt-BR" sz="1600" dirty="0">
                        <a:effectLst/>
                        <a:latin typeface="Calibri"/>
                        <a:ea typeface="Times New Roman"/>
                      </a:endParaRPr>
                    </a:p>
                  </a:txBody>
                  <a:tcPr marL="68580" marR="68580" marT="17780" marB="0" anchor="ctr"/>
                </a:tc>
              </a:tr>
              <a:tr h="268037">
                <a:tc gridSpan="5">
                  <a:txBody>
                    <a:bodyPr/>
                    <a:lstStyle/>
                    <a:p>
                      <a:pPr algn="just">
                        <a:spcAft>
                          <a:spcPts val="0"/>
                        </a:spcAft>
                      </a:pPr>
                      <a:r>
                        <a:rPr lang="pt-BR" sz="800" dirty="0">
                          <a:effectLst/>
                        </a:rPr>
                        <a:t>Fonte: Censo MEC/INEP 2011.</a:t>
                      </a:r>
                      <a:endParaRPr lang="pt-BR" sz="1100" dirty="0">
                        <a:effectLst/>
                        <a:latin typeface="Cambria"/>
                        <a:ea typeface="Times New Roman"/>
                        <a:cs typeface="Times New Roman"/>
                      </a:endParaRPr>
                    </a:p>
                  </a:txBody>
                  <a:tcPr marL="68580" marR="68580" marT="17780" marB="0"/>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bl>
          </a:graphicData>
        </a:graphic>
      </p:graphicFrame>
    </p:spTree>
    <p:extLst>
      <p:ext uri="{BB962C8B-B14F-4D97-AF65-F5344CB8AC3E}">
        <p14:creationId xmlns:p14="http://schemas.microsoft.com/office/powerpoint/2010/main" val="29809484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5262979"/>
          </a:xfrm>
          <a:prstGeom prst="rect">
            <a:avLst/>
          </a:prstGeom>
          <a:noFill/>
        </p:spPr>
        <p:txBody>
          <a:bodyPr wrap="square" rtlCol="0">
            <a:spAutoFit/>
          </a:bodyPr>
          <a:lstStyle/>
          <a:p>
            <a:r>
              <a:rPr lang="en-US" sz="2400" b="1" dirty="0" err="1" smtClean="0">
                <a:solidFill>
                  <a:srgbClr val="800000"/>
                </a:solidFill>
                <a:ea typeface="Arial" pitchFamily="-112" charset="0"/>
                <a:cs typeface="Arial" pitchFamily="34" charset="0"/>
              </a:rPr>
              <a:t>Evolução</a:t>
            </a:r>
            <a:r>
              <a:rPr lang="en-US" sz="2400" b="1" dirty="0" smtClean="0">
                <a:solidFill>
                  <a:srgbClr val="800000"/>
                </a:solidFill>
                <a:ea typeface="Arial" pitchFamily="-112" charset="0"/>
                <a:cs typeface="Arial" pitchFamily="34" charset="0"/>
              </a:rPr>
              <a:t> da </a:t>
            </a:r>
            <a:r>
              <a:rPr lang="en-US" sz="2400" b="1" dirty="0" err="1" smtClean="0">
                <a:solidFill>
                  <a:srgbClr val="800000"/>
                </a:solidFill>
                <a:ea typeface="Arial" pitchFamily="-112" charset="0"/>
                <a:cs typeface="Arial" pitchFamily="34" charset="0"/>
              </a:rPr>
              <a:t>Demanda</a:t>
            </a:r>
            <a:endParaRPr lang="en-US" sz="2400" b="1" dirty="0">
              <a:solidFill>
                <a:srgbClr val="800000"/>
              </a:solidFill>
              <a:ea typeface="Arial" pitchFamily="-112" charset="0"/>
              <a:cs typeface="Arial" pitchFamily="34" charset="0"/>
            </a:endParaRPr>
          </a:p>
          <a:p>
            <a:endParaRPr lang="en-US" sz="2400" b="1" dirty="0" smtClean="0">
              <a:solidFill>
                <a:srgbClr val="800000"/>
              </a:solidFill>
              <a:ea typeface="Arial" pitchFamily="-112" charset="0"/>
              <a:cs typeface="Arial" pitchFamily="34" charset="0"/>
            </a:endParaRPr>
          </a:p>
          <a:p>
            <a:r>
              <a:rPr lang="pt-BR" sz="2400" dirty="0"/>
              <a:t>Na primeira década deste século, o País contabilizava mais de um milhão de professores atuando na Educação Básica sem formação superior concluída. As IES que focaram neste mercado obtiveram um grande êxito inicial.</a:t>
            </a:r>
          </a:p>
          <a:p>
            <a:r>
              <a:rPr lang="pt-BR" sz="2400" dirty="0"/>
              <a:t> </a:t>
            </a:r>
          </a:p>
          <a:p>
            <a:r>
              <a:rPr lang="pt-BR" sz="2400" dirty="0" smtClean="0"/>
              <a:t>Na </a:t>
            </a:r>
            <a:r>
              <a:rPr lang="pt-BR" sz="2400" dirty="0"/>
              <a:t>metade da primeira década de oferta as IES passaram a concentrar esforços na diversificação de catálogo buscando já novos públicos com a oferta de bacharelados e tecnólogos, chegando em 2011 a ter já praticamente um equilíbrio entre a quantidade de cursos ofertados para formar professores e a soma dos cursos de bacharelado e tecnólogos. </a:t>
            </a:r>
          </a:p>
          <a:p>
            <a:endParaRPr lang="pt-BR" sz="2400" dirty="0"/>
          </a:p>
        </p:txBody>
      </p:sp>
    </p:spTree>
    <p:extLst>
      <p:ext uri="{BB962C8B-B14F-4D97-AF65-F5344CB8AC3E}">
        <p14:creationId xmlns:p14="http://schemas.microsoft.com/office/powerpoint/2010/main" val="18843731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1200329"/>
          </a:xfrm>
          <a:prstGeom prst="rect">
            <a:avLst/>
          </a:prstGeom>
          <a:noFill/>
        </p:spPr>
        <p:txBody>
          <a:bodyPr wrap="square" rtlCol="0">
            <a:spAutoFit/>
          </a:bodyPr>
          <a:lstStyle/>
          <a:p>
            <a:r>
              <a:rPr lang="en-US" sz="2400" b="1" dirty="0" err="1">
                <a:solidFill>
                  <a:srgbClr val="800000"/>
                </a:solidFill>
                <a:ea typeface="Arial" pitchFamily="-112" charset="0"/>
                <a:cs typeface="Arial" pitchFamily="34" charset="0"/>
              </a:rPr>
              <a:t>Evolução</a:t>
            </a:r>
            <a:r>
              <a:rPr lang="en-US" sz="2400" b="1" dirty="0">
                <a:solidFill>
                  <a:srgbClr val="800000"/>
                </a:solidFill>
                <a:ea typeface="Arial" pitchFamily="-112" charset="0"/>
                <a:cs typeface="Arial" pitchFamily="34" charset="0"/>
              </a:rPr>
              <a:t> da </a:t>
            </a:r>
            <a:r>
              <a:rPr lang="en-US" sz="2400" b="1" dirty="0" err="1">
                <a:solidFill>
                  <a:srgbClr val="800000"/>
                </a:solidFill>
                <a:ea typeface="Arial" pitchFamily="-112" charset="0"/>
                <a:cs typeface="Arial" pitchFamily="34" charset="0"/>
              </a:rPr>
              <a:t>Demanda</a:t>
            </a:r>
            <a:endParaRPr lang="en-US" sz="2400" b="1" dirty="0">
              <a:solidFill>
                <a:srgbClr val="800000"/>
              </a:solidFill>
              <a:ea typeface="Arial" pitchFamily="-112" charset="0"/>
              <a:cs typeface="Arial" pitchFamily="34" charset="0"/>
            </a:endParaRPr>
          </a:p>
          <a:p>
            <a:endParaRPr lang="en-US" sz="2400" b="1" dirty="0" smtClean="0">
              <a:solidFill>
                <a:srgbClr val="800000"/>
              </a:solidFill>
              <a:ea typeface="Arial" pitchFamily="-112" charset="0"/>
              <a:cs typeface="Arial" pitchFamily="34" charset="0"/>
            </a:endParaRPr>
          </a:p>
          <a:p>
            <a:endParaRPr lang="pt-BR" sz="2400" dirty="0"/>
          </a:p>
        </p:txBody>
      </p:sp>
      <p:graphicFrame>
        <p:nvGraphicFramePr>
          <p:cNvPr id="4" name="Tabela 3"/>
          <p:cNvGraphicFramePr>
            <a:graphicFrameLocks noGrp="1"/>
          </p:cNvGraphicFramePr>
          <p:nvPr>
            <p:extLst>
              <p:ext uri="{D42A27DB-BD31-4B8C-83A1-F6EECF244321}">
                <p14:modId xmlns:p14="http://schemas.microsoft.com/office/powerpoint/2010/main" val="3215311261"/>
              </p:ext>
            </p:extLst>
          </p:nvPr>
        </p:nvGraphicFramePr>
        <p:xfrm>
          <a:off x="533401" y="1438363"/>
          <a:ext cx="8310880" cy="3856764"/>
        </p:xfrm>
        <a:graphic>
          <a:graphicData uri="http://schemas.openxmlformats.org/drawingml/2006/table">
            <a:tbl>
              <a:tblPr firstRow="1" firstCol="1" bandRow="1">
                <a:tableStyleId>{5C22544A-7EE6-4342-B048-85BDC9FD1C3A}</a:tableStyleId>
              </a:tblPr>
              <a:tblGrid>
                <a:gridCol w="1523999"/>
                <a:gridCol w="990600"/>
                <a:gridCol w="767081"/>
                <a:gridCol w="912683"/>
                <a:gridCol w="803738"/>
                <a:gridCol w="803738"/>
                <a:gridCol w="803738"/>
                <a:gridCol w="803738"/>
                <a:gridCol w="901565"/>
              </a:tblGrid>
              <a:tr h="213974">
                <a:tc gridSpan="9">
                  <a:txBody>
                    <a:bodyPr/>
                    <a:lstStyle/>
                    <a:p>
                      <a:pPr marL="457200" algn="ctr">
                        <a:spcAft>
                          <a:spcPts val="0"/>
                        </a:spcAft>
                      </a:pPr>
                      <a:r>
                        <a:rPr lang="pt-BR" sz="2000" dirty="0">
                          <a:effectLst/>
                        </a:rPr>
                        <a:t>Evolução na oferta dos tipos de cursos de graduação a distância</a:t>
                      </a:r>
                      <a:endParaRPr lang="pt-BR" sz="2000" dirty="0">
                        <a:effectLst/>
                        <a:latin typeface="Cambria"/>
                        <a:ea typeface="Times New Roman"/>
                        <a:cs typeface="Times New Roman"/>
                      </a:endParaRPr>
                    </a:p>
                  </a:txBody>
                  <a:tcPr marL="68580" marR="107950" marT="0" marB="0"/>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855895">
                <a:tc>
                  <a:txBody>
                    <a:bodyPr/>
                    <a:lstStyle/>
                    <a:p>
                      <a:pPr marL="0" algn="just">
                        <a:spcAft>
                          <a:spcPts val="0"/>
                        </a:spcAft>
                      </a:pPr>
                      <a:r>
                        <a:rPr lang="pt-BR" sz="1800" dirty="0">
                          <a:effectLst/>
                        </a:rPr>
                        <a:t>Tipo</a:t>
                      </a:r>
                      <a:endParaRPr lang="pt-BR" sz="1800" dirty="0">
                        <a:effectLst/>
                        <a:latin typeface="Cambria"/>
                        <a:ea typeface="Times New Roman"/>
                        <a:cs typeface="Times New Roman"/>
                      </a:endParaRPr>
                    </a:p>
                  </a:txBody>
                  <a:tcPr marL="68580" marR="107950" marT="0" marB="0"/>
                </a:tc>
                <a:tc>
                  <a:txBody>
                    <a:bodyPr/>
                    <a:lstStyle/>
                    <a:p>
                      <a:pPr marL="0" algn="just">
                        <a:spcAft>
                          <a:spcPts val="0"/>
                        </a:spcAft>
                      </a:pPr>
                      <a:r>
                        <a:rPr lang="pt-BR" sz="1800" dirty="0">
                          <a:effectLst/>
                        </a:rPr>
                        <a:t>2002</a:t>
                      </a:r>
                      <a:endParaRPr lang="pt-BR" sz="1800" dirty="0">
                        <a:effectLst/>
                        <a:latin typeface="Cambria"/>
                        <a:ea typeface="Times New Roman"/>
                        <a:cs typeface="Times New Roman"/>
                      </a:endParaRPr>
                    </a:p>
                  </a:txBody>
                  <a:tcPr marL="68580" marR="107950" marT="0" marB="0"/>
                </a:tc>
                <a:tc>
                  <a:txBody>
                    <a:bodyPr/>
                    <a:lstStyle/>
                    <a:p>
                      <a:pPr marL="0" algn="just">
                        <a:spcAft>
                          <a:spcPts val="0"/>
                        </a:spcAft>
                      </a:pPr>
                      <a:r>
                        <a:rPr lang="pt-BR" sz="1800" dirty="0">
                          <a:effectLst/>
                        </a:rPr>
                        <a:t>2005</a:t>
                      </a:r>
                      <a:endParaRPr lang="pt-BR" sz="1800" dirty="0">
                        <a:effectLst/>
                        <a:latin typeface="Cambria"/>
                        <a:ea typeface="Times New Roman"/>
                        <a:cs typeface="Times New Roman"/>
                      </a:endParaRPr>
                    </a:p>
                  </a:txBody>
                  <a:tcPr marL="68580" marR="107950" marT="0" marB="0"/>
                </a:tc>
                <a:tc>
                  <a:txBody>
                    <a:bodyPr/>
                    <a:lstStyle/>
                    <a:p>
                      <a:pPr marL="0" algn="just">
                        <a:spcAft>
                          <a:spcPts val="0"/>
                        </a:spcAft>
                      </a:pPr>
                      <a:r>
                        <a:rPr lang="pt-BR" sz="1800" dirty="0">
                          <a:effectLst/>
                        </a:rPr>
                        <a:t>2006</a:t>
                      </a:r>
                      <a:endParaRPr lang="pt-BR" sz="1800" dirty="0">
                        <a:effectLst/>
                        <a:latin typeface="Cambria"/>
                        <a:ea typeface="Times New Roman"/>
                        <a:cs typeface="Times New Roman"/>
                      </a:endParaRPr>
                    </a:p>
                  </a:txBody>
                  <a:tcPr marL="68580" marR="107950" marT="0" marB="0"/>
                </a:tc>
                <a:tc>
                  <a:txBody>
                    <a:bodyPr/>
                    <a:lstStyle/>
                    <a:p>
                      <a:pPr marL="0" algn="just">
                        <a:spcAft>
                          <a:spcPts val="0"/>
                        </a:spcAft>
                      </a:pPr>
                      <a:r>
                        <a:rPr lang="pt-BR" sz="1800">
                          <a:effectLst/>
                        </a:rPr>
                        <a:t>2007</a:t>
                      </a:r>
                      <a:endParaRPr lang="pt-BR" sz="1800">
                        <a:effectLst/>
                        <a:latin typeface="Cambria"/>
                        <a:ea typeface="Times New Roman"/>
                        <a:cs typeface="Times New Roman"/>
                      </a:endParaRPr>
                    </a:p>
                  </a:txBody>
                  <a:tcPr marL="68580" marR="107950" marT="0" marB="0"/>
                </a:tc>
                <a:tc>
                  <a:txBody>
                    <a:bodyPr/>
                    <a:lstStyle/>
                    <a:p>
                      <a:pPr marL="0" algn="just">
                        <a:spcAft>
                          <a:spcPts val="0"/>
                        </a:spcAft>
                      </a:pPr>
                      <a:r>
                        <a:rPr lang="pt-BR" sz="1800">
                          <a:effectLst/>
                        </a:rPr>
                        <a:t>2008</a:t>
                      </a:r>
                      <a:endParaRPr lang="pt-BR" sz="1800">
                        <a:effectLst/>
                        <a:latin typeface="Cambria"/>
                        <a:ea typeface="Times New Roman"/>
                        <a:cs typeface="Times New Roman"/>
                      </a:endParaRPr>
                    </a:p>
                  </a:txBody>
                  <a:tcPr marL="68580" marR="107950" marT="0" marB="0"/>
                </a:tc>
                <a:tc>
                  <a:txBody>
                    <a:bodyPr/>
                    <a:lstStyle/>
                    <a:p>
                      <a:pPr marL="0" algn="just">
                        <a:spcAft>
                          <a:spcPts val="0"/>
                        </a:spcAft>
                      </a:pPr>
                      <a:r>
                        <a:rPr lang="pt-BR" sz="1800">
                          <a:effectLst/>
                        </a:rPr>
                        <a:t>2009</a:t>
                      </a:r>
                      <a:endParaRPr lang="pt-BR" sz="1800">
                        <a:effectLst/>
                        <a:latin typeface="Cambria"/>
                        <a:ea typeface="Times New Roman"/>
                        <a:cs typeface="Times New Roman"/>
                      </a:endParaRPr>
                    </a:p>
                  </a:txBody>
                  <a:tcPr marL="68580" marR="107950" marT="0" marB="0"/>
                </a:tc>
                <a:tc>
                  <a:txBody>
                    <a:bodyPr/>
                    <a:lstStyle/>
                    <a:p>
                      <a:pPr marL="0" algn="just">
                        <a:spcAft>
                          <a:spcPts val="0"/>
                        </a:spcAft>
                      </a:pPr>
                      <a:r>
                        <a:rPr lang="pt-BR" sz="1800">
                          <a:effectLst/>
                        </a:rPr>
                        <a:t>2010</a:t>
                      </a:r>
                      <a:endParaRPr lang="pt-BR" sz="1800">
                        <a:effectLst/>
                        <a:latin typeface="Cambria"/>
                        <a:ea typeface="Times New Roman"/>
                        <a:cs typeface="Times New Roman"/>
                      </a:endParaRPr>
                    </a:p>
                  </a:txBody>
                  <a:tcPr marL="68580" marR="107950" marT="0" marB="0"/>
                </a:tc>
                <a:tc>
                  <a:txBody>
                    <a:bodyPr/>
                    <a:lstStyle/>
                    <a:p>
                      <a:pPr marL="0" algn="just">
                        <a:spcAft>
                          <a:spcPts val="0"/>
                        </a:spcAft>
                      </a:pPr>
                      <a:r>
                        <a:rPr lang="pt-BR" sz="1800">
                          <a:effectLst/>
                        </a:rPr>
                        <a:t>2011</a:t>
                      </a:r>
                      <a:endParaRPr lang="pt-BR" sz="1800">
                        <a:effectLst/>
                        <a:latin typeface="Cambria"/>
                        <a:ea typeface="Times New Roman"/>
                        <a:cs typeface="Times New Roman"/>
                      </a:endParaRPr>
                    </a:p>
                  </a:txBody>
                  <a:tcPr marL="68580" marR="107950" marT="0" marB="0"/>
                </a:tc>
              </a:tr>
              <a:tr h="577729">
                <a:tc>
                  <a:txBody>
                    <a:bodyPr/>
                    <a:lstStyle/>
                    <a:p>
                      <a:pPr marL="0" algn="just">
                        <a:spcAft>
                          <a:spcPts val="0"/>
                        </a:spcAft>
                      </a:pPr>
                      <a:r>
                        <a:rPr lang="pt-BR" sz="1800">
                          <a:effectLst/>
                        </a:rPr>
                        <a:t>Tecnólogos</a:t>
                      </a:r>
                      <a:endParaRPr lang="pt-BR" sz="1800">
                        <a:effectLst/>
                        <a:latin typeface="Cambria"/>
                        <a:ea typeface="Times New Roman"/>
                        <a:cs typeface="Times New Roman"/>
                      </a:endParaRPr>
                    </a:p>
                  </a:txBody>
                  <a:tcPr marL="68580" marR="107950" marT="0" marB="0"/>
                </a:tc>
                <a:tc>
                  <a:txBody>
                    <a:bodyPr/>
                    <a:lstStyle/>
                    <a:p>
                      <a:pPr marL="0" algn="just">
                        <a:spcAft>
                          <a:spcPts val="0"/>
                        </a:spcAft>
                      </a:pPr>
                      <a:r>
                        <a:rPr lang="pt-BR" sz="1800">
                          <a:effectLst/>
                        </a:rPr>
                        <a:t>0</a:t>
                      </a:r>
                      <a:endParaRPr lang="pt-BR" sz="1800">
                        <a:effectLst/>
                        <a:latin typeface="Cambria"/>
                        <a:ea typeface="Times New Roman"/>
                        <a:cs typeface="Times New Roman"/>
                      </a:endParaRPr>
                    </a:p>
                  </a:txBody>
                  <a:tcPr marL="68580" marR="107950" marT="0" marB="0"/>
                </a:tc>
                <a:tc>
                  <a:txBody>
                    <a:bodyPr/>
                    <a:lstStyle/>
                    <a:p>
                      <a:pPr marL="0" algn="just">
                        <a:spcAft>
                          <a:spcPts val="0"/>
                        </a:spcAft>
                      </a:pPr>
                      <a:r>
                        <a:rPr lang="pt-BR" sz="1800" dirty="0">
                          <a:effectLst/>
                        </a:rPr>
                        <a:t>17</a:t>
                      </a:r>
                      <a:endParaRPr lang="pt-BR" sz="1800" dirty="0">
                        <a:effectLst/>
                        <a:latin typeface="Cambria"/>
                        <a:ea typeface="Times New Roman"/>
                        <a:cs typeface="Times New Roman"/>
                      </a:endParaRPr>
                    </a:p>
                  </a:txBody>
                  <a:tcPr marL="68580" marR="107950" marT="0" marB="0"/>
                </a:tc>
                <a:tc>
                  <a:txBody>
                    <a:bodyPr/>
                    <a:lstStyle/>
                    <a:p>
                      <a:pPr marL="0" algn="just">
                        <a:spcAft>
                          <a:spcPts val="0"/>
                        </a:spcAft>
                      </a:pPr>
                      <a:r>
                        <a:rPr lang="pt-BR" sz="1800" dirty="0">
                          <a:effectLst/>
                        </a:rPr>
                        <a:t>88</a:t>
                      </a:r>
                      <a:endParaRPr lang="pt-BR" sz="1800" dirty="0">
                        <a:effectLst/>
                        <a:latin typeface="Cambria"/>
                        <a:ea typeface="Times New Roman"/>
                        <a:cs typeface="Times New Roman"/>
                      </a:endParaRPr>
                    </a:p>
                  </a:txBody>
                  <a:tcPr marL="68580" marR="107950" marT="0" marB="0"/>
                </a:tc>
                <a:tc>
                  <a:txBody>
                    <a:bodyPr/>
                    <a:lstStyle/>
                    <a:p>
                      <a:pPr marL="0" algn="just">
                        <a:spcAft>
                          <a:spcPts val="0"/>
                        </a:spcAft>
                      </a:pPr>
                      <a:r>
                        <a:rPr lang="pt-BR" sz="1800" dirty="0">
                          <a:effectLst/>
                        </a:rPr>
                        <a:t>101</a:t>
                      </a:r>
                      <a:endParaRPr lang="pt-BR" sz="1800" dirty="0">
                        <a:effectLst/>
                        <a:latin typeface="Cambria"/>
                        <a:ea typeface="Times New Roman"/>
                        <a:cs typeface="Times New Roman"/>
                      </a:endParaRPr>
                    </a:p>
                  </a:txBody>
                  <a:tcPr marL="68580" marR="107950" marT="0" marB="0"/>
                </a:tc>
                <a:tc>
                  <a:txBody>
                    <a:bodyPr/>
                    <a:lstStyle/>
                    <a:p>
                      <a:pPr marL="0" algn="just">
                        <a:spcAft>
                          <a:spcPts val="0"/>
                        </a:spcAft>
                      </a:pPr>
                      <a:r>
                        <a:rPr lang="pt-BR" sz="1800">
                          <a:effectLst/>
                        </a:rPr>
                        <a:t>162</a:t>
                      </a:r>
                      <a:endParaRPr lang="pt-BR" sz="1800">
                        <a:effectLst/>
                        <a:latin typeface="Cambria"/>
                        <a:ea typeface="Times New Roman"/>
                        <a:cs typeface="Times New Roman"/>
                      </a:endParaRPr>
                    </a:p>
                  </a:txBody>
                  <a:tcPr marL="68580" marR="107950" marT="0" marB="0"/>
                </a:tc>
                <a:tc>
                  <a:txBody>
                    <a:bodyPr/>
                    <a:lstStyle/>
                    <a:p>
                      <a:pPr marL="0" algn="just">
                        <a:spcAft>
                          <a:spcPts val="0"/>
                        </a:spcAft>
                      </a:pPr>
                      <a:r>
                        <a:rPr lang="pt-BR" sz="1800">
                          <a:effectLst/>
                        </a:rPr>
                        <a:t>200</a:t>
                      </a:r>
                      <a:endParaRPr lang="pt-BR" sz="1800">
                        <a:effectLst/>
                        <a:latin typeface="Cambria"/>
                        <a:ea typeface="Times New Roman"/>
                        <a:cs typeface="Times New Roman"/>
                      </a:endParaRPr>
                    </a:p>
                  </a:txBody>
                  <a:tcPr marL="68580" marR="107950" marT="0" marB="0"/>
                </a:tc>
                <a:tc>
                  <a:txBody>
                    <a:bodyPr/>
                    <a:lstStyle/>
                    <a:p>
                      <a:pPr marL="0" algn="just">
                        <a:spcAft>
                          <a:spcPts val="0"/>
                        </a:spcAft>
                      </a:pPr>
                      <a:r>
                        <a:rPr lang="pt-BR" sz="1800">
                          <a:effectLst/>
                        </a:rPr>
                        <a:t>224</a:t>
                      </a:r>
                      <a:endParaRPr lang="pt-BR" sz="1800">
                        <a:effectLst/>
                        <a:latin typeface="Cambria"/>
                        <a:ea typeface="Times New Roman"/>
                        <a:cs typeface="Times New Roman"/>
                      </a:endParaRPr>
                    </a:p>
                  </a:txBody>
                  <a:tcPr marL="68580" marR="107950" marT="0" marB="0"/>
                </a:tc>
                <a:tc>
                  <a:txBody>
                    <a:bodyPr/>
                    <a:lstStyle/>
                    <a:p>
                      <a:pPr marL="0" algn="just">
                        <a:spcAft>
                          <a:spcPts val="0"/>
                        </a:spcAft>
                      </a:pPr>
                      <a:r>
                        <a:rPr lang="pt-BR" sz="1800">
                          <a:effectLst/>
                        </a:rPr>
                        <a:t>288</a:t>
                      </a:r>
                      <a:endParaRPr lang="pt-BR" sz="1800">
                        <a:effectLst/>
                        <a:latin typeface="Cambria"/>
                        <a:ea typeface="Times New Roman"/>
                        <a:cs typeface="Times New Roman"/>
                      </a:endParaRPr>
                    </a:p>
                  </a:txBody>
                  <a:tcPr marL="68580" marR="107950" marT="0" marB="0"/>
                </a:tc>
              </a:tr>
              <a:tr h="577729">
                <a:tc>
                  <a:txBody>
                    <a:bodyPr/>
                    <a:lstStyle/>
                    <a:p>
                      <a:pPr marL="0" algn="just">
                        <a:spcAft>
                          <a:spcPts val="0"/>
                        </a:spcAft>
                      </a:pPr>
                      <a:r>
                        <a:rPr lang="pt-BR" sz="1800">
                          <a:effectLst/>
                        </a:rPr>
                        <a:t>Bacharelados</a:t>
                      </a:r>
                      <a:endParaRPr lang="pt-BR" sz="1800">
                        <a:effectLst/>
                        <a:latin typeface="Cambria"/>
                        <a:ea typeface="Times New Roman"/>
                        <a:cs typeface="Times New Roman"/>
                      </a:endParaRPr>
                    </a:p>
                  </a:txBody>
                  <a:tcPr marL="68580" marR="107950" marT="0" marB="0"/>
                </a:tc>
                <a:tc>
                  <a:txBody>
                    <a:bodyPr/>
                    <a:lstStyle/>
                    <a:p>
                      <a:pPr marL="0" algn="just">
                        <a:spcAft>
                          <a:spcPts val="0"/>
                        </a:spcAft>
                      </a:pPr>
                      <a:r>
                        <a:rPr lang="pt-BR" sz="1800">
                          <a:effectLst/>
                        </a:rPr>
                        <a:t>1</a:t>
                      </a:r>
                      <a:endParaRPr lang="pt-BR" sz="1800">
                        <a:effectLst/>
                        <a:latin typeface="Cambria"/>
                        <a:ea typeface="Times New Roman"/>
                        <a:cs typeface="Times New Roman"/>
                      </a:endParaRPr>
                    </a:p>
                  </a:txBody>
                  <a:tcPr marL="68580" marR="107950" marT="0" marB="0"/>
                </a:tc>
                <a:tc>
                  <a:txBody>
                    <a:bodyPr/>
                    <a:lstStyle/>
                    <a:p>
                      <a:pPr marL="0" algn="just">
                        <a:spcAft>
                          <a:spcPts val="0"/>
                        </a:spcAft>
                      </a:pPr>
                      <a:r>
                        <a:rPr lang="pt-BR" sz="1800">
                          <a:effectLst/>
                        </a:rPr>
                        <a:t>22</a:t>
                      </a:r>
                      <a:endParaRPr lang="pt-BR" sz="1800">
                        <a:effectLst/>
                        <a:latin typeface="Cambria"/>
                        <a:ea typeface="Times New Roman"/>
                        <a:cs typeface="Times New Roman"/>
                      </a:endParaRPr>
                    </a:p>
                  </a:txBody>
                  <a:tcPr marL="68580" marR="107950" marT="0" marB="0"/>
                </a:tc>
                <a:tc>
                  <a:txBody>
                    <a:bodyPr/>
                    <a:lstStyle/>
                    <a:p>
                      <a:pPr marL="0" algn="just">
                        <a:spcAft>
                          <a:spcPts val="0"/>
                        </a:spcAft>
                      </a:pPr>
                      <a:r>
                        <a:rPr lang="pt-BR" sz="1800" dirty="0">
                          <a:effectLst/>
                        </a:rPr>
                        <a:t>76</a:t>
                      </a:r>
                      <a:endParaRPr lang="pt-BR" sz="1800" dirty="0">
                        <a:effectLst/>
                        <a:latin typeface="Cambria"/>
                        <a:ea typeface="Times New Roman"/>
                        <a:cs typeface="Times New Roman"/>
                      </a:endParaRPr>
                    </a:p>
                  </a:txBody>
                  <a:tcPr marL="68580" marR="107950" marT="0" marB="0"/>
                </a:tc>
                <a:tc>
                  <a:txBody>
                    <a:bodyPr/>
                    <a:lstStyle/>
                    <a:p>
                      <a:pPr marL="0" algn="just">
                        <a:spcAft>
                          <a:spcPts val="0"/>
                        </a:spcAft>
                      </a:pPr>
                      <a:r>
                        <a:rPr lang="pt-BR" sz="1800" dirty="0">
                          <a:effectLst/>
                        </a:rPr>
                        <a:t>96</a:t>
                      </a:r>
                      <a:endParaRPr lang="pt-BR" sz="1800" dirty="0">
                        <a:effectLst/>
                        <a:latin typeface="Cambria"/>
                        <a:ea typeface="Times New Roman"/>
                        <a:cs typeface="Times New Roman"/>
                      </a:endParaRPr>
                    </a:p>
                  </a:txBody>
                  <a:tcPr marL="68580" marR="107950" marT="0" marB="0"/>
                </a:tc>
                <a:tc>
                  <a:txBody>
                    <a:bodyPr/>
                    <a:lstStyle/>
                    <a:p>
                      <a:pPr marL="0" algn="just">
                        <a:spcAft>
                          <a:spcPts val="0"/>
                        </a:spcAft>
                      </a:pPr>
                      <a:r>
                        <a:rPr lang="pt-BR" sz="1800" dirty="0">
                          <a:effectLst/>
                        </a:rPr>
                        <a:t>137</a:t>
                      </a:r>
                      <a:endParaRPr lang="pt-BR" sz="1800" dirty="0">
                        <a:effectLst/>
                        <a:latin typeface="Cambria"/>
                        <a:ea typeface="Times New Roman"/>
                        <a:cs typeface="Times New Roman"/>
                      </a:endParaRPr>
                    </a:p>
                  </a:txBody>
                  <a:tcPr marL="68580" marR="107950" marT="0" marB="0"/>
                </a:tc>
                <a:tc>
                  <a:txBody>
                    <a:bodyPr/>
                    <a:lstStyle/>
                    <a:p>
                      <a:pPr marL="0" algn="just">
                        <a:spcAft>
                          <a:spcPts val="0"/>
                        </a:spcAft>
                      </a:pPr>
                      <a:r>
                        <a:rPr lang="pt-BR" sz="1800" dirty="0">
                          <a:effectLst/>
                        </a:rPr>
                        <a:t>157</a:t>
                      </a:r>
                      <a:endParaRPr lang="pt-BR" sz="1800" dirty="0">
                        <a:effectLst/>
                        <a:latin typeface="Cambria"/>
                        <a:ea typeface="Times New Roman"/>
                        <a:cs typeface="Times New Roman"/>
                      </a:endParaRPr>
                    </a:p>
                  </a:txBody>
                  <a:tcPr marL="68580" marR="107950" marT="0" marB="0"/>
                </a:tc>
                <a:tc>
                  <a:txBody>
                    <a:bodyPr/>
                    <a:lstStyle/>
                    <a:p>
                      <a:pPr marL="0" algn="just">
                        <a:spcAft>
                          <a:spcPts val="0"/>
                        </a:spcAft>
                      </a:pPr>
                      <a:r>
                        <a:rPr lang="pt-BR" sz="1800">
                          <a:effectLst/>
                        </a:rPr>
                        <a:t>185</a:t>
                      </a:r>
                      <a:endParaRPr lang="pt-BR" sz="1800">
                        <a:effectLst/>
                        <a:latin typeface="Cambria"/>
                        <a:ea typeface="Times New Roman"/>
                        <a:cs typeface="Times New Roman"/>
                      </a:endParaRPr>
                    </a:p>
                  </a:txBody>
                  <a:tcPr marL="68580" marR="107950" marT="0" marB="0"/>
                </a:tc>
                <a:tc>
                  <a:txBody>
                    <a:bodyPr/>
                    <a:lstStyle/>
                    <a:p>
                      <a:pPr marL="0" algn="just">
                        <a:spcAft>
                          <a:spcPts val="0"/>
                        </a:spcAft>
                      </a:pPr>
                      <a:r>
                        <a:rPr lang="pt-BR" sz="1800">
                          <a:effectLst/>
                        </a:rPr>
                        <a:t>198</a:t>
                      </a:r>
                      <a:endParaRPr lang="pt-BR" sz="1800">
                        <a:effectLst/>
                        <a:latin typeface="Cambria"/>
                        <a:ea typeface="Times New Roman"/>
                        <a:cs typeface="Times New Roman"/>
                      </a:endParaRPr>
                    </a:p>
                  </a:txBody>
                  <a:tcPr marL="68580" marR="107950" marT="0" marB="0"/>
                </a:tc>
              </a:tr>
              <a:tr h="577729">
                <a:tc>
                  <a:txBody>
                    <a:bodyPr/>
                    <a:lstStyle/>
                    <a:p>
                      <a:pPr marL="0" algn="just">
                        <a:spcAft>
                          <a:spcPts val="0"/>
                        </a:spcAft>
                      </a:pPr>
                      <a:r>
                        <a:rPr lang="pt-BR" sz="1800">
                          <a:effectLst/>
                        </a:rPr>
                        <a:t>Licenciaturas</a:t>
                      </a:r>
                      <a:endParaRPr lang="pt-BR" sz="1800">
                        <a:effectLst/>
                        <a:latin typeface="Cambria"/>
                        <a:ea typeface="Times New Roman"/>
                        <a:cs typeface="Times New Roman"/>
                      </a:endParaRPr>
                    </a:p>
                  </a:txBody>
                  <a:tcPr marL="68580" marR="107950" marT="0" marB="0"/>
                </a:tc>
                <a:tc>
                  <a:txBody>
                    <a:bodyPr/>
                    <a:lstStyle/>
                    <a:p>
                      <a:pPr marL="0" algn="just">
                        <a:spcAft>
                          <a:spcPts val="0"/>
                        </a:spcAft>
                      </a:pPr>
                      <a:r>
                        <a:rPr lang="pt-BR" sz="1800">
                          <a:effectLst/>
                        </a:rPr>
                        <a:t>45</a:t>
                      </a:r>
                      <a:endParaRPr lang="pt-BR" sz="1800">
                        <a:effectLst/>
                        <a:latin typeface="Cambria"/>
                        <a:ea typeface="Times New Roman"/>
                        <a:cs typeface="Times New Roman"/>
                      </a:endParaRPr>
                    </a:p>
                  </a:txBody>
                  <a:tcPr marL="68580" marR="107950" marT="0" marB="0"/>
                </a:tc>
                <a:tc>
                  <a:txBody>
                    <a:bodyPr/>
                    <a:lstStyle/>
                    <a:p>
                      <a:pPr marL="0" algn="just">
                        <a:spcAft>
                          <a:spcPts val="0"/>
                        </a:spcAft>
                      </a:pPr>
                      <a:r>
                        <a:rPr lang="pt-BR" sz="1800">
                          <a:effectLst/>
                        </a:rPr>
                        <a:t>150</a:t>
                      </a:r>
                      <a:endParaRPr lang="pt-BR" sz="1800">
                        <a:effectLst/>
                        <a:latin typeface="Cambria"/>
                        <a:ea typeface="Times New Roman"/>
                        <a:cs typeface="Times New Roman"/>
                      </a:endParaRPr>
                    </a:p>
                  </a:txBody>
                  <a:tcPr marL="68580" marR="107950" marT="0" marB="0"/>
                </a:tc>
                <a:tc>
                  <a:txBody>
                    <a:bodyPr/>
                    <a:lstStyle/>
                    <a:p>
                      <a:pPr marL="0" algn="just">
                        <a:spcAft>
                          <a:spcPts val="0"/>
                        </a:spcAft>
                      </a:pPr>
                      <a:r>
                        <a:rPr lang="pt-BR" sz="1800">
                          <a:effectLst/>
                        </a:rPr>
                        <a:t>185</a:t>
                      </a:r>
                      <a:endParaRPr lang="pt-BR" sz="1800">
                        <a:effectLst/>
                        <a:latin typeface="Cambria"/>
                        <a:ea typeface="Times New Roman"/>
                        <a:cs typeface="Times New Roman"/>
                      </a:endParaRPr>
                    </a:p>
                  </a:txBody>
                  <a:tcPr marL="68580" marR="107950" marT="0" marB="0"/>
                </a:tc>
                <a:tc>
                  <a:txBody>
                    <a:bodyPr/>
                    <a:lstStyle/>
                    <a:p>
                      <a:pPr marL="0" algn="just">
                        <a:spcAft>
                          <a:spcPts val="0"/>
                        </a:spcAft>
                      </a:pPr>
                      <a:r>
                        <a:rPr lang="pt-BR" sz="1800" dirty="0">
                          <a:effectLst/>
                        </a:rPr>
                        <a:t>217</a:t>
                      </a:r>
                      <a:endParaRPr lang="pt-BR" sz="1800" dirty="0">
                        <a:effectLst/>
                        <a:latin typeface="Cambria"/>
                        <a:ea typeface="Times New Roman"/>
                        <a:cs typeface="Times New Roman"/>
                      </a:endParaRPr>
                    </a:p>
                  </a:txBody>
                  <a:tcPr marL="68580" marR="107950" marT="0" marB="0"/>
                </a:tc>
                <a:tc>
                  <a:txBody>
                    <a:bodyPr/>
                    <a:lstStyle/>
                    <a:p>
                      <a:pPr marL="0" algn="just">
                        <a:spcAft>
                          <a:spcPts val="0"/>
                        </a:spcAft>
                      </a:pPr>
                      <a:r>
                        <a:rPr lang="pt-BR" sz="1800" dirty="0">
                          <a:effectLst/>
                        </a:rPr>
                        <a:t>348</a:t>
                      </a:r>
                      <a:endParaRPr lang="pt-BR" sz="1800" dirty="0">
                        <a:effectLst/>
                        <a:latin typeface="Cambria"/>
                        <a:ea typeface="Times New Roman"/>
                        <a:cs typeface="Times New Roman"/>
                      </a:endParaRPr>
                    </a:p>
                  </a:txBody>
                  <a:tcPr marL="68580" marR="107950" marT="0" marB="0"/>
                </a:tc>
                <a:tc>
                  <a:txBody>
                    <a:bodyPr/>
                    <a:lstStyle/>
                    <a:p>
                      <a:pPr marL="0" algn="just">
                        <a:spcAft>
                          <a:spcPts val="0"/>
                        </a:spcAft>
                      </a:pPr>
                      <a:r>
                        <a:rPr lang="pt-BR" sz="1800" dirty="0">
                          <a:effectLst/>
                        </a:rPr>
                        <a:t>487</a:t>
                      </a:r>
                      <a:endParaRPr lang="pt-BR" sz="1800" dirty="0">
                        <a:effectLst/>
                        <a:latin typeface="Cambria"/>
                        <a:ea typeface="Times New Roman"/>
                        <a:cs typeface="Times New Roman"/>
                      </a:endParaRPr>
                    </a:p>
                  </a:txBody>
                  <a:tcPr marL="68580" marR="107950" marT="0" marB="0"/>
                </a:tc>
                <a:tc>
                  <a:txBody>
                    <a:bodyPr/>
                    <a:lstStyle/>
                    <a:p>
                      <a:pPr marL="0" algn="just">
                        <a:spcAft>
                          <a:spcPts val="0"/>
                        </a:spcAft>
                      </a:pPr>
                      <a:r>
                        <a:rPr lang="pt-BR" sz="1800" dirty="0">
                          <a:effectLst/>
                        </a:rPr>
                        <a:t>521</a:t>
                      </a:r>
                      <a:endParaRPr lang="pt-BR" sz="1800" dirty="0">
                        <a:effectLst/>
                        <a:latin typeface="Cambria"/>
                        <a:ea typeface="Times New Roman"/>
                        <a:cs typeface="Times New Roman"/>
                      </a:endParaRPr>
                    </a:p>
                  </a:txBody>
                  <a:tcPr marL="68580" marR="107950" marT="0" marB="0"/>
                </a:tc>
                <a:tc>
                  <a:txBody>
                    <a:bodyPr/>
                    <a:lstStyle/>
                    <a:p>
                      <a:pPr marL="0" algn="just">
                        <a:spcAft>
                          <a:spcPts val="0"/>
                        </a:spcAft>
                      </a:pPr>
                      <a:r>
                        <a:rPr lang="pt-BR" sz="1800">
                          <a:effectLst/>
                        </a:rPr>
                        <a:t>558</a:t>
                      </a:r>
                      <a:endParaRPr lang="pt-BR" sz="1800">
                        <a:effectLst/>
                        <a:latin typeface="Cambria"/>
                        <a:ea typeface="Times New Roman"/>
                        <a:cs typeface="Times New Roman"/>
                      </a:endParaRPr>
                    </a:p>
                  </a:txBody>
                  <a:tcPr marL="68580" marR="107950" marT="0" marB="0"/>
                </a:tc>
              </a:tr>
              <a:tr h="962882">
                <a:tc>
                  <a:txBody>
                    <a:bodyPr/>
                    <a:lstStyle/>
                    <a:p>
                      <a:pPr marL="0" algn="just">
                        <a:spcAft>
                          <a:spcPts val="0"/>
                        </a:spcAft>
                      </a:pPr>
                      <a:r>
                        <a:rPr lang="pt-BR" sz="1800">
                          <a:effectLst/>
                        </a:rPr>
                        <a:t>Total</a:t>
                      </a:r>
                      <a:endParaRPr lang="pt-BR" sz="1800">
                        <a:effectLst/>
                        <a:latin typeface="Cambria"/>
                        <a:ea typeface="Times New Roman"/>
                        <a:cs typeface="Times New Roman"/>
                      </a:endParaRPr>
                    </a:p>
                  </a:txBody>
                  <a:tcPr marL="68580" marR="107950" marT="0" marB="0"/>
                </a:tc>
                <a:tc>
                  <a:txBody>
                    <a:bodyPr/>
                    <a:lstStyle/>
                    <a:p>
                      <a:pPr marL="0" algn="just">
                        <a:spcAft>
                          <a:spcPts val="0"/>
                        </a:spcAft>
                      </a:pPr>
                      <a:r>
                        <a:rPr lang="pt-BR" sz="1800">
                          <a:effectLst/>
                        </a:rPr>
                        <a:t> </a:t>
                      </a:r>
                      <a:endParaRPr lang="pt-BR" sz="1800">
                        <a:effectLst/>
                        <a:latin typeface="Cambria"/>
                        <a:ea typeface="Times New Roman"/>
                        <a:cs typeface="Times New Roman"/>
                      </a:endParaRPr>
                    </a:p>
                  </a:txBody>
                  <a:tcPr marL="68580" marR="107950" marT="0" marB="0"/>
                </a:tc>
                <a:tc>
                  <a:txBody>
                    <a:bodyPr/>
                    <a:lstStyle/>
                    <a:p>
                      <a:pPr marL="0" algn="just">
                        <a:spcAft>
                          <a:spcPts val="0"/>
                        </a:spcAft>
                      </a:pPr>
                      <a:r>
                        <a:rPr lang="pt-BR" sz="1800">
                          <a:effectLst/>
                        </a:rPr>
                        <a:t>189</a:t>
                      </a:r>
                      <a:endParaRPr lang="pt-BR" sz="1800">
                        <a:effectLst/>
                        <a:latin typeface="Cambria"/>
                        <a:ea typeface="Times New Roman"/>
                        <a:cs typeface="Times New Roman"/>
                      </a:endParaRPr>
                    </a:p>
                  </a:txBody>
                  <a:tcPr marL="68580" marR="107950" marT="0" marB="0"/>
                </a:tc>
                <a:tc>
                  <a:txBody>
                    <a:bodyPr/>
                    <a:lstStyle/>
                    <a:p>
                      <a:pPr marL="0" algn="just">
                        <a:spcAft>
                          <a:spcPts val="0"/>
                        </a:spcAft>
                      </a:pPr>
                      <a:r>
                        <a:rPr lang="pt-BR" sz="1800">
                          <a:effectLst/>
                        </a:rPr>
                        <a:t>349</a:t>
                      </a:r>
                      <a:endParaRPr lang="pt-BR" sz="1800">
                        <a:effectLst/>
                        <a:latin typeface="Cambria"/>
                        <a:ea typeface="Times New Roman"/>
                        <a:cs typeface="Times New Roman"/>
                      </a:endParaRPr>
                    </a:p>
                  </a:txBody>
                  <a:tcPr marL="68580" marR="107950" marT="0" marB="0"/>
                </a:tc>
                <a:tc>
                  <a:txBody>
                    <a:bodyPr/>
                    <a:lstStyle/>
                    <a:p>
                      <a:pPr marL="0" algn="just">
                        <a:spcAft>
                          <a:spcPts val="0"/>
                        </a:spcAft>
                      </a:pPr>
                      <a:r>
                        <a:rPr lang="pt-BR" sz="1800" dirty="0">
                          <a:effectLst/>
                        </a:rPr>
                        <a:t>414</a:t>
                      </a:r>
                      <a:endParaRPr lang="pt-BR" sz="1800" dirty="0">
                        <a:effectLst/>
                        <a:latin typeface="Cambria"/>
                        <a:ea typeface="Times New Roman"/>
                        <a:cs typeface="Times New Roman"/>
                      </a:endParaRPr>
                    </a:p>
                  </a:txBody>
                  <a:tcPr marL="68580" marR="107950" marT="0" marB="0"/>
                </a:tc>
                <a:tc>
                  <a:txBody>
                    <a:bodyPr/>
                    <a:lstStyle/>
                    <a:p>
                      <a:pPr marL="0" algn="just">
                        <a:spcAft>
                          <a:spcPts val="0"/>
                        </a:spcAft>
                      </a:pPr>
                      <a:r>
                        <a:rPr lang="pt-BR" sz="1800" dirty="0">
                          <a:effectLst/>
                        </a:rPr>
                        <a:t>647</a:t>
                      </a:r>
                      <a:endParaRPr lang="pt-BR" sz="1800" dirty="0">
                        <a:effectLst/>
                        <a:latin typeface="Cambria"/>
                        <a:ea typeface="Times New Roman"/>
                        <a:cs typeface="Times New Roman"/>
                      </a:endParaRPr>
                    </a:p>
                  </a:txBody>
                  <a:tcPr marL="68580" marR="107950" marT="0" marB="0"/>
                </a:tc>
                <a:tc>
                  <a:txBody>
                    <a:bodyPr/>
                    <a:lstStyle/>
                    <a:p>
                      <a:pPr marL="0" algn="just">
                        <a:spcAft>
                          <a:spcPts val="0"/>
                        </a:spcAft>
                      </a:pPr>
                      <a:r>
                        <a:rPr lang="pt-BR" sz="1800" dirty="0">
                          <a:effectLst/>
                        </a:rPr>
                        <a:t>844</a:t>
                      </a:r>
                      <a:endParaRPr lang="pt-BR" sz="1800" dirty="0">
                        <a:effectLst/>
                        <a:latin typeface="Cambria"/>
                        <a:ea typeface="Times New Roman"/>
                        <a:cs typeface="Times New Roman"/>
                      </a:endParaRPr>
                    </a:p>
                  </a:txBody>
                  <a:tcPr marL="68580" marR="107950" marT="0" marB="0"/>
                </a:tc>
                <a:tc>
                  <a:txBody>
                    <a:bodyPr/>
                    <a:lstStyle/>
                    <a:p>
                      <a:pPr marL="0" algn="just">
                        <a:spcAft>
                          <a:spcPts val="0"/>
                        </a:spcAft>
                      </a:pPr>
                      <a:r>
                        <a:rPr lang="pt-BR" sz="1800" dirty="0">
                          <a:effectLst/>
                        </a:rPr>
                        <a:t>930</a:t>
                      </a:r>
                      <a:endParaRPr lang="pt-BR" sz="1800" dirty="0">
                        <a:effectLst/>
                        <a:latin typeface="Cambria"/>
                        <a:ea typeface="Times New Roman"/>
                        <a:cs typeface="Times New Roman"/>
                      </a:endParaRPr>
                    </a:p>
                  </a:txBody>
                  <a:tcPr marL="68580" marR="107950" marT="0" marB="0"/>
                </a:tc>
                <a:tc>
                  <a:txBody>
                    <a:bodyPr/>
                    <a:lstStyle/>
                    <a:p>
                      <a:pPr marL="0" algn="just">
                        <a:spcAft>
                          <a:spcPts val="0"/>
                        </a:spcAft>
                      </a:pPr>
                      <a:r>
                        <a:rPr lang="pt-BR" sz="1800" dirty="0">
                          <a:effectLst/>
                        </a:rPr>
                        <a:t>1.044</a:t>
                      </a:r>
                      <a:endParaRPr lang="pt-BR" sz="1800" dirty="0">
                        <a:effectLst/>
                        <a:latin typeface="Cambria"/>
                        <a:ea typeface="Times New Roman"/>
                        <a:cs typeface="Times New Roman"/>
                      </a:endParaRPr>
                    </a:p>
                  </a:txBody>
                  <a:tcPr marL="68580" marR="107950" marT="0" marB="0"/>
                </a:tc>
              </a:tr>
            </a:tbl>
          </a:graphicData>
        </a:graphic>
      </p:graphicFrame>
    </p:spTree>
    <p:extLst>
      <p:ext uri="{BB962C8B-B14F-4D97-AF65-F5344CB8AC3E}">
        <p14:creationId xmlns:p14="http://schemas.microsoft.com/office/powerpoint/2010/main" val="22237012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830997"/>
          </a:xfrm>
          <a:prstGeom prst="rect">
            <a:avLst/>
          </a:prstGeom>
          <a:noFill/>
        </p:spPr>
        <p:txBody>
          <a:bodyPr wrap="square" rtlCol="0">
            <a:spAutoFit/>
          </a:bodyPr>
          <a:lstStyle/>
          <a:p>
            <a:r>
              <a:rPr lang="en-US" sz="2400" b="1" dirty="0" err="1">
                <a:solidFill>
                  <a:srgbClr val="800000"/>
                </a:solidFill>
                <a:ea typeface="Arial" pitchFamily="-112" charset="0"/>
                <a:cs typeface="Arial" pitchFamily="34" charset="0"/>
              </a:rPr>
              <a:t>Evolução</a:t>
            </a:r>
            <a:r>
              <a:rPr lang="en-US" sz="2400" b="1" dirty="0">
                <a:solidFill>
                  <a:srgbClr val="800000"/>
                </a:solidFill>
                <a:ea typeface="Arial" pitchFamily="-112" charset="0"/>
                <a:cs typeface="Arial" pitchFamily="34" charset="0"/>
              </a:rPr>
              <a:t> </a:t>
            </a:r>
            <a:r>
              <a:rPr lang="en-US" sz="2400" b="1" dirty="0" smtClean="0">
                <a:solidFill>
                  <a:srgbClr val="800000"/>
                </a:solidFill>
                <a:ea typeface="Arial" pitchFamily="-112" charset="0"/>
                <a:cs typeface="Arial" pitchFamily="34" charset="0"/>
              </a:rPr>
              <a:t>de </a:t>
            </a:r>
            <a:r>
              <a:rPr lang="en-US" sz="2400" b="1" dirty="0" err="1" smtClean="0">
                <a:solidFill>
                  <a:srgbClr val="800000"/>
                </a:solidFill>
                <a:ea typeface="Arial" pitchFamily="-112" charset="0"/>
                <a:cs typeface="Arial" pitchFamily="34" charset="0"/>
              </a:rPr>
              <a:t>Ingressante</a:t>
            </a:r>
            <a:r>
              <a:rPr lang="en-US" sz="2400" b="1" dirty="0" smtClean="0">
                <a:solidFill>
                  <a:srgbClr val="800000"/>
                </a:solidFill>
                <a:ea typeface="Arial" pitchFamily="-112" charset="0"/>
                <a:cs typeface="Arial" pitchFamily="34" charset="0"/>
              </a:rPr>
              <a:t> </a:t>
            </a:r>
            <a:r>
              <a:rPr lang="en-US" sz="2400" b="1" dirty="0" err="1" smtClean="0">
                <a:solidFill>
                  <a:srgbClr val="800000"/>
                </a:solidFill>
                <a:ea typeface="Arial" pitchFamily="-112" charset="0"/>
                <a:cs typeface="Arial" pitchFamily="34" charset="0"/>
              </a:rPr>
              <a:t>por</a:t>
            </a:r>
            <a:r>
              <a:rPr lang="en-US" sz="2400" b="1" dirty="0" smtClean="0">
                <a:solidFill>
                  <a:srgbClr val="800000"/>
                </a:solidFill>
                <a:ea typeface="Arial" pitchFamily="-112" charset="0"/>
                <a:cs typeface="Arial" pitchFamily="34" charset="0"/>
              </a:rPr>
              <a:t> </a:t>
            </a:r>
            <a:r>
              <a:rPr lang="en-US" sz="2400" b="1" dirty="0" err="1" smtClean="0">
                <a:solidFill>
                  <a:srgbClr val="800000"/>
                </a:solidFill>
                <a:ea typeface="Arial" pitchFamily="-112" charset="0"/>
                <a:cs typeface="Arial" pitchFamily="34" charset="0"/>
              </a:rPr>
              <a:t>Curso</a:t>
            </a:r>
            <a:endParaRPr lang="en-US" sz="2400" b="1" dirty="0" smtClean="0">
              <a:solidFill>
                <a:srgbClr val="800000"/>
              </a:solidFill>
              <a:ea typeface="Arial" pitchFamily="-112" charset="0"/>
              <a:cs typeface="Arial" pitchFamily="34" charset="0"/>
            </a:endParaRPr>
          </a:p>
          <a:p>
            <a:endParaRPr lang="pt-BR" sz="2400" dirty="0"/>
          </a:p>
        </p:txBody>
      </p:sp>
      <p:pic>
        <p:nvPicPr>
          <p:cNvPr id="5" name="Imagem 4"/>
          <p:cNvPicPr/>
          <p:nvPr/>
        </p:nvPicPr>
        <p:blipFill>
          <a:blip r:embed="rId2"/>
          <a:stretch>
            <a:fillRect/>
          </a:stretch>
        </p:blipFill>
        <p:spPr>
          <a:xfrm>
            <a:off x="609600" y="1295400"/>
            <a:ext cx="8153400" cy="4952999"/>
          </a:xfrm>
          <a:prstGeom prst="rect">
            <a:avLst/>
          </a:prstGeom>
        </p:spPr>
      </p:pic>
    </p:spTree>
    <p:extLst>
      <p:ext uri="{BB962C8B-B14F-4D97-AF65-F5344CB8AC3E}">
        <p14:creationId xmlns:p14="http://schemas.microsoft.com/office/powerpoint/2010/main" val="7393948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3785652"/>
          </a:xfrm>
          <a:prstGeom prst="rect">
            <a:avLst/>
          </a:prstGeom>
          <a:noFill/>
        </p:spPr>
        <p:txBody>
          <a:bodyPr wrap="square" rtlCol="0">
            <a:spAutoFit/>
          </a:bodyPr>
          <a:lstStyle/>
          <a:p>
            <a:r>
              <a:rPr lang="en-US" sz="2400" b="1" dirty="0" err="1">
                <a:solidFill>
                  <a:srgbClr val="800000"/>
                </a:solidFill>
                <a:ea typeface="Arial" pitchFamily="-112" charset="0"/>
                <a:cs typeface="Arial" pitchFamily="34" charset="0"/>
              </a:rPr>
              <a:t>Faixas</a:t>
            </a:r>
            <a:r>
              <a:rPr lang="en-US" sz="2400" b="1" dirty="0">
                <a:solidFill>
                  <a:srgbClr val="800000"/>
                </a:solidFill>
                <a:ea typeface="Arial" pitchFamily="-112" charset="0"/>
                <a:cs typeface="Arial" pitchFamily="34" charset="0"/>
              </a:rPr>
              <a:t> </a:t>
            </a:r>
            <a:r>
              <a:rPr lang="en-US" sz="2400" b="1" dirty="0" err="1">
                <a:solidFill>
                  <a:srgbClr val="800000"/>
                </a:solidFill>
                <a:ea typeface="Arial" pitchFamily="-112" charset="0"/>
                <a:cs typeface="Arial" pitchFamily="34" charset="0"/>
              </a:rPr>
              <a:t>Etárias</a:t>
            </a:r>
            <a:r>
              <a:rPr lang="en-US" sz="2400" b="1" dirty="0">
                <a:solidFill>
                  <a:srgbClr val="800000"/>
                </a:solidFill>
                <a:ea typeface="Arial" pitchFamily="-112" charset="0"/>
                <a:cs typeface="Arial" pitchFamily="34" charset="0"/>
              </a:rPr>
              <a:t>: </a:t>
            </a:r>
            <a:r>
              <a:rPr lang="en-US" sz="2400" b="1" dirty="0" err="1">
                <a:solidFill>
                  <a:srgbClr val="800000"/>
                </a:solidFill>
                <a:ea typeface="Arial" pitchFamily="-112" charset="0"/>
                <a:cs typeface="Arial" pitchFamily="34" charset="0"/>
              </a:rPr>
              <a:t>Presencial</a:t>
            </a:r>
            <a:r>
              <a:rPr lang="en-US" sz="2400" b="1" dirty="0">
                <a:solidFill>
                  <a:srgbClr val="800000"/>
                </a:solidFill>
                <a:ea typeface="Arial" pitchFamily="-112" charset="0"/>
                <a:cs typeface="Arial" pitchFamily="34" charset="0"/>
              </a:rPr>
              <a:t> e </a:t>
            </a:r>
            <a:r>
              <a:rPr lang="en-US" sz="2400" b="1" dirty="0" err="1">
                <a:solidFill>
                  <a:srgbClr val="800000"/>
                </a:solidFill>
                <a:ea typeface="Arial" pitchFamily="-112" charset="0"/>
                <a:cs typeface="Arial" pitchFamily="34" charset="0"/>
              </a:rPr>
              <a:t>EaD</a:t>
            </a:r>
            <a:endParaRPr lang="en-US" sz="2400" b="1" dirty="0">
              <a:solidFill>
                <a:srgbClr val="800000"/>
              </a:solidFill>
              <a:ea typeface="Arial" pitchFamily="-112" charset="0"/>
              <a:cs typeface="Arial" pitchFamily="34" charset="0"/>
            </a:endParaRPr>
          </a:p>
          <a:p>
            <a:endParaRPr lang="en-US" sz="2400" b="1" dirty="0" smtClean="0">
              <a:solidFill>
                <a:srgbClr val="800000"/>
              </a:solidFill>
              <a:ea typeface="Arial" pitchFamily="-112" charset="0"/>
              <a:cs typeface="Arial" pitchFamily="34" charset="0"/>
            </a:endParaRPr>
          </a:p>
          <a:p>
            <a:r>
              <a:rPr lang="pt-BR" sz="2400" dirty="0"/>
              <a:t>O Censo 2011 do MEC informou que a média de idade dos alunos totais da </a:t>
            </a:r>
            <a:r>
              <a:rPr lang="pt-BR" sz="2400" dirty="0" err="1"/>
              <a:t>EaD</a:t>
            </a:r>
            <a:r>
              <a:rPr lang="pt-BR" sz="2400" dirty="0"/>
              <a:t> (considerados ingressantes, alunos cursando e os concluintes) era de 33 anos, contra media de idade de 26 anos na educação presencial. Na </a:t>
            </a:r>
            <a:r>
              <a:rPr lang="pt-BR" sz="2400" dirty="0" err="1"/>
              <a:t>EaD</a:t>
            </a:r>
            <a:r>
              <a:rPr lang="pt-BR" sz="2400" dirty="0"/>
              <a:t> ocorre uma dispersão de alunos por faixa etária, enquanto os alunos do ensino presencial se concentram nas faixas de 18 a 34 anos.</a:t>
            </a:r>
          </a:p>
          <a:p>
            <a:r>
              <a:rPr lang="pt-BR" sz="2400" dirty="0"/>
              <a:t> </a:t>
            </a:r>
          </a:p>
          <a:p>
            <a:endParaRPr lang="pt-BR" sz="2400" dirty="0"/>
          </a:p>
        </p:txBody>
      </p:sp>
    </p:spTree>
    <p:extLst>
      <p:ext uri="{BB962C8B-B14F-4D97-AF65-F5344CB8AC3E}">
        <p14:creationId xmlns:p14="http://schemas.microsoft.com/office/powerpoint/2010/main" val="28786922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1200329"/>
          </a:xfrm>
          <a:prstGeom prst="rect">
            <a:avLst/>
          </a:prstGeom>
          <a:noFill/>
        </p:spPr>
        <p:txBody>
          <a:bodyPr wrap="square" rtlCol="0">
            <a:spAutoFit/>
          </a:bodyPr>
          <a:lstStyle/>
          <a:p>
            <a:r>
              <a:rPr lang="en-US" sz="2400" b="1" dirty="0" err="1" smtClean="0">
                <a:solidFill>
                  <a:srgbClr val="800000"/>
                </a:solidFill>
                <a:ea typeface="Arial" pitchFamily="-112" charset="0"/>
                <a:cs typeface="Arial" pitchFamily="34" charset="0"/>
              </a:rPr>
              <a:t>Faixas</a:t>
            </a:r>
            <a:r>
              <a:rPr lang="en-US" sz="2400" b="1" dirty="0" smtClean="0">
                <a:solidFill>
                  <a:srgbClr val="800000"/>
                </a:solidFill>
                <a:ea typeface="Arial" pitchFamily="-112" charset="0"/>
                <a:cs typeface="Arial" pitchFamily="34" charset="0"/>
              </a:rPr>
              <a:t> </a:t>
            </a:r>
            <a:r>
              <a:rPr lang="en-US" sz="2400" b="1" dirty="0" err="1" smtClean="0">
                <a:solidFill>
                  <a:srgbClr val="800000"/>
                </a:solidFill>
                <a:ea typeface="Arial" pitchFamily="-112" charset="0"/>
                <a:cs typeface="Arial" pitchFamily="34" charset="0"/>
              </a:rPr>
              <a:t>Etárias</a:t>
            </a:r>
            <a:r>
              <a:rPr lang="en-US" sz="2400" b="1" dirty="0" smtClean="0">
                <a:solidFill>
                  <a:srgbClr val="800000"/>
                </a:solidFill>
                <a:ea typeface="Arial" pitchFamily="-112" charset="0"/>
                <a:cs typeface="Arial" pitchFamily="34" charset="0"/>
              </a:rPr>
              <a:t>: </a:t>
            </a:r>
            <a:r>
              <a:rPr lang="en-US" sz="2400" b="1" dirty="0" err="1" smtClean="0">
                <a:solidFill>
                  <a:srgbClr val="800000"/>
                </a:solidFill>
                <a:ea typeface="Arial" pitchFamily="-112" charset="0"/>
                <a:cs typeface="Arial" pitchFamily="34" charset="0"/>
              </a:rPr>
              <a:t>Presencial</a:t>
            </a:r>
            <a:r>
              <a:rPr lang="en-US" sz="2400" b="1" dirty="0" smtClean="0">
                <a:solidFill>
                  <a:srgbClr val="800000"/>
                </a:solidFill>
                <a:ea typeface="Arial" pitchFamily="-112" charset="0"/>
                <a:cs typeface="Arial" pitchFamily="34" charset="0"/>
              </a:rPr>
              <a:t> e </a:t>
            </a:r>
            <a:r>
              <a:rPr lang="en-US" sz="2400" b="1" dirty="0" err="1" smtClean="0">
                <a:solidFill>
                  <a:srgbClr val="800000"/>
                </a:solidFill>
                <a:ea typeface="Arial" pitchFamily="-112" charset="0"/>
                <a:cs typeface="Arial" pitchFamily="34" charset="0"/>
              </a:rPr>
              <a:t>EaD</a:t>
            </a:r>
            <a:endParaRPr lang="en-US" sz="2400" b="1" dirty="0">
              <a:solidFill>
                <a:srgbClr val="800000"/>
              </a:solidFill>
              <a:ea typeface="Arial" pitchFamily="-112" charset="0"/>
              <a:cs typeface="Arial" pitchFamily="34" charset="0"/>
            </a:endParaRPr>
          </a:p>
          <a:p>
            <a:endParaRPr lang="en-US" sz="2400" b="1" dirty="0" smtClean="0">
              <a:solidFill>
                <a:srgbClr val="800000"/>
              </a:solidFill>
              <a:ea typeface="Arial" pitchFamily="-112" charset="0"/>
              <a:cs typeface="Arial" pitchFamily="34" charset="0"/>
            </a:endParaRPr>
          </a:p>
          <a:p>
            <a:endParaRPr lang="pt-BR" sz="2400" dirty="0"/>
          </a:p>
        </p:txBody>
      </p:sp>
      <p:pic>
        <p:nvPicPr>
          <p:cNvPr id="3" name="Picture 2"/>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38200" y="1438364"/>
            <a:ext cx="7696200" cy="4810036"/>
          </a:xfrm>
          <a:prstGeom prst="rect">
            <a:avLst/>
          </a:prstGeom>
          <a:noFill/>
          <a:ln>
            <a:noFill/>
          </a:ln>
          <a:effectLst/>
          <a:extLst/>
        </p:spPr>
      </p:pic>
    </p:spTree>
    <p:extLst>
      <p:ext uri="{BB962C8B-B14F-4D97-AF65-F5344CB8AC3E}">
        <p14:creationId xmlns:p14="http://schemas.microsoft.com/office/powerpoint/2010/main" val="21317370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3785652"/>
          </a:xfrm>
          <a:prstGeom prst="rect">
            <a:avLst/>
          </a:prstGeom>
          <a:noFill/>
        </p:spPr>
        <p:txBody>
          <a:bodyPr wrap="square" rtlCol="0">
            <a:spAutoFit/>
          </a:bodyPr>
          <a:lstStyle/>
          <a:p>
            <a:r>
              <a:rPr lang="en-US" sz="2400" b="1" dirty="0" err="1" smtClean="0">
                <a:solidFill>
                  <a:srgbClr val="800000"/>
                </a:solidFill>
                <a:ea typeface="Arial" pitchFamily="-112" charset="0"/>
                <a:cs typeface="Arial" pitchFamily="34" charset="0"/>
              </a:rPr>
              <a:t>Renda</a:t>
            </a:r>
            <a:r>
              <a:rPr lang="en-US" sz="2400" b="1" dirty="0" smtClean="0">
                <a:solidFill>
                  <a:srgbClr val="800000"/>
                </a:solidFill>
                <a:ea typeface="Arial" pitchFamily="-112" charset="0"/>
                <a:cs typeface="Arial" pitchFamily="34" charset="0"/>
              </a:rPr>
              <a:t> Familiar: </a:t>
            </a:r>
            <a:r>
              <a:rPr lang="en-US" sz="2400" b="1" dirty="0" err="1">
                <a:solidFill>
                  <a:srgbClr val="800000"/>
                </a:solidFill>
                <a:ea typeface="Arial" pitchFamily="-112" charset="0"/>
                <a:cs typeface="Arial" pitchFamily="34" charset="0"/>
              </a:rPr>
              <a:t>Presencial</a:t>
            </a:r>
            <a:r>
              <a:rPr lang="en-US" sz="2400" b="1" dirty="0">
                <a:solidFill>
                  <a:srgbClr val="800000"/>
                </a:solidFill>
                <a:ea typeface="Arial" pitchFamily="-112" charset="0"/>
                <a:cs typeface="Arial" pitchFamily="34" charset="0"/>
              </a:rPr>
              <a:t> e </a:t>
            </a:r>
            <a:r>
              <a:rPr lang="en-US" sz="2400" b="1" dirty="0" err="1">
                <a:solidFill>
                  <a:srgbClr val="800000"/>
                </a:solidFill>
                <a:ea typeface="Arial" pitchFamily="-112" charset="0"/>
                <a:cs typeface="Arial" pitchFamily="34" charset="0"/>
              </a:rPr>
              <a:t>EaD</a:t>
            </a:r>
            <a:endParaRPr lang="en-US" sz="2400" b="1" dirty="0">
              <a:solidFill>
                <a:srgbClr val="800000"/>
              </a:solidFill>
              <a:ea typeface="Arial" pitchFamily="-112" charset="0"/>
              <a:cs typeface="Arial" pitchFamily="34" charset="0"/>
            </a:endParaRPr>
          </a:p>
          <a:p>
            <a:endParaRPr lang="en-US" sz="2400" b="1" dirty="0" smtClean="0">
              <a:solidFill>
                <a:srgbClr val="800000"/>
              </a:solidFill>
              <a:ea typeface="Arial" pitchFamily="-112" charset="0"/>
              <a:cs typeface="Arial" pitchFamily="34" charset="0"/>
            </a:endParaRPr>
          </a:p>
          <a:p>
            <a:r>
              <a:rPr lang="pt-BR" sz="2400" dirty="0"/>
              <a:t>Quanto a Renda Familiar, na </a:t>
            </a:r>
            <a:r>
              <a:rPr lang="pt-BR" sz="2400" dirty="0" err="1"/>
              <a:t>EaD</a:t>
            </a:r>
            <a:r>
              <a:rPr lang="pt-BR" sz="2400" dirty="0"/>
              <a:t> 46% dos alunos, em 2011, tinham até 3 (três) salários mínimos, enquanto no ensino presencial o mesmo indicador é de apenas 32%. Na outra ponta, com Renda Familiar acima de 10 salários mínimos, na </a:t>
            </a:r>
            <a:r>
              <a:rPr lang="pt-BR" sz="2400" dirty="0" err="1"/>
              <a:t>EaD</a:t>
            </a:r>
            <a:r>
              <a:rPr lang="pt-BR" sz="2400" dirty="0"/>
              <a:t> estavam somente 5,2% dos alunos a distância, ao passo que os alunos do ensino presencial somavam 15,7%.  </a:t>
            </a:r>
          </a:p>
          <a:p>
            <a:r>
              <a:rPr lang="pt-BR" sz="2400" dirty="0"/>
              <a:t> </a:t>
            </a:r>
          </a:p>
          <a:p>
            <a:endParaRPr lang="pt-BR" sz="2400" dirty="0"/>
          </a:p>
        </p:txBody>
      </p:sp>
    </p:spTree>
    <p:extLst>
      <p:ext uri="{BB962C8B-B14F-4D97-AF65-F5344CB8AC3E}">
        <p14:creationId xmlns:p14="http://schemas.microsoft.com/office/powerpoint/2010/main" val="29002276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extBox 1"/>
          <p:cNvSpPr txBox="1">
            <a:spLocks noChangeArrowheads="1"/>
          </p:cNvSpPr>
          <p:nvPr/>
        </p:nvSpPr>
        <p:spPr bwMode="auto">
          <a:xfrm>
            <a:off x="838200" y="914400"/>
            <a:ext cx="7086600" cy="4388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defTabSz="914400" eaLnBrk="1" fontAlgn="base" hangingPunct="1">
              <a:spcBef>
                <a:spcPct val="0"/>
              </a:spcBef>
              <a:spcAft>
                <a:spcPct val="0"/>
              </a:spcAft>
            </a:pPr>
            <a:r>
              <a:rPr lang="en-US" sz="5400" b="1" dirty="0" smtClean="0">
                <a:solidFill>
                  <a:srgbClr val="000E40"/>
                </a:solidFill>
              </a:rPr>
              <a:t>Obrigado!</a:t>
            </a:r>
            <a:endParaRPr lang="en-US" sz="5400" b="1" dirty="0">
              <a:solidFill>
                <a:srgbClr val="000E40"/>
              </a:solidFill>
            </a:endParaRPr>
          </a:p>
          <a:p>
            <a:pPr defTabSz="914400" eaLnBrk="1" fontAlgn="base" hangingPunct="1">
              <a:spcBef>
                <a:spcPct val="0"/>
              </a:spcBef>
              <a:spcAft>
                <a:spcPct val="0"/>
              </a:spcAft>
            </a:pPr>
            <a:endParaRPr lang="en-US" sz="1800" dirty="0">
              <a:solidFill>
                <a:srgbClr val="000E40"/>
              </a:solidFill>
            </a:endParaRPr>
          </a:p>
          <a:p>
            <a:pPr defTabSz="914400" eaLnBrk="1" fontAlgn="base" hangingPunct="1">
              <a:spcBef>
                <a:spcPct val="0"/>
              </a:spcBef>
              <a:spcAft>
                <a:spcPct val="0"/>
              </a:spcAft>
            </a:pPr>
            <a:endParaRPr lang="en-US" sz="1800" dirty="0">
              <a:solidFill>
                <a:srgbClr val="000E40"/>
              </a:solidFill>
            </a:endParaRPr>
          </a:p>
          <a:p>
            <a:pPr defTabSz="914400" eaLnBrk="1" fontAlgn="base" hangingPunct="1">
              <a:spcBef>
                <a:spcPct val="0"/>
              </a:spcBef>
              <a:spcAft>
                <a:spcPct val="0"/>
              </a:spcAft>
            </a:pPr>
            <a:endParaRPr lang="en-US" sz="3200" dirty="0">
              <a:solidFill>
                <a:srgbClr val="000E40"/>
              </a:solidFill>
            </a:endParaRPr>
          </a:p>
          <a:p>
            <a:pPr defTabSz="914400" eaLnBrk="1" fontAlgn="base" hangingPunct="1">
              <a:spcBef>
                <a:spcPct val="0"/>
              </a:spcBef>
              <a:spcAft>
                <a:spcPct val="0"/>
              </a:spcAft>
            </a:pPr>
            <a:r>
              <a:rPr lang="en-US" sz="3200" i="1" dirty="0" err="1" smtClean="0">
                <a:solidFill>
                  <a:srgbClr val="800000"/>
                </a:solidFill>
              </a:rPr>
              <a:t>Alexandre</a:t>
            </a:r>
            <a:r>
              <a:rPr lang="en-US" sz="3200" i="1" dirty="0" smtClean="0">
                <a:solidFill>
                  <a:srgbClr val="800000"/>
                </a:solidFill>
              </a:rPr>
              <a:t> Nonato</a:t>
            </a:r>
            <a:endParaRPr lang="en-US" sz="3200" i="1" dirty="0">
              <a:solidFill>
                <a:srgbClr val="800000"/>
              </a:solidFill>
            </a:endParaRPr>
          </a:p>
          <a:p>
            <a:pPr defTabSz="914400" eaLnBrk="1" fontAlgn="base" hangingPunct="1">
              <a:spcBef>
                <a:spcPct val="0"/>
              </a:spcBef>
              <a:spcAft>
                <a:spcPct val="0"/>
              </a:spcAft>
            </a:pPr>
            <a:endParaRPr lang="en-US" sz="1000" dirty="0">
              <a:solidFill>
                <a:srgbClr val="000E40"/>
              </a:solidFill>
            </a:endParaRPr>
          </a:p>
          <a:p>
            <a:pPr defTabSz="914400" eaLnBrk="1" fontAlgn="base" hangingPunct="1">
              <a:lnSpc>
                <a:spcPct val="120000"/>
              </a:lnSpc>
              <a:spcBef>
                <a:spcPct val="0"/>
              </a:spcBef>
              <a:spcAft>
                <a:spcPct val="0"/>
              </a:spcAft>
            </a:pPr>
            <a:r>
              <a:rPr lang="en-US" sz="3200" smtClean="0">
                <a:solidFill>
                  <a:srgbClr val="000E40"/>
                </a:solidFill>
              </a:rPr>
              <a:t>www.hoper.com.br</a:t>
            </a:r>
          </a:p>
          <a:p>
            <a:pPr defTabSz="914400" eaLnBrk="1" fontAlgn="base" hangingPunct="1">
              <a:lnSpc>
                <a:spcPct val="120000"/>
              </a:lnSpc>
              <a:spcBef>
                <a:spcPct val="0"/>
              </a:spcBef>
              <a:spcAft>
                <a:spcPct val="0"/>
              </a:spcAft>
            </a:pPr>
            <a:r>
              <a:rPr lang="en-US" sz="3200" smtClean="0">
                <a:solidFill>
                  <a:srgbClr val="000E40"/>
                </a:solidFill>
              </a:rPr>
              <a:t>alexandrenonato@hoper.com.br</a:t>
            </a:r>
            <a:endParaRPr lang="en-US" sz="3200" dirty="0">
              <a:solidFill>
                <a:srgbClr val="000E40"/>
              </a:solidFill>
            </a:endParaRPr>
          </a:p>
          <a:p>
            <a:pPr defTabSz="914400" eaLnBrk="1" fontAlgn="base" hangingPunct="1">
              <a:lnSpc>
                <a:spcPct val="120000"/>
              </a:lnSpc>
              <a:spcBef>
                <a:spcPct val="0"/>
              </a:spcBef>
              <a:spcAft>
                <a:spcPct val="0"/>
              </a:spcAft>
            </a:pPr>
            <a:r>
              <a:rPr lang="en-US" sz="3200" dirty="0">
                <a:solidFill>
                  <a:srgbClr val="000E40"/>
                </a:solidFill>
              </a:rPr>
              <a:t>+55 45 </a:t>
            </a:r>
            <a:r>
              <a:rPr lang="en-US" sz="3200" dirty="0" smtClean="0">
                <a:solidFill>
                  <a:srgbClr val="000E40"/>
                </a:solidFill>
              </a:rPr>
              <a:t>3029-1333</a:t>
            </a:r>
            <a:endParaRPr lang="en-US" sz="3200" dirty="0">
              <a:solidFill>
                <a:srgbClr val="000E40"/>
              </a:solidFill>
            </a:endParaRPr>
          </a:p>
        </p:txBody>
      </p:sp>
    </p:spTree>
    <p:extLst>
      <p:ext uri="{BB962C8B-B14F-4D97-AF65-F5344CB8AC3E}">
        <p14:creationId xmlns:p14="http://schemas.microsoft.com/office/powerpoint/2010/main" val="33052055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8686800" cy="5878532"/>
          </a:xfrm>
          <a:prstGeom prst="rect">
            <a:avLst/>
          </a:prstGeom>
          <a:noFill/>
        </p:spPr>
        <p:txBody>
          <a:bodyPr wrap="square" rtlCol="0">
            <a:spAutoFit/>
          </a:bodyPr>
          <a:lstStyle/>
          <a:p>
            <a:r>
              <a:rPr lang="en-US" sz="2400" b="1" dirty="0" err="1" smtClean="0">
                <a:solidFill>
                  <a:srgbClr val="800000"/>
                </a:solidFill>
                <a:ea typeface="Arial" pitchFamily="-112" charset="0"/>
                <a:cs typeface="Arial" pitchFamily="34" charset="0"/>
              </a:rPr>
              <a:t>Metodologia</a:t>
            </a:r>
            <a:endParaRPr lang="en-US" sz="2400" b="1" dirty="0">
              <a:solidFill>
                <a:srgbClr val="800000"/>
              </a:solidFill>
              <a:ea typeface="Arial" pitchFamily="-112" charset="0"/>
              <a:cs typeface="Arial" pitchFamily="34" charset="0"/>
            </a:endParaRPr>
          </a:p>
          <a:p>
            <a:endParaRPr lang="en-US" sz="2000" b="1" dirty="0">
              <a:solidFill>
                <a:srgbClr val="800000"/>
              </a:solidFill>
              <a:ea typeface="Arial" pitchFamily="-112" charset="0"/>
              <a:cs typeface="Arial" pitchFamily="34" charset="0"/>
            </a:endParaRPr>
          </a:p>
          <a:p>
            <a:r>
              <a:rPr lang="pt-BR" sz="2400" dirty="0"/>
              <a:t>A Hoper Educação acompanhando o comportamento do estudante de cursos superiores de graduação e pós-graduação, no setor privado, de Educação, tanto na modalidade presencial quanto na modalidade a distância, desde o ano de 2003 até a presente data, com pesquisas anuais abrangendo</a:t>
            </a:r>
            <a:r>
              <a:rPr lang="pt-BR" sz="2400" dirty="0" smtClean="0"/>
              <a:t>:</a:t>
            </a:r>
          </a:p>
          <a:p>
            <a:endParaRPr lang="pt-BR" sz="2400" dirty="0"/>
          </a:p>
          <a:p>
            <a:pPr marL="342900" lvl="0" indent="-342900">
              <a:buFont typeface="Arial" pitchFamily="34" charset="0"/>
              <a:buChar char="•"/>
            </a:pPr>
            <a:r>
              <a:rPr lang="pt-BR" sz="2400" dirty="0"/>
              <a:t>Entrevistas (questionários) com uma média de 5 mil estudantes do ensino superior de cursos presenciais (de todos os cursos) em 18 estados, anualmente</a:t>
            </a:r>
            <a:r>
              <a:rPr lang="pt-BR" sz="2400" dirty="0" smtClean="0"/>
              <a:t>.</a:t>
            </a:r>
          </a:p>
          <a:p>
            <a:pPr marL="342900" lvl="0" indent="-342900">
              <a:buFont typeface="Arial" pitchFamily="34" charset="0"/>
              <a:buChar char="•"/>
            </a:pPr>
            <a:endParaRPr lang="pt-BR" sz="2400" dirty="0" smtClean="0"/>
          </a:p>
          <a:p>
            <a:pPr marL="342900" indent="-342900">
              <a:buFont typeface="Arial" pitchFamily="34" charset="0"/>
              <a:buChar char="•"/>
            </a:pPr>
            <a:r>
              <a:rPr lang="pt-BR" sz="2400" dirty="0"/>
              <a:t>Entrevistas (questionários) com uma média de 1.500 estudantes de ensino superior de cursos a distância (de todos os cursos) em 18 unidades, a cada 3 anos.</a:t>
            </a:r>
          </a:p>
          <a:p>
            <a:pPr marL="342900" lvl="0" indent="-342900">
              <a:buFont typeface="Arial" pitchFamily="34" charset="0"/>
              <a:buChar char="•"/>
            </a:pPr>
            <a:endParaRPr lang="pt-BR" sz="2000" dirty="0"/>
          </a:p>
        </p:txBody>
      </p:sp>
    </p:spTree>
    <p:extLst>
      <p:ext uri="{BB962C8B-B14F-4D97-AF65-F5344CB8AC3E}">
        <p14:creationId xmlns:p14="http://schemas.microsoft.com/office/powerpoint/2010/main" val="409563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5078313"/>
          </a:xfrm>
          <a:prstGeom prst="rect">
            <a:avLst/>
          </a:prstGeom>
          <a:noFill/>
        </p:spPr>
        <p:txBody>
          <a:bodyPr wrap="square" rtlCol="0">
            <a:spAutoFit/>
          </a:bodyPr>
          <a:lstStyle/>
          <a:p>
            <a:r>
              <a:rPr lang="en-US" sz="2400" b="1" dirty="0" err="1" smtClean="0">
                <a:solidFill>
                  <a:srgbClr val="800000"/>
                </a:solidFill>
                <a:ea typeface="Arial" pitchFamily="-112" charset="0"/>
                <a:cs typeface="Arial" pitchFamily="34" charset="0"/>
              </a:rPr>
              <a:t>Metodologia</a:t>
            </a:r>
            <a:endParaRPr lang="en-US" sz="2400" b="1" dirty="0">
              <a:solidFill>
                <a:srgbClr val="800000"/>
              </a:solidFill>
              <a:ea typeface="Arial" pitchFamily="-112" charset="0"/>
              <a:cs typeface="Arial" pitchFamily="34" charset="0"/>
            </a:endParaRPr>
          </a:p>
          <a:p>
            <a:endParaRPr lang="en-US" sz="2000" b="1" dirty="0" smtClean="0">
              <a:solidFill>
                <a:srgbClr val="800000"/>
              </a:solidFill>
              <a:ea typeface="Arial" pitchFamily="-112" charset="0"/>
              <a:cs typeface="Arial" pitchFamily="34" charset="0"/>
            </a:endParaRPr>
          </a:p>
          <a:p>
            <a:endParaRPr lang="en-US" sz="2000" b="1" dirty="0">
              <a:solidFill>
                <a:srgbClr val="800000"/>
              </a:solidFill>
              <a:ea typeface="Arial" pitchFamily="-112" charset="0"/>
              <a:cs typeface="Arial" pitchFamily="34" charset="0"/>
            </a:endParaRPr>
          </a:p>
          <a:p>
            <a:pPr marL="342900" lvl="0" indent="-342900">
              <a:buFont typeface="Arial" pitchFamily="34" charset="0"/>
              <a:buChar char="•"/>
            </a:pPr>
            <a:r>
              <a:rPr lang="pt-BR" sz="2400" dirty="0"/>
              <a:t>Grupos focais com uma média de 500 estudantes de ensino superior, em ambas as modalidades, de 18 estados, anualmente</a:t>
            </a:r>
            <a:r>
              <a:rPr lang="pt-BR" sz="2400" dirty="0" smtClean="0"/>
              <a:t>.</a:t>
            </a:r>
          </a:p>
          <a:p>
            <a:pPr marL="342900" lvl="0" indent="-342900">
              <a:buFont typeface="Arial" pitchFamily="34" charset="0"/>
              <a:buChar char="•"/>
            </a:pPr>
            <a:endParaRPr lang="pt-BR" sz="2400" dirty="0"/>
          </a:p>
          <a:p>
            <a:pPr marL="342900" lvl="0" indent="-342900">
              <a:buFont typeface="Arial" pitchFamily="34" charset="0"/>
              <a:buChar char="•"/>
            </a:pPr>
            <a:r>
              <a:rPr lang="pt-BR" sz="2400" dirty="0"/>
              <a:t>Pesquisas internas realizadas em mais de 150 instituições de ensino superior, clientes da Hoper, que fornecem seus dados para compor o sistema de indicadores educacionais da empresa</a:t>
            </a:r>
            <a:r>
              <a:rPr lang="pt-BR" sz="2400" dirty="0" smtClean="0"/>
              <a:t>.</a:t>
            </a:r>
          </a:p>
          <a:p>
            <a:pPr marL="342900" lvl="0" indent="-342900">
              <a:buFont typeface="Arial" pitchFamily="34" charset="0"/>
              <a:buChar char="•"/>
            </a:pPr>
            <a:endParaRPr lang="pt-BR" sz="2400" dirty="0"/>
          </a:p>
          <a:p>
            <a:pPr marL="342900" lvl="0" indent="-342900">
              <a:buFont typeface="Arial" pitchFamily="34" charset="0"/>
              <a:buChar char="•"/>
            </a:pPr>
            <a:r>
              <a:rPr lang="pt-BR" sz="2400" dirty="0"/>
              <a:t>Entrevistas (questionários) com uma média de 2 mil estudantes do ensino médio, de escolas públicas e privadas, em 18 estados, anualmente.</a:t>
            </a:r>
          </a:p>
          <a:p>
            <a:pPr marL="342900" lvl="0" indent="-342900">
              <a:buFont typeface="Arial" pitchFamily="34" charset="0"/>
              <a:buChar char="•"/>
            </a:pPr>
            <a:endParaRPr lang="pt-BR" sz="2000" dirty="0"/>
          </a:p>
        </p:txBody>
      </p:sp>
    </p:spTree>
    <p:extLst>
      <p:ext uri="{BB962C8B-B14F-4D97-AF65-F5344CB8AC3E}">
        <p14:creationId xmlns:p14="http://schemas.microsoft.com/office/powerpoint/2010/main" val="13063528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2985433"/>
          </a:xfrm>
          <a:prstGeom prst="rect">
            <a:avLst/>
          </a:prstGeom>
          <a:noFill/>
        </p:spPr>
        <p:txBody>
          <a:bodyPr wrap="square" rtlCol="0">
            <a:spAutoFit/>
          </a:bodyPr>
          <a:lstStyle/>
          <a:p>
            <a:r>
              <a:rPr lang="en-US" sz="2400" b="1" dirty="0" err="1" smtClean="0">
                <a:solidFill>
                  <a:srgbClr val="800000"/>
                </a:solidFill>
                <a:ea typeface="Arial" pitchFamily="-112" charset="0"/>
                <a:cs typeface="Arial" pitchFamily="34" charset="0"/>
              </a:rPr>
              <a:t>Maior</a:t>
            </a:r>
            <a:r>
              <a:rPr lang="en-US" sz="2400" b="1" dirty="0" smtClean="0">
                <a:solidFill>
                  <a:srgbClr val="800000"/>
                </a:solidFill>
                <a:ea typeface="Arial" pitchFamily="-112" charset="0"/>
                <a:cs typeface="Arial" pitchFamily="34" charset="0"/>
              </a:rPr>
              <a:t> </a:t>
            </a:r>
            <a:r>
              <a:rPr lang="en-US" sz="2400" b="1" dirty="0" err="1" smtClean="0">
                <a:solidFill>
                  <a:srgbClr val="800000"/>
                </a:solidFill>
                <a:ea typeface="Arial" pitchFamily="-112" charset="0"/>
                <a:cs typeface="Arial" pitchFamily="34" charset="0"/>
              </a:rPr>
              <a:t>Aceitação</a:t>
            </a:r>
            <a:r>
              <a:rPr lang="en-US" sz="2400" b="1" dirty="0" smtClean="0">
                <a:solidFill>
                  <a:srgbClr val="800000"/>
                </a:solidFill>
                <a:ea typeface="Arial" pitchFamily="-112" charset="0"/>
                <a:cs typeface="Arial" pitchFamily="34" charset="0"/>
              </a:rPr>
              <a:t> da </a:t>
            </a:r>
            <a:r>
              <a:rPr lang="en-US" sz="2400" b="1" dirty="0" err="1" smtClean="0">
                <a:solidFill>
                  <a:srgbClr val="800000"/>
                </a:solidFill>
                <a:ea typeface="Arial" pitchFamily="-112" charset="0"/>
                <a:cs typeface="Arial" pitchFamily="34" charset="0"/>
              </a:rPr>
              <a:t>EaD</a:t>
            </a:r>
            <a:endParaRPr lang="en-US" sz="2400" b="1" dirty="0">
              <a:solidFill>
                <a:srgbClr val="800000"/>
              </a:solidFill>
              <a:ea typeface="Arial" pitchFamily="-112" charset="0"/>
              <a:cs typeface="Arial" pitchFamily="34" charset="0"/>
            </a:endParaRPr>
          </a:p>
          <a:p>
            <a:endParaRPr lang="en-US" sz="2400" b="1" dirty="0">
              <a:solidFill>
                <a:srgbClr val="800000"/>
              </a:solidFill>
              <a:ea typeface="Arial" pitchFamily="-112" charset="0"/>
              <a:cs typeface="Arial" pitchFamily="34" charset="0"/>
            </a:endParaRPr>
          </a:p>
          <a:p>
            <a:r>
              <a:rPr lang="pt-BR" sz="2400" dirty="0"/>
              <a:t>A justificativa da convergência entre as modalidades está alicerçada nos seguintes elementos:</a:t>
            </a:r>
          </a:p>
          <a:p>
            <a:pPr lvl="0"/>
            <a:endParaRPr lang="pt-BR" sz="2400" dirty="0" smtClean="0"/>
          </a:p>
          <a:p>
            <a:pPr lvl="0"/>
            <a:r>
              <a:rPr lang="pt-BR" sz="2400" b="1" dirty="0" smtClean="0"/>
              <a:t>1) Crescente </a:t>
            </a:r>
            <a:r>
              <a:rPr lang="pt-BR" sz="2400" b="1" dirty="0"/>
              <a:t>aceitação da sociedade e do mercado de trabalho pela formação na modalidade a distância.</a:t>
            </a:r>
          </a:p>
          <a:p>
            <a:pPr marL="342900" lvl="0" indent="-342900">
              <a:buFont typeface="Arial" pitchFamily="34" charset="0"/>
              <a:buChar char="•"/>
            </a:pPr>
            <a:endParaRPr lang="pt-BR" sz="2000" dirty="0"/>
          </a:p>
        </p:txBody>
      </p:sp>
    </p:spTree>
    <p:extLst>
      <p:ext uri="{BB962C8B-B14F-4D97-AF65-F5344CB8AC3E}">
        <p14:creationId xmlns:p14="http://schemas.microsoft.com/office/powerpoint/2010/main" val="715838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4832092"/>
          </a:xfrm>
          <a:prstGeom prst="rect">
            <a:avLst/>
          </a:prstGeom>
          <a:noFill/>
        </p:spPr>
        <p:txBody>
          <a:bodyPr wrap="square" rtlCol="0">
            <a:spAutoFit/>
          </a:bodyPr>
          <a:lstStyle/>
          <a:p>
            <a:r>
              <a:rPr lang="en-US" sz="2400" b="1" dirty="0" err="1">
                <a:solidFill>
                  <a:srgbClr val="800000"/>
                </a:solidFill>
                <a:ea typeface="Arial" pitchFamily="-112" charset="0"/>
                <a:cs typeface="Arial" pitchFamily="34" charset="0"/>
              </a:rPr>
              <a:t>Maior</a:t>
            </a:r>
            <a:r>
              <a:rPr lang="en-US" sz="2400" b="1" dirty="0">
                <a:solidFill>
                  <a:srgbClr val="800000"/>
                </a:solidFill>
                <a:ea typeface="Arial" pitchFamily="-112" charset="0"/>
                <a:cs typeface="Arial" pitchFamily="34" charset="0"/>
              </a:rPr>
              <a:t> </a:t>
            </a:r>
            <a:r>
              <a:rPr lang="en-US" sz="2400" b="1" dirty="0" err="1">
                <a:solidFill>
                  <a:srgbClr val="800000"/>
                </a:solidFill>
                <a:ea typeface="Arial" pitchFamily="-112" charset="0"/>
                <a:cs typeface="Arial" pitchFamily="34" charset="0"/>
              </a:rPr>
              <a:t>Aceitação</a:t>
            </a:r>
            <a:r>
              <a:rPr lang="en-US" sz="2400" b="1" dirty="0">
                <a:solidFill>
                  <a:srgbClr val="800000"/>
                </a:solidFill>
                <a:ea typeface="Arial" pitchFamily="-112" charset="0"/>
                <a:cs typeface="Arial" pitchFamily="34" charset="0"/>
              </a:rPr>
              <a:t> da </a:t>
            </a:r>
            <a:r>
              <a:rPr lang="en-US" sz="2400" b="1" dirty="0" err="1">
                <a:solidFill>
                  <a:srgbClr val="800000"/>
                </a:solidFill>
                <a:ea typeface="Arial" pitchFamily="-112" charset="0"/>
                <a:cs typeface="Arial" pitchFamily="34" charset="0"/>
              </a:rPr>
              <a:t>EaD</a:t>
            </a:r>
            <a:endParaRPr lang="en-US" sz="2400" b="1" dirty="0">
              <a:solidFill>
                <a:srgbClr val="800000"/>
              </a:solidFill>
              <a:ea typeface="Arial" pitchFamily="-112" charset="0"/>
              <a:cs typeface="Arial" pitchFamily="34" charset="0"/>
            </a:endParaRPr>
          </a:p>
          <a:p>
            <a:endParaRPr lang="en-US" sz="2400" b="1" dirty="0">
              <a:solidFill>
                <a:srgbClr val="800000"/>
              </a:solidFill>
              <a:ea typeface="Arial" pitchFamily="-112" charset="0"/>
              <a:cs typeface="Arial" pitchFamily="34" charset="0"/>
            </a:endParaRPr>
          </a:p>
          <a:p>
            <a:r>
              <a:rPr lang="pt-BR" sz="2400" dirty="0"/>
              <a:t>Pesquisa realizada, em 2005, com 1.200 pessoas (pessoas com ensino médio completo e que ainda não cursavam o ensino superior) mostrou que a rejeição pela modalidade a distância estava presente em 82% dos entrevistados (maior nas classes socioeconômicas mais elevadas e entre os jovens</a:t>
            </a:r>
            <a:r>
              <a:rPr lang="pt-BR" sz="2400" dirty="0" smtClean="0"/>
              <a:t>).</a:t>
            </a:r>
          </a:p>
          <a:p>
            <a:endParaRPr lang="pt-BR" sz="2400" dirty="0"/>
          </a:p>
          <a:p>
            <a:r>
              <a:rPr lang="pt-BR" sz="2400" dirty="0"/>
              <a:t>O mesmo instrumento aplicado, com o mesmo perfil e região, em 2011, apontou uma taxa de rejeição da </a:t>
            </a:r>
            <a:r>
              <a:rPr lang="pt-BR" sz="2400" dirty="0" err="1"/>
              <a:t>EaD</a:t>
            </a:r>
            <a:r>
              <a:rPr lang="pt-BR" sz="2400" dirty="0"/>
              <a:t> de 38%, indicando a crescente aceitação por esta modalidade junto às classes socioeconômicas mais altas e ao estudante mais jovem.</a:t>
            </a:r>
          </a:p>
          <a:p>
            <a:pPr marL="342900" lvl="0" indent="-342900">
              <a:buFont typeface="Arial" pitchFamily="34" charset="0"/>
              <a:buChar char="•"/>
            </a:pPr>
            <a:endParaRPr lang="pt-BR" sz="2000" dirty="0"/>
          </a:p>
        </p:txBody>
      </p:sp>
    </p:spTree>
    <p:extLst>
      <p:ext uri="{BB962C8B-B14F-4D97-AF65-F5344CB8AC3E}">
        <p14:creationId xmlns:p14="http://schemas.microsoft.com/office/powerpoint/2010/main" val="29550401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4462760"/>
          </a:xfrm>
          <a:prstGeom prst="rect">
            <a:avLst/>
          </a:prstGeom>
          <a:noFill/>
        </p:spPr>
        <p:txBody>
          <a:bodyPr wrap="square" rtlCol="0">
            <a:spAutoFit/>
          </a:bodyPr>
          <a:lstStyle/>
          <a:p>
            <a:r>
              <a:rPr lang="en-US" sz="2400" b="1" dirty="0" err="1" smtClean="0">
                <a:solidFill>
                  <a:srgbClr val="800000"/>
                </a:solidFill>
                <a:ea typeface="Arial" pitchFamily="-112" charset="0"/>
                <a:cs typeface="Arial" pitchFamily="34" charset="0"/>
              </a:rPr>
              <a:t>Convergência</a:t>
            </a:r>
            <a:r>
              <a:rPr lang="en-US" sz="2400" b="1" dirty="0" smtClean="0">
                <a:solidFill>
                  <a:srgbClr val="800000"/>
                </a:solidFill>
                <a:ea typeface="Arial" pitchFamily="-112" charset="0"/>
                <a:cs typeface="Arial" pitchFamily="34" charset="0"/>
              </a:rPr>
              <a:t>  de </a:t>
            </a:r>
            <a:r>
              <a:rPr lang="en-US" sz="2400" b="1" dirty="0" err="1" smtClean="0">
                <a:solidFill>
                  <a:srgbClr val="800000"/>
                </a:solidFill>
                <a:ea typeface="Arial" pitchFamily="-112" charset="0"/>
                <a:cs typeface="Arial" pitchFamily="34" charset="0"/>
              </a:rPr>
              <a:t>Perfis</a:t>
            </a:r>
            <a:endParaRPr lang="en-US" sz="2400" b="1" dirty="0">
              <a:solidFill>
                <a:srgbClr val="800000"/>
              </a:solidFill>
              <a:ea typeface="Arial" pitchFamily="-112" charset="0"/>
              <a:cs typeface="Arial" pitchFamily="34" charset="0"/>
            </a:endParaRPr>
          </a:p>
          <a:p>
            <a:endParaRPr lang="en-US" sz="2400" b="1" dirty="0">
              <a:solidFill>
                <a:srgbClr val="800000"/>
              </a:solidFill>
              <a:ea typeface="Arial" pitchFamily="-112" charset="0"/>
              <a:cs typeface="Arial" pitchFamily="34" charset="0"/>
            </a:endParaRPr>
          </a:p>
          <a:p>
            <a:pPr lvl="0"/>
            <a:r>
              <a:rPr lang="pt-BR" sz="2400" b="1" dirty="0" smtClean="0"/>
              <a:t>2) Convergência </a:t>
            </a:r>
            <a:r>
              <a:rPr lang="pt-BR" sz="2400" b="1" dirty="0"/>
              <a:t>do perfil de público entre as modalidades de ensino (presencial e a distância).</a:t>
            </a:r>
          </a:p>
          <a:p>
            <a:endParaRPr lang="pt-BR" sz="2400" dirty="0" smtClean="0"/>
          </a:p>
          <a:p>
            <a:endParaRPr lang="pt-BR" sz="2400" dirty="0"/>
          </a:p>
          <a:p>
            <a:pPr lvl="0"/>
            <a:r>
              <a:rPr lang="pt-BR" sz="2400" dirty="0"/>
              <a:t>Em 2005, o estudante de </a:t>
            </a:r>
            <a:r>
              <a:rPr lang="pt-BR" sz="2400" dirty="0" err="1"/>
              <a:t>EaD</a:t>
            </a:r>
            <a:r>
              <a:rPr lang="pt-BR" sz="2400" dirty="0"/>
              <a:t> era, em média, pertencente a uma faixa etária 9 anos mais velha do que o estudante do ensino presencial e apresentava renda familiar média 60% mais baixa, residindo, predominantemente, em locais onde não existia opção de um curso presencial próximo.</a:t>
            </a:r>
          </a:p>
          <a:p>
            <a:pPr marL="342900" lvl="0" indent="-342900">
              <a:buFont typeface="Arial" pitchFamily="34" charset="0"/>
              <a:buChar char="•"/>
            </a:pPr>
            <a:endParaRPr lang="pt-BR" sz="2000" dirty="0"/>
          </a:p>
        </p:txBody>
      </p:sp>
    </p:spTree>
    <p:extLst>
      <p:ext uri="{BB962C8B-B14F-4D97-AF65-F5344CB8AC3E}">
        <p14:creationId xmlns:p14="http://schemas.microsoft.com/office/powerpoint/2010/main" val="2473765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3724096"/>
          </a:xfrm>
          <a:prstGeom prst="rect">
            <a:avLst/>
          </a:prstGeom>
          <a:noFill/>
        </p:spPr>
        <p:txBody>
          <a:bodyPr wrap="square" rtlCol="0">
            <a:spAutoFit/>
          </a:bodyPr>
          <a:lstStyle/>
          <a:p>
            <a:r>
              <a:rPr lang="en-US" sz="2400" b="1" dirty="0" err="1">
                <a:solidFill>
                  <a:srgbClr val="800000"/>
                </a:solidFill>
                <a:ea typeface="Arial" pitchFamily="-112" charset="0"/>
                <a:cs typeface="Arial" pitchFamily="34" charset="0"/>
              </a:rPr>
              <a:t>Convergência</a:t>
            </a:r>
            <a:r>
              <a:rPr lang="en-US" sz="2400" b="1" dirty="0">
                <a:solidFill>
                  <a:srgbClr val="800000"/>
                </a:solidFill>
                <a:ea typeface="Arial" pitchFamily="-112" charset="0"/>
                <a:cs typeface="Arial" pitchFamily="34" charset="0"/>
              </a:rPr>
              <a:t>  de </a:t>
            </a:r>
            <a:r>
              <a:rPr lang="en-US" sz="2400" b="1" dirty="0" err="1" smtClean="0">
                <a:solidFill>
                  <a:srgbClr val="800000"/>
                </a:solidFill>
                <a:ea typeface="Arial" pitchFamily="-112" charset="0"/>
                <a:cs typeface="Arial" pitchFamily="34" charset="0"/>
              </a:rPr>
              <a:t>Perfis</a:t>
            </a:r>
            <a:endParaRPr lang="en-US" sz="2400" b="1" dirty="0">
              <a:solidFill>
                <a:srgbClr val="800000"/>
              </a:solidFill>
              <a:ea typeface="Arial" pitchFamily="-112" charset="0"/>
              <a:cs typeface="Arial" pitchFamily="34" charset="0"/>
            </a:endParaRPr>
          </a:p>
          <a:p>
            <a:endParaRPr lang="en-US" sz="2400" b="1" dirty="0">
              <a:solidFill>
                <a:srgbClr val="800000"/>
              </a:solidFill>
              <a:ea typeface="Arial" pitchFamily="-112" charset="0"/>
              <a:cs typeface="Arial" pitchFamily="34" charset="0"/>
            </a:endParaRPr>
          </a:p>
          <a:p>
            <a:endParaRPr lang="pt-BR" sz="2400" dirty="0"/>
          </a:p>
          <a:p>
            <a:pPr lvl="0"/>
            <a:r>
              <a:rPr lang="pt-BR" sz="2400" dirty="0"/>
              <a:t>Em 2011, o estudante de </a:t>
            </a:r>
            <a:r>
              <a:rPr lang="pt-BR" sz="2400" dirty="0" err="1"/>
              <a:t>EaD</a:t>
            </a:r>
            <a:r>
              <a:rPr lang="pt-BR" sz="2400" dirty="0"/>
              <a:t> é, em média, pertencente a uma faixa etária apenas 4 anos mais velha do que o estudante do ensino presencial, apresentando renda familiar 20% mais baixa, residindo agora, predominantemente, em locais de alta concentração demográfica, mesmo com diversas opções de cursos presenciais ao redor.</a:t>
            </a:r>
          </a:p>
          <a:p>
            <a:pPr marL="342900" lvl="0" indent="-342900">
              <a:buFont typeface="Arial" pitchFamily="34" charset="0"/>
              <a:buChar char="•"/>
            </a:pPr>
            <a:endParaRPr lang="pt-BR" sz="2000" dirty="0"/>
          </a:p>
        </p:txBody>
      </p:sp>
    </p:spTree>
    <p:extLst>
      <p:ext uri="{BB962C8B-B14F-4D97-AF65-F5344CB8AC3E}">
        <p14:creationId xmlns:p14="http://schemas.microsoft.com/office/powerpoint/2010/main" val="12317132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686800" cy="5201424"/>
          </a:xfrm>
          <a:prstGeom prst="rect">
            <a:avLst/>
          </a:prstGeom>
          <a:noFill/>
        </p:spPr>
        <p:txBody>
          <a:bodyPr wrap="square" rtlCol="0">
            <a:spAutoFit/>
          </a:bodyPr>
          <a:lstStyle/>
          <a:p>
            <a:r>
              <a:rPr lang="en-US" sz="2400" b="1" dirty="0" err="1">
                <a:solidFill>
                  <a:srgbClr val="800000"/>
                </a:solidFill>
                <a:ea typeface="Arial" pitchFamily="-112" charset="0"/>
                <a:cs typeface="Arial" pitchFamily="34" charset="0"/>
              </a:rPr>
              <a:t>Convergência</a:t>
            </a:r>
            <a:r>
              <a:rPr lang="en-US" sz="2400" b="1" dirty="0">
                <a:solidFill>
                  <a:srgbClr val="800000"/>
                </a:solidFill>
                <a:ea typeface="Arial" pitchFamily="-112" charset="0"/>
                <a:cs typeface="Arial" pitchFamily="34" charset="0"/>
              </a:rPr>
              <a:t>  de </a:t>
            </a:r>
            <a:r>
              <a:rPr lang="en-US" sz="2400" b="1" i="1" dirty="0" err="1" smtClean="0">
                <a:solidFill>
                  <a:srgbClr val="800000"/>
                </a:solidFill>
                <a:ea typeface="Arial" pitchFamily="-112" charset="0"/>
                <a:cs typeface="Arial" pitchFamily="34" charset="0"/>
              </a:rPr>
              <a:t>Portfólios</a:t>
            </a:r>
            <a:endParaRPr lang="en-US" sz="2400" b="1" i="1" dirty="0">
              <a:solidFill>
                <a:srgbClr val="800000"/>
              </a:solidFill>
              <a:ea typeface="Arial" pitchFamily="-112" charset="0"/>
              <a:cs typeface="Arial" pitchFamily="34" charset="0"/>
            </a:endParaRPr>
          </a:p>
          <a:p>
            <a:endParaRPr lang="en-US" sz="2400" b="1" dirty="0">
              <a:solidFill>
                <a:srgbClr val="800000"/>
              </a:solidFill>
              <a:ea typeface="Arial" pitchFamily="-112" charset="0"/>
              <a:cs typeface="Arial" pitchFamily="34" charset="0"/>
            </a:endParaRPr>
          </a:p>
          <a:p>
            <a:pPr lvl="0"/>
            <a:r>
              <a:rPr lang="pt-BR" sz="2400" b="1" dirty="0" smtClean="0"/>
              <a:t>3) Convergência </a:t>
            </a:r>
            <a:r>
              <a:rPr lang="pt-BR" sz="2400" b="1" dirty="0"/>
              <a:t>do </a:t>
            </a:r>
            <a:r>
              <a:rPr lang="pt-BR" sz="2400" b="1" i="1" dirty="0"/>
              <a:t>portfólio</a:t>
            </a:r>
            <a:r>
              <a:rPr lang="pt-BR" sz="2400" b="1" dirty="0"/>
              <a:t> de cursos entre as duas modalidades</a:t>
            </a:r>
            <a:r>
              <a:rPr lang="pt-BR" sz="2400" b="1" dirty="0" smtClean="0"/>
              <a:t>.</a:t>
            </a:r>
          </a:p>
          <a:p>
            <a:pPr lvl="0"/>
            <a:endParaRPr lang="pt-BR" sz="2400" b="1" dirty="0"/>
          </a:p>
          <a:p>
            <a:r>
              <a:rPr lang="pt-BR" sz="2400" dirty="0"/>
              <a:t>A modalidade a distância concentrava seu </a:t>
            </a:r>
            <a:r>
              <a:rPr lang="pt-BR" sz="2400" i="1" dirty="0"/>
              <a:t>portfólio</a:t>
            </a:r>
            <a:r>
              <a:rPr lang="pt-BR" sz="2400" dirty="0"/>
              <a:t> de cursos nas licenciaturas (cursos para formação de professores), devido a grande demanda reprimida nesta área. </a:t>
            </a:r>
            <a:endParaRPr lang="pt-BR" sz="2400" dirty="0" smtClean="0"/>
          </a:p>
          <a:p>
            <a:endParaRPr lang="pt-BR" sz="2400" dirty="0"/>
          </a:p>
          <a:p>
            <a:r>
              <a:rPr lang="pt-BR" sz="2400" dirty="0" smtClean="0"/>
              <a:t>Hoje </a:t>
            </a:r>
            <a:r>
              <a:rPr lang="pt-BR" sz="2400" dirty="0"/>
              <a:t>há um predomínio dos cursos superiores de Tecnologia na modalidade a distância e, gradativamente, o MEC flexibiliza a modalidade para um </a:t>
            </a:r>
            <a:r>
              <a:rPr lang="pt-BR" sz="2400" i="1" dirty="0"/>
              <a:t>portfólio</a:t>
            </a:r>
            <a:r>
              <a:rPr lang="pt-BR" sz="2400" dirty="0"/>
              <a:t> maior de cursos, principalmente na área das engenharias e jurídica, onde já existe autorização, ainda que restrita.</a:t>
            </a:r>
          </a:p>
          <a:p>
            <a:pPr marL="342900" lvl="0" indent="-342900">
              <a:buFont typeface="Arial" pitchFamily="34" charset="0"/>
              <a:buChar char="•"/>
            </a:pPr>
            <a:endParaRPr lang="pt-BR" sz="2000" dirty="0"/>
          </a:p>
        </p:txBody>
      </p:sp>
    </p:spTree>
    <p:extLst>
      <p:ext uri="{BB962C8B-B14F-4D97-AF65-F5344CB8AC3E}">
        <p14:creationId xmlns:p14="http://schemas.microsoft.com/office/powerpoint/2010/main" val="1427517672"/>
      </p:ext>
    </p:extLst>
  </p:cSld>
  <p:clrMapOvr>
    <a:masterClrMapping/>
  </p:clrMapOvr>
  <p:timing>
    <p:tnLst>
      <p:par>
        <p:cTn id="1" dur="indefinite" restart="never" nodeType="tmRoot"/>
      </p:par>
    </p:tnLst>
  </p:timing>
</p:sld>
</file>

<file path=ppt/theme/theme1.xml><?xml version="1.0" encoding="utf-8"?>
<a:theme xmlns:a="http://schemas.openxmlformats.org/drawingml/2006/main" name="TC02011648999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C018754769991">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MS Gothic"/>
        <a:cs typeface="MS Gothic"/>
      </a:majorFont>
      <a:minorFont>
        <a:latin typeface="Arial"/>
        <a:ea typeface="MS Gothic"/>
        <a:cs typeface="MS Gothic"/>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TC02011648999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rsonalizada 1">
      <a:majorFont>
        <a:latin typeface="Frutiger55Roman"/>
        <a:ea typeface=""/>
        <a:cs typeface=""/>
      </a:majorFont>
      <a:minorFont>
        <a:latin typeface="Frutiger55Roman"/>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4A10BEB-DEA2-4857-BCB7-47B904CE3E3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TC019291589991</Template>
  <TotalTime>15934</TotalTime>
  <Words>1893</Words>
  <Application>Microsoft Office PowerPoint</Application>
  <PresentationFormat>Apresentação na tela (4:3)</PresentationFormat>
  <Paragraphs>375</Paragraphs>
  <Slides>29</Slides>
  <Notes>0</Notes>
  <HiddenSlides>0</HiddenSlides>
  <MMClips>0</MMClips>
  <ScaleCrop>false</ScaleCrop>
  <HeadingPairs>
    <vt:vector size="4" baseType="variant">
      <vt:variant>
        <vt:lpstr>Tema</vt:lpstr>
      </vt:variant>
      <vt:variant>
        <vt:i4>4</vt:i4>
      </vt:variant>
      <vt:variant>
        <vt:lpstr>Títulos de slides</vt:lpstr>
      </vt:variant>
      <vt:variant>
        <vt:i4>29</vt:i4>
      </vt:variant>
    </vt:vector>
  </HeadingPairs>
  <TitlesOfParts>
    <vt:vector size="33" baseType="lpstr">
      <vt:lpstr>TC020116489991</vt:lpstr>
      <vt:lpstr>TC018754769991</vt:lpstr>
      <vt:lpstr>1_TC020116489991</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Alexandre</dc:creator>
  <cp:lastModifiedBy>Alexandre</cp:lastModifiedBy>
  <cp:revision>518</cp:revision>
  <dcterms:modified xsi:type="dcterms:W3CDTF">2013-09-11T12:30:51Z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TC101929158</vt:lpwstr>
  </property>
</Properties>
</file>