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1" r:id="rId2"/>
    <p:sldId id="287" r:id="rId3"/>
    <p:sldId id="286" r:id="rId4"/>
    <p:sldId id="288" r:id="rId5"/>
    <p:sldId id="289" r:id="rId6"/>
    <p:sldId id="274" r:id="rId7"/>
    <p:sldId id="292" r:id="rId8"/>
    <p:sldId id="290" r:id="rId9"/>
    <p:sldId id="291" r:id="rId10"/>
    <p:sldId id="310" r:id="rId11"/>
    <p:sldId id="278" r:id="rId12"/>
    <p:sldId id="293" r:id="rId13"/>
    <p:sldId id="279" r:id="rId14"/>
    <p:sldId id="260" r:id="rId15"/>
    <p:sldId id="294" r:id="rId16"/>
    <p:sldId id="298" r:id="rId17"/>
    <p:sldId id="301" r:id="rId18"/>
    <p:sldId id="297" r:id="rId19"/>
    <p:sldId id="275" r:id="rId20"/>
    <p:sldId id="295" r:id="rId21"/>
    <p:sldId id="296" r:id="rId22"/>
    <p:sldId id="271" r:id="rId23"/>
    <p:sldId id="268" r:id="rId24"/>
    <p:sldId id="305" r:id="rId25"/>
    <p:sldId id="302" r:id="rId26"/>
    <p:sldId id="267" r:id="rId27"/>
    <p:sldId id="282" r:id="rId28"/>
    <p:sldId id="273" r:id="rId29"/>
    <p:sldId id="277" r:id="rId30"/>
    <p:sldId id="276" r:id="rId31"/>
    <p:sldId id="281" r:id="rId32"/>
    <p:sldId id="309" r:id="rId33"/>
    <p:sldId id="306" r:id="rId34"/>
    <p:sldId id="308" r:id="rId35"/>
    <p:sldId id="283" r:id="rId36"/>
  </p:sldIdLst>
  <p:sldSz cx="9144000" cy="6858000" type="screen4x3"/>
  <p:notesSz cx="6794500" cy="9931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47" autoAdjust="0"/>
    <p:restoredTop sz="94660"/>
  </p:normalViewPr>
  <p:slideViewPr>
    <p:cSldViewPr>
      <p:cViewPr>
        <p:scale>
          <a:sx n="33" d="100"/>
          <a:sy n="33" d="100"/>
        </p:scale>
        <p:origin x="-900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3-AIAT-FORPROF\2011-PARFOR-Evas&#227;o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3-AIAT-FORPROF\PARFOR-Bahia-Demanda-201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/>
              <a:t>PEDAGOGIA</a:t>
            </a:r>
          </a:p>
        </c:rich>
      </c:tx>
      <c:layout>
        <c:manualLayout>
          <c:xMode val="edge"/>
          <c:yMode val="edge"/>
          <c:x val="0.7572827425698011"/>
          <c:y val="0.2718024781785998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2653757480275138"/>
          <c:y val="7.2674470182530837E-3"/>
          <c:w val="0.73786524364324879"/>
          <c:h val="0.93314019714369578"/>
        </c:manualLayout>
      </c:layout>
      <c:barChart>
        <c:barDir val="bar"/>
        <c:grouping val="clustered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showVal val="1"/>
          </c:dLbls>
          <c:cat>
            <c:strRef>
              <c:f>Gráficos!$C$143:$C$206</c:f>
              <c:strCache>
                <c:ptCount val="64"/>
                <c:pt idx="0">
                  <c:v>Bom Jesus da Lapa</c:v>
                </c:pt>
                <c:pt idx="1">
                  <c:v>Queimadas</c:v>
                </c:pt>
                <c:pt idx="2">
                  <c:v>Valente</c:v>
                </c:pt>
                <c:pt idx="3">
                  <c:v>Barro Alto</c:v>
                </c:pt>
                <c:pt idx="4">
                  <c:v>Jussara</c:v>
                </c:pt>
                <c:pt idx="5">
                  <c:v>Presidente Dultra</c:v>
                </c:pt>
                <c:pt idx="6">
                  <c:v>Pindobaçu</c:v>
                </c:pt>
                <c:pt idx="7">
                  <c:v>Monte Santo</c:v>
                </c:pt>
                <c:pt idx="8">
                  <c:v>Iaçu</c:v>
                </c:pt>
                <c:pt idx="9">
                  <c:v>Canudos</c:v>
                </c:pt>
                <c:pt idx="10">
                  <c:v>Saúde</c:v>
                </c:pt>
                <c:pt idx="11">
                  <c:v>Umburanas</c:v>
                </c:pt>
                <c:pt idx="12">
                  <c:v>Quixabeira</c:v>
                </c:pt>
                <c:pt idx="13">
                  <c:v>Itamaraju</c:v>
                </c:pt>
                <c:pt idx="14">
                  <c:v>Satiro Dias</c:v>
                </c:pt>
                <c:pt idx="15">
                  <c:v>Euclides da Cunha</c:v>
                </c:pt>
                <c:pt idx="16">
                  <c:v>Nova Soure</c:v>
                </c:pt>
                <c:pt idx="17">
                  <c:v>Aracatu</c:v>
                </c:pt>
                <c:pt idx="18">
                  <c:v>Salvador</c:v>
                </c:pt>
                <c:pt idx="19">
                  <c:v>Sento Sé</c:v>
                </c:pt>
                <c:pt idx="20">
                  <c:v>Varzea Nova</c:v>
                </c:pt>
                <c:pt idx="21">
                  <c:v>Santa Luz</c:v>
                </c:pt>
                <c:pt idx="22">
                  <c:v>Ubatã</c:v>
                </c:pt>
                <c:pt idx="23">
                  <c:v>Belmonte</c:v>
                </c:pt>
                <c:pt idx="24">
                  <c:v>Miguel Calmon</c:v>
                </c:pt>
                <c:pt idx="25">
                  <c:v>Eunapolis</c:v>
                </c:pt>
                <c:pt idx="26">
                  <c:v>Brumado</c:v>
                </c:pt>
                <c:pt idx="27">
                  <c:v>Xique-Xique</c:v>
                </c:pt>
                <c:pt idx="28">
                  <c:v>Conceição do Coité</c:v>
                </c:pt>
                <c:pt idx="29">
                  <c:v>Ipirá</c:v>
                </c:pt>
                <c:pt idx="30">
                  <c:v>Itaberaba</c:v>
                </c:pt>
                <c:pt idx="31">
                  <c:v>Rui Barbosa</c:v>
                </c:pt>
                <c:pt idx="32">
                  <c:v>Caravelas</c:v>
                </c:pt>
                <c:pt idx="33">
                  <c:v>Casa Nova</c:v>
                </c:pt>
                <c:pt idx="34">
                  <c:v>Castro Alves</c:v>
                </c:pt>
                <c:pt idx="35">
                  <c:v>Curaçá</c:v>
                </c:pt>
                <c:pt idx="36">
                  <c:v>Serrolandia</c:v>
                </c:pt>
                <c:pt idx="37">
                  <c:v>Marcionilio Souza</c:v>
                </c:pt>
                <c:pt idx="38">
                  <c:v>Serrinha</c:v>
                </c:pt>
                <c:pt idx="39">
                  <c:v>Seabra</c:v>
                </c:pt>
                <c:pt idx="40">
                  <c:v>Crisopolis</c:v>
                </c:pt>
                <c:pt idx="41">
                  <c:v>Valença</c:v>
                </c:pt>
                <c:pt idx="42">
                  <c:v>Camamu</c:v>
                </c:pt>
                <c:pt idx="43">
                  <c:v>João Dourado</c:v>
                </c:pt>
                <c:pt idx="44">
                  <c:v>Barreiras</c:v>
                </c:pt>
                <c:pt idx="45">
                  <c:v>Guanambi</c:v>
                </c:pt>
                <c:pt idx="46">
                  <c:v>Varzea do Poço</c:v>
                </c:pt>
                <c:pt idx="47">
                  <c:v>Senhor do Bonfim</c:v>
                </c:pt>
                <c:pt idx="48">
                  <c:v>Ilhéus</c:v>
                </c:pt>
                <c:pt idx="49">
                  <c:v>Alagoinhas</c:v>
                </c:pt>
                <c:pt idx="50">
                  <c:v>Inhambupe</c:v>
                </c:pt>
                <c:pt idx="51">
                  <c:v>Quinjigue</c:v>
                </c:pt>
                <c:pt idx="52">
                  <c:v>Ilhéus</c:v>
                </c:pt>
                <c:pt idx="53">
                  <c:v>Iraquara</c:v>
                </c:pt>
                <c:pt idx="54">
                  <c:v>Jacobina</c:v>
                </c:pt>
                <c:pt idx="55">
                  <c:v>Maraú</c:v>
                </c:pt>
                <c:pt idx="56">
                  <c:v>Ourolândia</c:v>
                </c:pt>
                <c:pt idx="57">
                  <c:v>Cristopólis</c:v>
                </c:pt>
                <c:pt idx="58">
                  <c:v>Ipiaú</c:v>
                </c:pt>
                <c:pt idx="59">
                  <c:v>Boa Vista do Tupim</c:v>
                </c:pt>
                <c:pt idx="60">
                  <c:v>Santo Antonio de Jesus</c:v>
                </c:pt>
                <c:pt idx="61">
                  <c:v>Jequié</c:v>
                </c:pt>
                <c:pt idx="62">
                  <c:v>Juazeiro</c:v>
                </c:pt>
                <c:pt idx="63">
                  <c:v>Teixeira de Freitas</c:v>
                </c:pt>
              </c:strCache>
            </c:strRef>
          </c:cat>
          <c:val>
            <c:numRef>
              <c:f>Gráficos!$D$143:$D$206</c:f>
              <c:numCache>
                <c:formatCode>0.0</c:formatCode>
                <c:ptCount val="6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0.95238095238095233</c:v>
                </c:pt>
                <c:pt idx="10">
                  <c:v>1.7543859649122839</c:v>
                </c:pt>
                <c:pt idx="11">
                  <c:v>2.150537634408602</c:v>
                </c:pt>
                <c:pt idx="12">
                  <c:v>2.1739130434782608</c:v>
                </c:pt>
                <c:pt idx="13">
                  <c:v>2.1739130434782608</c:v>
                </c:pt>
                <c:pt idx="14">
                  <c:v>2.5641025641025652</c:v>
                </c:pt>
                <c:pt idx="15">
                  <c:v>2.5641025641025652</c:v>
                </c:pt>
                <c:pt idx="16">
                  <c:v>3.7735849056603814</c:v>
                </c:pt>
                <c:pt idx="17">
                  <c:v>4.0816326530612317</c:v>
                </c:pt>
                <c:pt idx="18">
                  <c:v>4.166666666666667</c:v>
                </c:pt>
                <c:pt idx="19">
                  <c:v>5.4794520547945336</c:v>
                </c:pt>
                <c:pt idx="20">
                  <c:v>6.25</c:v>
                </c:pt>
                <c:pt idx="21">
                  <c:v>6.5217391304347823</c:v>
                </c:pt>
                <c:pt idx="22">
                  <c:v>6.666666666666667</c:v>
                </c:pt>
                <c:pt idx="23">
                  <c:v>6.8181818181818086</c:v>
                </c:pt>
                <c:pt idx="24">
                  <c:v>7.5</c:v>
                </c:pt>
                <c:pt idx="25">
                  <c:v>7.8947368421052477</c:v>
                </c:pt>
                <c:pt idx="26">
                  <c:v>9.0909090909091006</c:v>
                </c:pt>
                <c:pt idx="27">
                  <c:v>10.869565217391326</c:v>
                </c:pt>
                <c:pt idx="28">
                  <c:v>12.5</c:v>
                </c:pt>
                <c:pt idx="29">
                  <c:v>15.384615384615385</c:v>
                </c:pt>
                <c:pt idx="30">
                  <c:v>16.071428571428573</c:v>
                </c:pt>
                <c:pt idx="31">
                  <c:v>16.129032258064516</c:v>
                </c:pt>
                <c:pt idx="32">
                  <c:v>17.647058823529431</c:v>
                </c:pt>
                <c:pt idx="33">
                  <c:v>17.777777777777779</c:v>
                </c:pt>
                <c:pt idx="34">
                  <c:v>17.857142857142833</c:v>
                </c:pt>
                <c:pt idx="35">
                  <c:v>18.181818181818212</c:v>
                </c:pt>
                <c:pt idx="36">
                  <c:v>18.75</c:v>
                </c:pt>
                <c:pt idx="37">
                  <c:v>18.867924528301888</c:v>
                </c:pt>
                <c:pt idx="38">
                  <c:v>20.370370370370345</c:v>
                </c:pt>
                <c:pt idx="39">
                  <c:v>20.512820512820515</c:v>
                </c:pt>
                <c:pt idx="40">
                  <c:v>20.754716981132052</c:v>
                </c:pt>
                <c:pt idx="41">
                  <c:v>20.930232558139501</c:v>
                </c:pt>
                <c:pt idx="42">
                  <c:v>21.951219512195099</c:v>
                </c:pt>
                <c:pt idx="43">
                  <c:v>23.076923076923048</c:v>
                </c:pt>
                <c:pt idx="44">
                  <c:v>23.232323232323164</c:v>
                </c:pt>
                <c:pt idx="45">
                  <c:v>25.925925925925903</c:v>
                </c:pt>
                <c:pt idx="46">
                  <c:v>28</c:v>
                </c:pt>
                <c:pt idx="47">
                  <c:v>28.333333333333282</c:v>
                </c:pt>
                <c:pt idx="48">
                  <c:v>28.571428571428573</c:v>
                </c:pt>
                <c:pt idx="49">
                  <c:v>30.357142857142833</c:v>
                </c:pt>
                <c:pt idx="50">
                  <c:v>31.111111111111136</c:v>
                </c:pt>
                <c:pt idx="51">
                  <c:v>31.111111111111136</c:v>
                </c:pt>
                <c:pt idx="52">
                  <c:v>31.481481481481481</c:v>
                </c:pt>
                <c:pt idx="53">
                  <c:v>32.5</c:v>
                </c:pt>
                <c:pt idx="54">
                  <c:v>33.333333333333336</c:v>
                </c:pt>
                <c:pt idx="55">
                  <c:v>34.782608695652144</c:v>
                </c:pt>
                <c:pt idx="56">
                  <c:v>35.483870967741886</c:v>
                </c:pt>
                <c:pt idx="57">
                  <c:v>38.983050847457626</c:v>
                </c:pt>
                <c:pt idx="58">
                  <c:v>39.00709219858156</c:v>
                </c:pt>
                <c:pt idx="59">
                  <c:v>42.85714285714279</c:v>
                </c:pt>
                <c:pt idx="60">
                  <c:v>46.25</c:v>
                </c:pt>
                <c:pt idx="61">
                  <c:v>46.808510638297882</c:v>
                </c:pt>
                <c:pt idx="62">
                  <c:v>51.515151515151516</c:v>
                </c:pt>
                <c:pt idx="63">
                  <c:v>59.459459459459374</c:v>
                </c:pt>
              </c:numCache>
            </c:numRef>
          </c:val>
        </c:ser>
        <c:axId val="241837952"/>
        <c:axId val="241839488"/>
      </c:barChart>
      <c:catAx>
        <c:axId val="241837952"/>
        <c:scaling>
          <c:orientation val="minMax"/>
        </c:scaling>
        <c:axPos val="l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241839488"/>
        <c:crosses val="autoZero"/>
        <c:auto val="1"/>
        <c:lblAlgn val="ctr"/>
        <c:lblOffset val="100"/>
        <c:tickLblSkip val="3"/>
        <c:tickMarkSkip val="1"/>
      </c:catAx>
      <c:valAx>
        <c:axId val="241839488"/>
        <c:scaling>
          <c:orientation val="minMax"/>
          <c:max val="70"/>
        </c:scaling>
        <c:axPos val="b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numFmt formatCode="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241837952"/>
        <c:crosses val="autoZero"/>
        <c:crossBetween val="between"/>
        <c:majorUnit val="1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1.7903895944994527E-2"/>
          <c:y val="0.11682369555125714"/>
          <c:w val="0.94642351045278461"/>
          <c:h val="0.50845358180161848"/>
        </c:manualLayout>
      </c:layout>
      <c:barChart>
        <c:barDir val="col"/>
        <c:grouping val="clustered"/>
        <c:ser>
          <c:idx val="0"/>
          <c:order val="0"/>
          <c:tx>
            <c:strRef>
              <c:f>[Pasta1]Plan1!$B$5</c:f>
              <c:strCache>
                <c:ptCount val="1"/>
                <c:pt idx="0">
                  <c:v>Professores da rede estadual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pt-BR"/>
              </a:p>
            </c:txPr>
            <c:showVal val="1"/>
          </c:dLbls>
          <c:cat>
            <c:strRef>
              <c:f>[Pasta1]Plan1!$C$4:$E$4</c:f>
              <c:strCache>
                <c:ptCount val="3"/>
                <c:pt idx="0">
                  <c:v>F. Continuada UESB e UNEB</c:v>
                </c:pt>
                <c:pt idx="1">
                  <c:v>F. Inicial UESC e UNEB</c:v>
                </c:pt>
                <c:pt idx="2">
                  <c:v>Total</c:v>
                </c:pt>
              </c:strCache>
            </c:strRef>
          </c:cat>
          <c:val>
            <c:numRef>
              <c:f>[Pasta1]Plan1!$C$5:$E$5</c:f>
              <c:numCache>
                <c:formatCode>General</c:formatCode>
                <c:ptCount val="3"/>
                <c:pt idx="0" formatCode="#,##0">
                  <c:v>1618</c:v>
                </c:pt>
                <c:pt idx="1">
                  <c:v>112</c:v>
                </c:pt>
                <c:pt idx="2" formatCode="#,##0">
                  <c:v>1730</c:v>
                </c:pt>
              </c:numCache>
            </c:numRef>
          </c:val>
        </c:ser>
        <c:ser>
          <c:idx val="1"/>
          <c:order val="1"/>
          <c:tx>
            <c:strRef>
              <c:f>[Pasta1]Plan1!$B$6</c:f>
              <c:strCache>
                <c:ptCount val="1"/>
                <c:pt idx="0">
                  <c:v>Professores da rede municipal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pt-BR"/>
              </a:p>
            </c:txPr>
            <c:showVal val="1"/>
          </c:dLbls>
          <c:cat>
            <c:strRef>
              <c:f>[Pasta1]Plan1!$C$4:$E$4</c:f>
              <c:strCache>
                <c:ptCount val="3"/>
                <c:pt idx="0">
                  <c:v>F. Continuada UESB e UNEB</c:v>
                </c:pt>
                <c:pt idx="1">
                  <c:v>F. Inicial UESC e UNEB</c:v>
                </c:pt>
                <c:pt idx="2">
                  <c:v>Total</c:v>
                </c:pt>
              </c:strCache>
            </c:strRef>
          </c:cat>
          <c:val>
            <c:numRef>
              <c:f>[Pasta1]Plan1!$C$6:$E$6</c:f>
              <c:numCache>
                <c:formatCode>General</c:formatCode>
                <c:ptCount val="3"/>
                <c:pt idx="0" formatCode="#,##0">
                  <c:v>1441</c:v>
                </c:pt>
                <c:pt idx="1">
                  <c:v>466</c:v>
                </c:pt>
                <c:pt idx="2" formatCode="#,##0">
                  <c:v>1907</c:v>
                </c:pt>
              </c:numCache>
            </c:numRef>
          </c:val>
        </c:ser>
        <c:ser>
          <c:idx val="2"/>
          <c:order val="2"/>
          <c:tx>
            <c:strRef>
              <c:f>[Pasta1]Plan1!$B$7</c:f>
              <c:strCache>
                <c:ptCount val="1"/>
                <c:pt idx="0">
                  <c:v>Demanda social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pt-BR"/>
              </a:p>
            </c:txPr>
            <c:showVal val="1"/>
          </c:dLbls>
          <c:cat>
            <c:strRef>
              <c:f>[Pasta1]Plan1!$C$4:$E$4</c:f>
              <c:strCache>
                <c:ptCount val="3"/>
                <c:pt idx="0">
                  <c:v>F. Continuada UESB e UNEB</c:v>
                </c:pt>
                <c:pt idx="1">
                  <c:v>F. Inicial UESC e UNEB</c:v>
                </c:pt>
                <c:pt idx="2">
                  <c:v>Total</c:v>
                </c:pt>
              </c:strCache>
            </c:strRef>
          </c:cat>
          <c:val>
            <c:numRef>
              <c:f>[Pasta1]Plan1!$C$7:$E$7</c:f>
              <c:numCache>
                <c:formatCode>General</c:formatCode>
                <c:ptCount val="3"/>
                <c:pt idx="0">
                  <c:v>54</c:v>
                </c:pt>
                <c:pt idx="1">
                  <c:v>513</c:v>
                </c:pt>
                <c:pt idx="2" formatCode="#,##0">
                  <c:v>567</c:v>
                </c:pt>
              </c:numCache>
            </c:numRef>
          </c:val>
        </c:ser>
        <c:dLbls>
          <c:showVal val="1"/>
        </c:dLbls>
        <c:overlap val="-25"/>
        <c:axId val="75162368"/>
        <c:axId val="75163904"/>
      </c:barChart>
      <c:catAx>
        <c:axId val="7516236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75163904"/>
        <c:crosses val="autoZero"/>
        <c:auto val="1"/>
        <c:lblAlgn val="ctr"/>
        <c:lblOffset val="100"/>
      </c:catAx>
      <c:valAx>
        <c:axId val="75163904"/>
        <c:scaling>
          <c:orientation val="minMax"/>
        </c:scaling>
        <c:delete val="1"/>
        <c:axPos val="l"/>
        <c:numFmt formatCode="#,##0" sourceLinked="1"/>
        <c:majorTickMark val="none"/>
        <c:tickLblPos val="nextTo"/>
        <c:crossAx val="75162368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400"/>
          </a:pPr>
          <a:endParaRPr lang="pt-BR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0.2027840799561072"/>
          <c:y val="3.8820605255668342E-2"/>
          <c:w val="0.75740898913059662"/>
          <c:h val="0.85682319830503162"/>
        </c:manualLayout>
      </c:layout>
      <c:barChart>
        <c:barDir val="bar"/>
        <c:grouping val="stacked"/>
        <c:ser>
          <c:idx val="0"/>
          <c:order val="0"/>
          <c:tx>
            <c:strRef>
              <c:f>Gráficos!$B$33</c:f>
              <c:strCache>
                <c:ptCount val="1"/>
                <c:pt idx="0">
                  <c:v>Municipio</c:v>
                </c:pt>
              </c:strCache>
            </c:strRef>
          </c:tx>
          <c:cat>
            <c:strRef>
              <c:f>Gráficos!$A$34:$A$59</c:f>
              <c:strCache>
                <c:ptCount val="26"/>
                <c:pt idx="0">
                  <c:v>PEDAGOGIA</c:v>
                </c:pt>
                <c:pt idx="1">
                  <c:v>PEDAGOGIA DO CAMPO</c:v>
                </c:pt>
                <c:pt idx="2">
                  <c:v>MATEMÁTICA</c:v>
                </c:pt>
                <c:pt idx="3">
                  <c:v>GEOGRAFIA</c:v>
                </c:pt>
                <c:pt idx="4">
                  <c:v>EDUCAÇÃO FÍSICA</c:v>
                </c:pt>
                <c:pt idx="5">
                  <c:v>EDUCAÇÃO ESPECIAL</c:v>
                </c:pt>
                <c:pt idx="6">
                  <c:v>HISTÓRIA</c:v>
                </c:pt>
                <c:pt idx="7">
                  <c:v>LINGUAGEM DE SINAIS</c:v>
                </c:pt>
                <c:pt idx="8">
                  <c:v>LETRAS</c:v>
                </c:pt>
                <c:pt idx="9">
                  <c:v>CIÊNCIAS BIOLÓGICAS</c:v>
                </c:pt>
                <c:pt idx="10">
                  <c:v>INFORMÁTICA</c:v>
                </c:pt>
                <c:pt idx="11">
                  <c:v>LETRAS - INGLÊS</c:v>
                </c:pt>
                <c:pt idx="12">
                  <c:v>ARTES VISUAIS</c:v>
                </c:pt>
                <c:pt idx="13">
                  <c:v>MÚSICA</c:v>
                </c:pt>
                <c:pt idx="14">
                  <c:v>CIÊNCIAS NATURAIS</c:v>
                </c:pt>
                <c:pt idx="15">
                  <c:v>ARTES CÊNICAS</c:v>
                </c:pt>
                <c:pt idx="16">
                  <c:v>CIÊNCIAS SOCIAIS</c:v>
                </c:pt>
                <c:pt idx="17">
                  <c:v>LETRAS - ESPANHOL</c:v>
                </c:pt>
                <c:pt idx="18">
                  <c:v>FILOSOFIA</c:v>
                </c:pt>
                <c:pt idx="19">
                  <c:v>CIÊNCIAS DA RELIGIÃO</c:v>
                </c:pt>
                <c:pt idx="20">
                  <c:v>DANÇA (ARTE)</c:v>
                </c:pt>
                <c:pt idx="21">
                  <c:v>QUÍMICA</c:v>
                </c:pt>
                <c:pt idx="22">
                  <c:v>FÍSICA</c:v>
                </c:pt>
                <c:pt idx="23">
                  <c:v>LÍNGUA/LITERATURA</c:v>
                </c:pt>
                <c:pt idx="24">
                  <c:v>INTERCULTURAL INDÍGENA</c:v>
                </c:pt>
                <c:pt idx="25">
                  <c:v>LETRAS - FRANCÊS</c:v>
                </c:pt>
              </c:strCache>
            </c:strRef>
          </c:cat>
          <c:val>
            <c:numRef>
              <c:f>Gráficos!$B$34:$B$59</c:f>
              <c:numCache>
                <c:formatCode>General</c:formatCode>
                <c:ptCount val="26"/>
                <c:pt idx="0">
                  <c:v>2457</c:v>
                </c:pt>
                <c:pt idx="1">
                  <c:v>1186</c:v>
                </c:pt>
                <c:pt idx="2">
                  <c:v>641</c:v>
                </c:pt>
                <c:pt idx="3">
                  <c:v>491</c:v>
                </c:pt>
                <c:pt idx="4">
                  <c:v>605</c:v>
                </c:pt>
                <c:pt idx="5">
                  <c:v>633</c:v>
                </c:pt>
                <c:pt idx="6">
                  <c:v>517</c:v>
                </c:pt>
                <c:pt idx="7">
                  <c:v>558</c:v>
                </c:pt>
                <c:pt idx="8">
                  <c:v>441</c:v>
                </c:pt>
                <c:pt idx="9">
                  <c:v>396</c:v>
                </c:pt>
                <c:pt idx="10">
                  <c:v>482</c:v>
                </c:pt>
                <c:pt idx="11">
                  <c:v>445</c:v>
                </c:pt>
                <c:pt idx="12">
                  <c:v>267</c:v>
                </c:pt>
                <c:pt idx="13">
                  <c:v>312</c:v>
                </c:pt>
                <c:pt idx="14">
                  <c:v>284</c:v>
                </c:pt>
                <c:pt idx="15">
                  <c:v>254</c:v>
                </c:pt>
                <c:pt idx="16">
                  <c:v>191</c:v>
                </c:pt>
                <c:pt idx="17">
                  <c:v>244</c:v>
                </c:pt>
                <c:pt idx="18">
                  <c:v>169</c:v>
                </c:pt>
                <c:pt idx="19">
                  <c:v>186</c:v>
                </c:pt>
                <c:pt idx="20">
                  <c:v>168</c:v>
                </c:pt>
                <c:pt idx="21">
                  <c:v>140</c:v>
                </c:pt>
                <c:pt idx="22">
                  <c:v>142</c:v>
                </c:pt>
                <c:pt idx="23">
                  <c:v>139</c:v>
                </c:pt>
                <c:pt idx="24">
                  <c:v>96</c:v>
                </c:pt>
                <c:pt idx="25">
                  <c:v>90</c:v>
                </c:pt>
              </c:numCache>
            </c:numRef>
          </c:val>
        </c:ser>
        <c:ser>
          <c:idx val="1"/>
          <c:order val="1"/>
          <c:tx>
            <c:strRef>
              <c:f>Gráficos!$C$33</c:f>
              <c:strCache>
                <c:ptCount val="1"/>
                <c:pt idx="0">
                  <c:v>Estado</c:v>
                </c:pt>
              </c:strCache>
            </c:strRef>
          </c:tx>
          <c:cat>
            <c:strRef>
              <c:f>Gráficos!$A$34:$A$59</c:f>
              <c:strCache>
                <c:ptCount val="26"/>
                <c:pt idx="0">
                  <c:v>PEDAGOGIA</c:v>
                </c:pt>
                <c:pt idx="1">
                  <c:v>PEDAGOGIA DO CAMPO</c:v>
                </c:pt>
                <c:pt idx="2">
                  <c:v>MATEMÁTICA</c:v>
                </c:pt>
                <c:pt idx="3">
                  <c:v>GEOGRAFIA</c:v>
                </c:pt>
                <c:pt idx="4">
                  <c:v>EDUCAÇÃO FÍSICA</c:v>
                </c:pt>
                <c:pt idx="5">
                  <c:v>EDUCAÇÃO ESPECIAL</c:v>
                </c:pt>
                <c:pt idx="6">
                  <c:v>HISTÓRIA</c:v>
                </c:pt>
                <c:pt idx="7">
                  <c:v>LINGUAGEM DE SINAIS</c:v>
                </c:pt>
                <c:pt idx="8">
                  <c:v>LETRAS</c:v>
                </c:pt>
                <c:pt idx="9">
                  <c:v>CIÊNCIAS BIOLÓGICAS</c:v>
                </c:pt>
                <c:pt idx="10">
                  <c:v>INFORMÁTICA</c:v>
                </c:pt>
                <c:pt idx="11">
                  <c:v>LETRAS - INGLÊS</c:v>
                </c:pt>
                <c:pt idx="12">
                  <c:v>ARTES VISUAIS</c:v>
                </c:pt>
                <c:pt idx="13">
                  <c:v>MÚSICA</c:v>
                </c:pt>
                <c:pt idx="14">
                  <c:v>CIÊNCIAS NATURAIS</c:v>
                </c:pt>
                <c:pt idx="15">
                  <c:v>ARTES CÊNICAS</c:v>
                </c:pt>
                <c:pt idx="16">
                  <c:v>CIÊNCIAS SOCIAIS</c:v>
                </c:pt>
                <c:pt idx="17">
                  <c:v>LETRAS - ESPANHOL</c:v>
                </c:pt>
                <c:pt idx="18">
                  <c:v>FILOSOFIA</c:v>
                </c:pt>
                <c:pt idx="19">
                  <c:v>CIÊNCIAS DA RELIGIÃO</c:v>
                </c:pt>
                <c:pt idx="20">
                  <c:v>DANÇA (ARTE)</c:v>
                </c:pt>
                <c:pt idx="21">
                  <c:v>QUÍMICA</c:v>
                </c:pt>
                <c:pt idx="22">
                  <c:v>FÍSICA</c:v>
                </c:pt>
                <c:pt idx="23">
                  <c:v>LÍNGUA/LITERATURA</c:v>
                </c:pt>
                <c:pt idx="24">
                  <c:v>INTERCULTURAL INDÍGENA</c:v>
                </c:pt>
                <c:pt idx="25">
                  <c:v>LETRAS - FRANCÊS</c:v>
                </c:pt>
              </c:strCache>
            </c:strRef>
          </c:cat>
          <c:val>
            <c:numRef>
              <c:f>Gráficos!$C$34:$C$59</c:f>
              <c:numCache>
                <c:formatCode>General</c:formatCode>
                <c:ptCount val="26"/>
                <c:pt idx="0">
                  <c:v>111</c:v>
                </c:pt>
                <c:pt idx="2">
                  <c:v>157</c:v>
                </c:pt>
                <c:pt idx="3">
                  <c:v>226</c:v>
                </c:pt>
                <c:pt idx="4">
                  <c:v>70</c:v>
                </c:pt>
                <c:pt idx="6">
                  <c:v>90</c:v>
                </c:pt>
                <c:pt idx="8">
                  <c:v>106</c:v>
                </c:pt>
                <c:pt idx="9">
                  <c:v>139</c:v>
                </c:pt>
                <c:pt idx="11">
                  <c:v>34</c:v>
                </c:pt>
                <c:pt idx="12">
                  <c:v>106</c:v>
                </c:pt>
                <c:pt idx="16">
                  <c:v>59</c:v>
                </c:pt>
                <c:pt idx="18">
                  <c:v>56</c:v>
                </c:pt>
                <c:pt idx="21">
                  <c:v>23</c:v>
                </c:pt>
                <c:pt idx="22">
                  <c:v>20</c:v>
                </c:pt>
              </c:numCache>
            </c:numRef>
          </c:val>
        </c:ser>
        <c:overlap val="100"/>
        <c:axId val="76388992"/>
        <c:axId val="76398976"/>
      </c:barChart>
      <c:catAx>
        <c:axId val="76388992"/>
        <c:scaling>
          <c:orientation val="maxMin"/>
        </c:scaling>
        <c:axPos val="l"/>
        <c:tickLblPos val="nextTo"/>
        <c:txPr>
          <a:bodyPr/>
          <a:lstStyle/>
          <a:p>
            <a:pPr>
              <a:defRPr sz="800"/>
            </a:pPr>
            <a:endParaRPr lang="pt-BR"/>
          </a:p>
        </c:txPr>
        <c:crossAx val="76398976"/>
        <c:crosses val="autoZero"/>
        <c:auto val="1"/>
        <c:lblAlgn val="ctr"/>
        <c:lblOffset val="100"/>
      </c:catAx>
      <c:valAx>
        <c:axId val="76398976"/>
        <c:scaling>
          <c:orientation val="minMax"/>
          <c:max val="2600"/>
        </c:scaling>
        <c:axPos val="t"/>
        <c:majorGridlines/>
        <c:numFmt formatCode="General" sourceLinked="1"/>
        <c:tickLblPos val="nextTo"/>
        <c:crossAx val="76388992"/>
        <c:crosses val="autoZero"/>
        <c:crossBetween val="between"/>
        <c:majorUnit val="200"/>
      </c:valAx>
    </c:plotArea>
    <c:legend>
      <c:legendPos val="t"/>
      <c:legendEntry>
        <c:idx val="0"/>
        <c:txPr>
          <a:bodyPr/>
          <a:lstStyle/>
          <a:p>
            <a:pPr>
              <a:defRPr sz="1200" baseline="0"/>
            </a:pPr>
            <a:endParaRPr lang="pt-BR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pt-BR"/>
          </a:p>
        </c:txPr>
      </c:legendEntry>
      <c:layout>
        <c:manualLayout>
          <c:xMode val="edge"/>
          <c:yMode val="edge"/>
          <c:x val="0.71264884262348893"/>
          <c:y val="0.24096385542168691"/>
          <c:w val="0.24383068641843525"/>
          <c:h val="6.5874837934414884E-2"/>
        </c:manualLayout>
      </c:layout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[Pasta1]Plan2!$B$1</c:f>
              <c:strCache>
                <c:ptCount val="1"/>
                <c:pt idx="0">
                  <c:v>2011</c:v>
                </c:pt>
              </c:strCache>
            </c:strRef>
          </c:tx>
          <c:dLbls>
            <c:dLbl>
              <c:idx val="0"/>
              <c:layout>
                <c:manualLayout>
                  <c:x val="-2.0031285081858217E-2"/>
                  <c:y val="1.734405204854430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Val val="1"/>
          </c:dLbls>
          <c:cat>
            <c:strRef>
              <c:f>[Pasta1]Plan2!$A$2:$A$5</c:f>
              <c:strCache>
                <c:ptCount val="4"/>
                <c:pt idx="0">
                  <c:v>Município</c:v>
                </c:pt>
                <c:pt idx="1">
                  <c:v>Localidades</c:v>
                </c:pt>
                <c:pt idx="2">
                  <c:v>Telesalas</c:v>
                </c:pt>
                <c:pt idx="3">
                  <c:v>Turmas</c:v>
                </c:pt>
              </c:strCache>
            </c:strRef>
          </c:cat>
          <c:val>
            <c:numRef>
              <c:f>[Pasta1]Plan2!$B$2:$B$5</c:f>
              <c:numCache>
                <c:formatCode>General</c:formatCode>
                <c:ptCount val="4"/>
                <c:pt idx="0">
                  <c:v>155</c:v>
                </c:pt>
                <c:pt idx="1">
                  <c:v>297</c:v>
                </c:pt>
                <c:pt idx="2">
                  <c:v>408</c:v>
                </c:pt>
                <c:pt idx="3">
                  <c:v>509</c:v>
                </c:pt>
              </c:numCache>
            </c:numRef>
          </c:val>
        </c:ser>
        <c:ser>
          <c:idx val="1"/>
          <c:order val="1"/>
          <c:tx>
            <c:strRef>
              <c:f>[Pasta1]Plan2!$C$1</c:f>
              <c:strCache>
                <c:ptCount val="1"/>
                <c:pt idx="0">
                  <c:v>2013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Val val="1"/>
          </c:dLbls>
          <c:cat>
            <c:strRef>
              <c:f>[Pasta1]Plan2!$A$2:$A$5</c:f>
              <c:strCache>
                <c:ptCount val="4"/>
                <c:pt idx="0">
                  <c:v>Município</c:v>
                </c:pt>
                <c:pt idx="1">
                  <c:v>Localidades</c:v>
                </c:pt>
                <c:pt idx="2">
                  <c:v>Telesalas</c:v>
                </c:pt>
                <c:pt idx="3">
                  <c:v>Turmas</c:v>
                </c:pt>
              </c:strCache>
            </c:strRef>
          </c:cat>
          <c:val>
            <c:numRef>
              <c:f>[Pasta1]Plan2!$C$2:$C$5</c:f>
              <c:numCache>
                <c:formatCode>General</c:formatCode>
                <c:ptCount val="4"/>
                <c:pt idx="0">
                  <c:v>146</c:v>
                </c:pt>
                <c:pt idx="1">
                  <c:v>375</c:v>
                </c:pt>
                <c:pt idx="2">
                  <c:v>561</c:v>
                </c:pt>
                <c:pt idx="3">
                  <c:v>759</c:v>
                </c:pt>
              </c:numCache>
            </c:numRef>
          </c:val>
        </c:ser>
        <c:ser>
          <c:idx val="2"/>
          <c:order val="2"/>
          <c:tx>
            <c:strRef>
              <c:f>[Pasta1]Plan2!$D$1</c:f>
              <c:strCache>
                <c:ptCount val="1"/>
                <c:pt idx="0">
                  <c:v>2013</c:v>
                </c:pt>
              </c:strCache>
            </c:strRef>
          </c:tx>
          <c:dLbls>
            <c:dLbl>
              <c:idx val="0"/>
              <c:layout>
                <c:manualLayout>
                  <c:x val="1.5023463811393599E-2"/>
                  <c:y val="4.3360130121360583E-3"/>
                </c:manualLayout>
              </c:layout>
              <c:showVal val="1"/>
            </c:dLbl>
            <c:dLbl>
              <c:idx val="1"/>
              <c:layout>
                <c:manualLayout>
                  <c:x val="5.0078212704645414E-3"/>
                  <c:y val="-3.9024117109224529E-2"/>
                </c:manualLayout>
              </c:layout>
              <c:showVal val="1"/>
            </c:dLbl>
            <c:dLbl>
              <c:idx val="3"/>
              <c:layout>
                <c:manualLayout>
                  <c:x val="1.0015642540929053E-2"/>
                  <c:y val="-9.9365816979055233E-18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Val val="1"/>
          </c:dLbls>
          <c:cat>
            <c:strRef>
              <c:f>[Pasta1]Plan2!$A$2:$A$5</c:f>
              <c:strCache>
                <c:ptCount val="4"/>
                <c:pt idx="0">
                  <c:v>Município</c:v>
                </c:pt>
                <c:pt idx="1">
                  <c:v>Localidades</c:v>
                </c:pt>
                <c:pt idx="2">
                  <c:v>Telesalas</c:v>
                </c:pt>
                <c:pt idx="3">
                  <c:v>Turmas</c:v>
                </c:pt>
              </c:strCache>
            </c:strRef>
          </c:cat>
          <c:val>
            <c:numRef>
              <c:f>[Pasta1]Plan2!$D$2:$D$5</c:f>
              <c:numCache>
                <c:formatCode>General</c:formatCode>
                <c:ptCount val="4"/>
                <c:pt idx="0">
                  <c:v>140</c:v>
                </c:pt>
                <c:pt idx="1">
                  <c:v>410</c:v>
                </c:pt>
                <c:pt idx="2">
                  <c:v>660</c:v>
                </c:pt>
                <c:pt idx="3">
                  <c:v>759</c:v>
                </c:pt>
              </c:numCache>
            </c:numRef>
          </c:val>
        </c:ser>
        <c:dLbls>
          <c:showVal val="1"/>
        </c:dLbls>
        <c:overlap val="-25"/>
        <c:axId val="76542336"/>
        <c:axId val="76543872"/>
      </c:barChart>
      <c:catAx>
        <c:axId val="7654233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/>
            </a:pPr>
            <a:endParaRPr lang="pt-BR"/>
          </a:p>
        </c:txPr>
        <c:crossAx val="76543872"/>
        <c:crosses val="autoZero"/>
        <c:auto val="1"/>
        <c:lblAlgn val="ctr"/>
        <c:lblOffset val="100"/>
      </c:catAx>
      <c:valAx>
        <c:axId val="76543872"/>
        <c:scaling>
          <c:orientation val="minMax"/>
        </c:scaling>
        <c:delete val="1"/>
        <c:axPos val="l"/>
        <c:numFmt formatCode="General" sourceLinked="1"/>
        <c:tickLblPos val="nextTo"/>
        <c:crossAx val="7654233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0267132494859385E-2"/>
          <c:y val="0.16910450747330619"/>
          <c:w val="0.47777412848383954"/>
          <c:h val="0.10985135327990364"/>
        </c:manualLayout>
      </c:layout>
      <c:txPr>
        <a:bodyPr/>
        <a:lstStyle/>
        <a:p>
          <a:pPr>
            <a:defRPr sz="1600"/>
          </a:pPr>
          <a:endParaRPr lang="pt-BR"/>
        </a:p>
      </c:txPr>
    </c:legend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430D99-B705-401A-9D4A-BFD5CA6A6EA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A3B9518-533C-4D3B-A9F9-32D7377EEA7F}">
      <dgm:prSet phldrT="[Texto]"/>
      <dgm:spPr/>
      <dgm:t>
        <a:bodyPr/>
        <a:lstStyle/>
        <a:p>
          <a:r>
            <a:rPr lang="pt-BR" dirty="0" smtClean="0"/>
            <a:t>Programas Estruturantes</a:t>
          </a:r>
          <a:endParaRPr lang="pt-BR" dirty="0"/>
        </a:p>
      </dgm:t>
    </dgm:pt>
    <dgm:pt modelId="{5901972B-87C6-4D54-AD89-76AE8D0B77ED}" type="parTrans" cxnId="{BB46621C-FD91-4E75-9C4B-6113F0872A75}">
      <dgm:prSet/>
      <dgm:spPr/>
      <dgm:t>
        <a:bodyPr/>
        <a:lstStyle/>
        <a:p>
          <a:endParaRPr lang="pt-BR"/>
        </a:p>
      </dgm:t>
    </dgm:pt>
    <dgm:pt modelId="{8543682E-1A1E-4DB0-ADB5-CC3ECDAF1E32}" type="sibTrans" cxnId="{BB46621C-FD91-4E75-9C4B-6113F0872A75}">
      <dgm:prSet/>
      <dgm:spPr/>
      <dgm:t>
        <a:bodyPr/>
        <a:lstStyle/>
        <a:p>
          <a:endParaRPr lang="pt-BR"/>
        </a:p>
      </dgm:t>
    </dgm:pt>
    <dgm:pt modelId="{6A389500-0F71-42D1-AF13-9A1193031809}">
      <dgm:prSet phldrT="[Texto]"/>
      <dgm:spPr/>
      <dgm:t>
        <a:bodyPr/>
        <a:lstStyle/>
        <a:p>
          <a:r>
            <a:rPr lang="pt-BR" dirty="0" smtClean="0"/>
            <a:t>Gestar na Escola</a:t>
          </a:r>
          <a:endParaRPr lang="pt-BR" dirty="0"/>
        </a:p>
      </dgm:t>
    </dgm:pt>
    <dgm:pt modelId="{1F9195BA-DD25-42C6-9485-ACCD4AB9BE6B}" type="parTrans" cxnId="{B69CB7BD-BC8D-490F-8B0B-9A3ABCA9F2BB}">
      <dgm:prSet/>
      <dgm:spPr/>
      <dgm:t>
        <a:bodyPr/>
        <a:lstStyle/>
        <a:p>
          <a:endParaRPr lang="pt-BR"/>
        </a:p>
      </dgm:t>
    </dgm:pt>
    <dgm:pt modelId="{5C4E753A-E954-4F8D-BDE7-9E196D596762}" type="sibTrans" cxnId="{B69CB7BD-BC8D-490F-8B0B-9A3ABCA9F2BB}">
      <dgm:prSet/>
      <dgm:spPr/>
      <dgm:t>
        <a:bodyPr/>
        <a:lstStyle/>
        <a:p>
          <a:endParaRPr lang="pt-BR"/>
        </a:p>
      </dgm:t>
    </dgm:pt>
    <dgm:pt modelId="{2E89F547-029D-4983-935B-DD25299423A8}">
      <dgm:prSet phldrT="[Texto]"/>
      <dgm:spPr/>
      <dgm:t>
        <a:bodyPr/>
        <a:lstStyle/>
        <a:p>
          <a:r>
            <a:rPr lang="pt-BR" dirty="0" smtClean="0"/>
            <a:t>Língua Portuguesa e Matemática</a:t>
          </a:r>
          <a:endParaRPr lang="pt-BR" dirty="0"/>
        </a:p>
      </dgm:t>
    </dgm:pt>
    <dgm:pt modelId="{606DD8CF-C11E-45AF-B89D-5F2F448F83F6}" type="parTrans" cxnId="{A73CADA9-E283-4463-8C3D-5CA0DDD46FFF}">
      <dgm:prSet/>
      <dgm:spPr/>
      <dgm:t>
        <a:bodyPr/>
        <a:lstStyle/>
        <a:p>
          <a:endParaRPr lang="pt-BR"/>
        </a:p>
      </dgm:t>
    </dgm:pt>
    <dgm:pt modelId="{CC63D050-B0B6-426F-938E-012AAE658E70}" type="sibTrans" cxnId="{A73CADA9-E283-4463-8C3D-5CA0DDD46FFF}">
      <dgm:prSet/>
      <dgm:spPr/>
      <dgm:t>
        <a:bodyPr/>
        <a:lstStyle/>
        <a:p>
          <a:endParaRPr lang="pt-BR"/>
        </a:p>
      </dgm:t>
    </dgm:pt>
    <dgm:pt modelId="{7417AFE4-C549-4AA9-88DE-A77C5F58DA69}">
      <dgm:prSet phldrT="[Texto]"/>
      <dgm:spPr/>
      <dgm:t>
        <a:bodyPr/>
        <a:lstStyle/>
        <a:p>
          <a:r>
            <a:rPr lang="pt-BR" dirty="0" smtClean="0"/>
            <a:t>Ciência na Escola</a:t>
          </a:r>
          <a:endParaRPr lang="pt-BR" dirty="0"/>
        </a:p>
      </dgm:t>
    </dgm:pt>
    <dgm:pt modelId="{3C5E3223-E1C4-4A88-8560-A520B3A2870E}" type="parTrans" cxnId="{83BD4D50-5D38-4283-AE85-8D8E8F8F9419}">
      <dgm:prSet/>
      <dgm:spPr/>
      <dgm:t>
        <a:bodyPr/>
        <a:lstStyle/>
        <a:p>
          <a:endParaRPr lang="pt-BR"/>
        </a:p>
      </dgm:t>
    </dgm:pt>
    <dgm:pt modelId="{711D73F4-862E-4EC1-A03F-1651632CC7E2}" type="sibTrans" cxnId="{83BD4D50-5D38-4283-AE85-8D8E8F8F9419}">
      <dgm:prSet/>
      <dgm:spPr/>
      <dgm:t>
        <a:bodyPr/>
        <a:lstStyle/>
        <a:p>
          <a:endParaRPr lang="pt-BR"/>
        </a:p>
      </dgm:t>
    </dgm:pt>
    <dgm:pt modelId="{C29C1B92-70B9-4B7B-BB06-2A6C3D380D25}">
      <dgm:prSet phldrT="[Texto]"/>
      <dgm:spPr/>
      <dgm:t>
        <a:bodyPr/>
        <a:lstStyle/>
        <a:p>
          <a:r>
            <a:rPr lang="pt-BR" dirty="0" smtClean="0"/>
            <a:t>Ciências da Natureza</a:t>
          </a:r>
          <a:endParaRPr lang="pt-BR" dirty="0"/>
        </a:p>
      </dgm:t>
    </dgm:pt>
    <dgm:pt modelId="{06009A47-646D-40BF-961B-79816F79E92A}" type="parTrans" cxnId="{97E5EF69-CCEB-4746-BC49-38A12FF0CA5D}">
      <dgm:prSet/>
      <dgm:spPr/>
      <dgm:t>
        <a:bodyPr/>
        <a:lstStyle/>
        <a:p>
          <a:endParaRPr lang="pt-BR"/>
        </a:p>
      </dgm:t>
    </dgm:pt>
    <dgm:pt modelId="{D69874A4-F960-4476-B9D7-112E6ACE8044}" type="sibTrans" cxnId="{97E5EF69-CCEB-4746-BC49-38A12FF0CA5D}">
      <dgm:prSet/>
      <dgm:spPr/>
      <dgm:t>
        <a:bodyPr/>
        <a:lstStyle/>
        <a:p>
          <a:endParaRPr lang="pt-BR"/>
        </a:p>
      </dgm:t>
    </dgm:pt>
    <dgm:pt modelId="{4F08B07A-B36D-4856-A175-45A58A7B5E16}">
      <dgm:prSet/>
      <dgm:spPr/>
      <dgm:t>
        <a:bodyPr/>
        <a:lstStyle/>
        <a:p>
          <a:r>
            <a:rPr lang="pt-BR" dirty="0" smtClean="0"/>
            <a:t>Ensino Médio em Ação</a:t>
          </a:r>
          <a:endParaRPr lang="pt-BR" dirty="0"/>
        </a:p>
      </dgm:t>
    </dgm:pt>
    <dgm:pt modelId="{E00FF0F9-3BE9-4820-900A-32866D802C56}" type="parTrans" cxnId="{F2DB37A8-36D7-4A7C-9A5A-67836C58C46D}">
      <dgm:prSet/>
      <dgm:spPr/>
      <dgm:t>
        <a:bodyPr/>
        <a:lstStyle/>
        <a:p>
          <a:endParaRPr lang="pt-BR"/>
        </a:p>
      </dgm:t>
    </dgm:pt>
    <dgm:pt modelId="{76D32D54-EC88-48F4-ABB1-F6263B934CEF}" type="sibTrans" cxnId="{F2DB37A8-36D7-4A7C-9A5A-67836C58C46D}">
      <dgm:prSet/>
      <dgm:spPr/>
      <dgm:t>
        <a:bodyPr/>
        <a:lstStyle/>
        <a:p>
          <a:endParaRPr lang="pt-BR"/>
        </a:p>
      </dgm:t>
    </dgm:pt>
    <dgm:pt modelId="{D38B7250-2746-4966-9D0C-081310D69C19}">
      <dgm:prSet/>
      <dgm:spPr/>
      <dgm:t>
        <a:bodyPr/>
        <a:lstStyle/>
        <a:p>
          <a:r>
            <a:rPr lang="pt-BR" dirty="0" err="1" smtClean="0"/>
            <a:t>EMITec</a:t>
          </a:r>
          <a:endParaRPr lang="pt-BR" dirty="0"/>
        </a:p>
      </dgm:t>
    </dgm:pt>
    <dgm:pt modelId="{F3C6B872-9AD0-4A3D-89D7-71420F66BB0A}" type="parTrans" cxnId="{2232DB2F-F4D4-4AD4-AC13-4F7E8E3B9DD4}">
      <dgm:prSet/>
      <dgm:spPr/>
      <dgm:t>
        <a:bodyPr/>
        <a:lstStyle/>
        <a:p>
          <a:endParaRPr lang="pt-BR"/>
        </a:p>
      </dgm:t>
    </dgm:pt>
    <dgm:pt modelId="{CE527337-3FF7-4C9C-A39B-0F6A6FC99DEB}" type="sibTrans" cxnId="{2232DB2F-F4D4-4AD4-AC13-4F7E8E3B9DD4}">
      <dgm:prSet/>
      <dgm:spPr/>
      <dgm:t>
        <a:bodyPr/>
        <a:lstStyle/>
        <a:p>
          <a:endParaRPr lang="pt-BR"/>
        </a:p>
      </dgm:t>
    </dgm:pt>
    <dgm:pt modelId="{A3944C50-BA1F-4A3E-94E2-711AACCF23B0}">
      <dgm:prSet/>
      <dgm:spPr/>
      <dgm:t>
        <a:bodyPr/>
        <a:lstStyle/>
        <a:p>
          <a:r>
            <a:rPr lang="pt-BR" smtClean="0"/>
            <a:t>Língua Portuguesa e Matemática</a:t>
          </a:r>
          <a:endParaRPr lang="pt-BR" dirty="0"/>
        </a:p>
      </dgm:t>
    </dgm:pt>
    <dgm:pt modelId="{0C080A9E-8D4A-40AB-8884-ACFD8141F707}" type="parTrans" cxnId="{803EB654-83E1-4C77-B9BD-D991EF759D80}">
      <dgm:prSet/>
      <dgm:spPr/>
      <dgm:t>
        <a:bodyPr/>
        <a:lstStyle/>
        <a:p>
          <a:endParaRPr lang="pt-BR"/>
        </a:p>
      </dgm:t>
    </dgm:pt>
    <dgm:pt modelId="{1DAC5641-3C54-41B2-9B37-D9B177B3AF5B}" type="sibTrans" cxnId="{803EB654-83E1-4C77-B9BD-D991EF759D80}">
      <dgm:prSet/>
      <dgm:spPr/>
      <dgm:t>
        <a:bodyPr/>
        <a:lstStyle/>
        <a:p>
          <a:endParaRPr lang="pt-BR"/>
        </a:p>
      </dgm:t>
    </dgm:pt>
    <dgm:pt modelId="{B6DAD39C-D5DE-4754-98EE-AF157108069F}">
      <dgm:prSet/>
      <dgm:spPr/>
      <dgm:t>
        <a:bodyPr/>
        <a:lstStyle/>
        <a:p>
          <a:r>
            <a:rPr lang="pt-BR" dirty="0" smtClean="0"/>
            <a:t>Todas as </a:t>
          </a:r>
          <a:r>
            <a:rPr lang="pt-BR" dirty="0" err="1" smtClean="0"/>
            <a:t>disicplinas</a:t>
          </a:r>
          <a:endParaRPr lang="pt-BR" dirty="0"/>
        </a:p>
      </dgm:t>
    </dgm:pt>
    <dgm:pt modelId="{CD486B58-126B-42EB-BF1B-46358F9ED9E7}" type="parTrans" cxnId="{EF69B819-D098-49B6-8DBD-FC9679EA5C16}">
      <dgm:prSet/>
      <dgm:spPr/>
      <dgm:t>
        <a:bodyPr/>
        <a:lstStyle/>
        <a:p>
          <a:endParaRPr lang="pt-BR"/>
        </a:p>
      </dgm:t>
    </dgm:pt>
    <dgm:pt modelId="{7DD87D74-55C6-457A-A0AE-87AF7913E3CF}" type="sibTrans" cxnId="{EF69B819-D098-49B6-8DBD-FC9679EA5C16}">
      <dgm:prSet/>
      <dgm:spPr/>
      <dgm:t>
        <a:bodyPr/>
        <a:lstStyle/>
        <a:p>
          <a:endParaRPr lang="pt-BR"/>
        </a:p>
      </dgm:t>
    </dgm:pt>
    <dgm:pt modelId="{57B1D76C-3229-4E28-A645-CCF5BEF87CEB}" type="pres">
      <dgm:prSet presAssocID="{33430D99-B705-401A-9D4A-BFD5CA6A6EA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00FD7C24-D119-4996-BAA6-9100235806E6}" type="pres">
      <dgm:prSet presAssocID="{FA3B9518-533C-4D3B-A9F9-32D7377EEA7F}" presName="hierRoot1" presStyleCnt="0"/>
      <dgm:spPr/>
    </dgm:pt>
    <dgm:pt modelId="{CC6A6075-C439-417E-98D8-96F863F3924D}" type="pres">
      <dgm:prSet presAssocID="{FA3B9518-533C-4D3B-A9F9-32D7377EEA7F}" presName="composite" presStyleCnt="0"/>
      <dgm:spPr/>
    </dgm:pt>
    <dgm:pt modelId="{E26B003D-D23A-47E5-A86B-B116258D3E21}" type="pres">
      <dgm:prSet presAssocID="{FA3B9518-533C-4D3B-A9F9-32D7377EEA7F}" presName="background" presStyleLbl="node0" presStyleIdx="0" presStyleCnt="1"/>
      <dgm:spPr/>
    </dgm:pt>
    <dgm:pt modelId="{4ADAAD2A-6373-4A9E-BB3A-FF816DC6E792}" type="pres">
      <dgm:prSet presAssocID="{FA3B9518-533C-4D3B-A9F9-32D7377EEA7F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0040D3A-3475-498F-AA96-BF545F7B73FD}" type="pres">
      <dgm:prSet presAssocID="{FA3B9518-533C-4D3B-A9F9-32D7377EEA7F}" presName="hierChild2" presStyleCnt="0"/>
      <dgm:spPr/>
    </dgm:pt>
    <dgm:pt modelId="{8274C6F0-800D-467C-9129-E1BC76FD2EFB}" type="pres">
      <dgm:prSet presAssocID="{1F9195BA-DD25-42C6-9485-ACCD4AB9BE6B}" presName="Name10" presStyleLbl="parChTrans1D2" presStyleIdx="0" presStyleCnt="4"/>
      <dgm:spPr/>
      <dgm:t>
        <a:bodyPr/>
        <a:lstStyle/>
        <a:p>
          <a:endParaRPr lang="pt-BR"/>
        </a:p>
      </dgm:t>
    </dgm:pt>
    <dgm:pt modelId="{18A4E518-62C2-4DFC-BE63-73E4DD7A3404}" type="pres">
      <dgm:prSet presAssocID="{6A389500-0F71-42D1-AF13-9A1193031809}" presName="hierRoot2" presStyleCnt="0"/>
      <dgm:spPr/>
    </dgm:pt>
    <dgm:pt modelId="{4AF4B706-5CF5-433D-AF6E-B9D4B078025E}" type="pres">
      <dgm:prSet presAssocID="{6A389500-0F71-42D1-AF13-9A1193031809}" presName="composite2" presStyleCnt="0"/>
      <dgm:spPr/>
    </dgm:pt>
    <dgm:pt modelId="{B5EF5C2F-9EE6-4657-8AB4-C194A084F317}" type="pres">
      <dgm:prSet presAssocID="{6A389500-0F71-42D1-AF13-9A1193031809}" presName="background2" presStyleLbl="node2" presStyleIdx="0" presStyleCnt="4"/>
      <dgm:spPr/>
    </dgm:pt>
    <dgm:pt modelId="{9A0277BE-8CEC-4EA7-BF45-9BDF215E5CB0}" type="pres">
      <dgm:prSet presAssocID="{6A389500-0F71-42D1-AF13-9A1193031809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E8CF1D5-F0BE-4C8A-A870-3C58DEE72490}" type="pres">
      <dgm:prSet presAssocID="{6A389500-0F71-42D1-AF13-9A1193031809}" presName="hierChild3" presStyleCnt="0"/>
      <dgm:spPr/>
    </dgm:pt>
    <dgm:pt modelId="{27158959-5765-4E24-A98B-03010A5D74A7}" type="pres">
      <dgm:prSet presAssocID="{606DD8CF-C11E-45AF-B89D-5F2F448F83F6}" presName="Name17" presStyleLbl="parChTrans1D3" presStyleIdx="0" presStyleCnt="4"/>
      <dgm:spPr/>
      <dgm:t>
        <a:bodyPr/>
        <a:lstStyle/>
        <a:p>
          <a:endParaRPr lang="pt-BR"/>
        </a:p>
      </dgm:t>
    </dgm:pt>
    <dgm:pt modelId="{E88759FD-40C6-4918-93CA-65FAB1093B4E}" type="pres">
      <dgm:prSet presAssocID="{2E89F547-029D-4983-935B-DD25299423A8}" presName="hierRoot3" presStyleCnt="0"/>
      <dgm:spPr/>
    </dgm:pt>
    <dgm:pt modelId="{C9467355-E21B-4A3F-ABED-CF2B0DA678FC}" type="pres">
      <dgm:prSet presAssocID="{2E89F547-029D-4983-935B-DD25299423A8}" presName="composite3" presStyleCnt="0"/>
      <dgm:spPr/>
    </dgm:pt>
    <dgm:pt modelId="{CAB6325B-55E5-4FE8-9C13-6FCB59657C9E}" type="pres">
      <dgm:prSet presAssocID="{2E89F547-029D-4983-935B-DD25299423A8}" presName="background3" presStyleLbl="node3" presStyleIdx="0" presStyleCnt="4"/>
      <dgm:spPr/>
    </dgm:pt>
    <dgm:pt modelId="{03DEA43C-0A84-45C5-943F-B9F920C3B0D2}" type="pres">
      <dgm:prSet presAssocID="{2E89F547-029D-4983-935B-DD25299423A8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14443E3-C90C-46D7-A447-36E44AF6570D}" type="pres">
      <dgm:prSet presAssocID="{2E89F547-029D-4983-935B-DD25299423A8}" presName="hierChild4" presStyleCnt="0"/>
      <dgm:spPr/>
    </dgm:pt>
    <dgm:pt modelId="{09953856-E924-4CD1-8DAE-B20B15ED3B98}" type="pres">
      <dgm:prSet presAssocID="{3C5E3223-E1C4-4A88-8560-A520B3A2870E}" presName="Name10" presStyleLbl="parChTrans1D2" presStyleIdx="1" presStyleCnt="4"/>
      <dgm:spPr/>
      <dgm:t>
        <a:bodyPr/>
        <a:lstStyle/>
        <a:p>
          <a:endParaRPr lang="pt-BR"/>
        </a:p>
      </dgm:t>
    </dgm:pt>
    <dgm:pt modelId="{03DE104A-2E72-4EAE-9805-A872BD53A8A8}" type="pres">
      <dgm:prSet presAssocID="{7417AFE4-C549-4AA9-88DE-A77C5F58DA69}" presName="hierRoot2" presStyleCnt="0"/>
      <dgm:spPr/>
    </dgm:pt>
    <dgm:pt modelId="{60E9B47B-3C2B-455C-92E5-185CE047AB4D}" type="pres">
      <dgm:prSet presAssocID="{7417AFE4-C549-4AA9-88DE-A77C5F58DA69}" presName="composite2" presStyleCnt="0"/>
      <dgm:spPr/>
    </dgm:pt>
    <dgm:pt modelId="{27A528E5-7715-460D-B9A8-369CAB5D1D1A}" type="pres">
      <dgm:prSet presAssocID="{7417AFE4-C549-4AA9-88DE-A77C5F58DA69}" presName="background2" presStyleLbl="node2" presStyleIdx="1" presStyleCnt="4"/>
      <dgm:spPr/>
    </dgm:pt>
    <dgm:pt modelId="{0BBAB952-524A-4D7A-878A-565DB603F0B3}" type="pres">
      <dgm:prSet presAssocID="{7417AFE4-C549-4AA9-88DE-A77C5F58DA69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16C5BB4-F2B6-4EF3-B444-6750761A8709}" type="pres">
      <dgm:prSet presAssocID="{7417AFE4-C549-4AA9-88DE-A77C5F58DA69}" presName="hierChild3" presStyleCnt="0"/>
      <dgm:spPr/>
    </dgm:pt>
    <dgm:pt modelId="{CD6186D8-0385-4FDF-A0FE-52E1799734C9}" type="pres">
      <dgm:prSet presAssocID="{06009A47-646D-40BF-961B-79816F79E92A}" presName="Name17" presStyleLbl="parChTrans1D3" presStyleIdx="1" presStyleCnt="4"/>
      <dgm:spPr/>
      <dgm:t>
        <a:bodyPr/>
        <a:lstStyle/>
        <a:p>
          <a:endParaRPr lang="pt-BR"/>
        </a:p>
      </dgm:t>
    </dgm:pt>
    <dgm:pt modelId="{C3759D58-5947-42D3-986B-8E78D4FECF59}" type="pres">
      <dgm:prSet presAssocID="{C29C1B92-70B9-4B7B-BB06-2A6C3D380D25}" presName="hierRoot3" presStyleCnt="0"/>
      <dgm:spPr/>
    </dgm:pt>
    <dgm:pt modelId="{491D6345-4039-40A7-8A16-B1454D34D68E}" type="pres">
      <dgm:prSet presAssocID="{C29C1B92-70B9-4B7B-BB06-2A6C3D380D25}" presName="composite3" presStyleCnt="0"/>
      <dgm:spPr/>
    </dgm:pt>
    <dgm:pt modelId="{71248247-7DE6-4353-AB6A-046063662052}" type="pres">
      <dgm:prSet presAssocID="{C29C1B92-70B9-4B7B-BB06-2A6C3D380D25}" presName="background3" presStyleLbl="node3" presStyleIdx="1" presStyleCnt="4"/>
      <dgm:spPr/>
    </dgm:pt>
    <dgm:pt modelId="{0F39B858-B005-42B6-9B96-8F5C98118A78}" type="pres">
      <dgm:prSet presAssocID="{C29C1B92-70B9-4B7B-BB06-2A6C3D380D25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9101819-50C3-4B18-B1D0-1F2A1997C804}" type="pres">
      <dgm:prSet presAssocID="{C29C1B92-70B9-4B7B-BB06-2A6C3D380D25}" presName="hierChild4" presStyleCnt="0"/>
      <dgm:spPr/>
    </dgm:pt>
    <dgm:pt modelId="{D79734EE-37F7-4349-B288-A708B19E6197}" type="pres">
      <dgm:prSet presAssocID="{E00FF0F9-3BE9-4820-900A-32866D802C56}" presName="Name10" presStyleLbl="parChTrans1D2" presStyleIdx="2" presStyleCnt="4"/>
      <dgm:spPr/>
      <dgm:t>
        <a:bodyPr/>
        <a:lstStyle/>
        <a:p>
          <a:endParaRPr lang="pt-BR"/>
        </a:p>
      </dgm:t>
    </dgm:pt>
    <dgm:pt modelId="{59E6FC80-C1AD-4BFE-A584-7EF3F2DB9E31}" type="pres">
      <dgm:prSet presAssocID="{4F08B07A-B36D-4856-A175-45A58A7B5E16}" presName="hierRoot2" presStyleCnt="0"/>
      <dgm:spPr/>
    </dgm:pt>
    <dgm:pt modelId="{CE009CBD-5F60-4EAA-820B-A64603523E23}" type="pres">
      <dgm:prSet presAssocID="{4F08B07A-B36D-4856-A175-45A58A7B5E16}" presName="composite2" presStyleCnt="0"/>
      <dgm:spPr/>
    </dgm:pt>
    <dgm:pt modelId="{B6447707-09D0-4B27-8B32-5E0B3BF4B80F}" type="pres">
      <dgm:prSet presAssocID="{4F08B07A-B36D-4856-A175-45A58A7B5E16}" presName="background2" presStyleLbl="node2" presStyleIdx="2" presStyleCnt="4"/>
      <dgm:spPr/>
    </dgm:pt>
    <dgm:pt modelId="{A97057B9-F730-48D7-9AA7-BC459C742B77}" type="pres">
      <dgm:prSet presAssocID="{4F08B07A-B36D-4856-A175-45A58A7B5E16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18E892C-D2CC-4805-84F5-A10C1183F209}" type="pres">
      <dgm:prSet presAssocID="{4F08B07A-B36D-4856-A175-45A58A7B5E16}" presName="hierChild3" presStyleCnt="0"/>
      <dgm:spPr/>
    </dgm:pt>
    <dgm:pt modelId="{21B9177A-F4DF-400C-A740-B9522EE58406}" type="pres">
      <dgm:prSet presAssocID="{0C080A9E-8D4A-40AB-8884-ACFD8141F707}" presName="Name17" presStyleLbl="parChTrans1D3" presStyleIdx="2" presStyleCnt="4"/>
      <dgm:spPr/>
      <dgm:t>
        <a:bodyPr/>
        <a:lstStyle/>
        <a:p>
          <a:endParaRPr lang="pt-BR"/>
        </a:p>
      </dgm:t>
    </dgm:pt>
    <dgm:pt modelId="{0578A6B0-F9C0-4DDD-8525-31D2E0B38D88}" type="pres">
      <dgm:prSet presAssocID="{A3944C50-BA1F-4A3E-94E2-711AACCF23B0}" presName="hierRoot3" presStyleCnt="0"/>
      <dgm:spPr/>
    </dgm:pt>
    <dgm:pt modelId="{20CC77A2-4D9F-4F23-961C-ADBAD22536E1}" type="pres">
      <dgm:prSet presAssocID="{A3944C50-BA1F-4A3E-94E2-711AACCF23B0}" presName="composite3" presStyleCnt="0"/>
      <dgm:spPr/>
    </dgm:pt>
    <dgm:pt modelId="{FB2233A9-F0CC-4E19-BAB2-14CA2F93C887}" type="pres">
      <dgm:prSet presAssocID="{A3944C50-BA1F-4A3E-94E2-711AACCF23B0}" presName="background3" presStyleLbl="node3" presStyleIdx="2" presStyleCnt="4"/>
      <dgm:spPr/>
    </dgm:pt>
    <dgm:pt modelId="{E7210BC1-DCC2-40F3-9B01-7798B3CA8285}" type="pres">
      <dgm:prSet presAssocID="{A3944C50-BA1F-4A3E-94E2-711AACCF23B0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9331CF8-1632-4CD0-BCDC-C5859F4209EB}" type="pres">
      <dgm:prSet presAssocID="{A3944C50-BA1F-4A3E-94E2-711AACCF23B0}" presName="hierChild4" presStyleCnt="0"/>
      <dgm:spPr/>
    </dgm:pt>
    <dgm:pt modelId="{796327A1-4720-4298-A2F2-B1B1866F6C93}" type="pres">
      <dgm:prSet presAssocID="{F3C6B872-9AD0-4A3D-89D7-71420F66BB0A}" presName="Name10" presStyleLbl="parChTrans1D2" presStyleIdx="3" presStyleCnt="4"/>
      <dgm:spPr/>
      <dgm:t>
        <a:bodyPr/>
        <a:lstStyle/>
        <a:p>
          <a:endParaRPr lang="pt-BR"/>
        </a:p>
      </dgm:t>
    </dgm:pt>
    <dgm:pt modelId="{2BECD579-26AA-4ED8-8115-0EB47CBAAC44}" type="pres">
      <dgm:prSet presAssocID="{D38B7250-2746-4966-9D0C-081310D69C19}" presName="hierRoot2" presStyleCnt="0"/>
      <dgm:spPr/>
    </dgm:pt>
    <dgm:pt modelId="{C8243910-2DBB-486C-86E7-058E597C9B4C}" type="pres">
      <dgm:prSet presAssocID="{D38B7250-2746-4966-9D0C-081310D69C19}" presName="composite2" presStyleCnt="0"/>
      <dgm:spPr/>
    </dgm:pt>
    <dgm:pt modelId="{6614960B-57DA-45E7-94D9-33C897489201}" type="pres">
      <dgm:prSet presAssocID="{D38B7250-2746-4966-9D0C-081310D69C19}" presName="background2" presStyleLbl="node2" presStyleIdx="3" presStyleCnt="4"/>
      <dgm:spPr/>
    </dgm:pt>
    <dgm:pt modelId="{3B79DB9A-230B-4D54-A28A-F34DF4455C3E}" type="pres">
      <dgm:prSet presAssocID="{D38B7250-2746-4966-9D0C-081310D69C19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4CCB0D9-E9EB-4DD8-8246-1AB57E11EA37}" type="pres">
      <dgm:prSet presAssocID="{D38B7250-2746-4966-9D0C-081310D69C19}" presName="hierChild3" presStyleCnt="0"/>
      <dgm:spPr/>
    </dgm:pt>
    <dgm:pt modelId="{43122A7A-EA5C-43DE-AF69-8AD9EEA94485}" type="pres">
      <dgm:prSet presAssocID="{CD486B58-126B-42EB-BF1B-46358F9ED9E7}" presName="Name17" presStyleLbl="parChTrans1D3" presStyleIdx="3" presStyleCnt="4"/>
      <dgm:spPr/>
      <dgm:t>
        <a:bodyPr/>
        <a:lstStyle/>
        <a:p>
          <a:endParaRPr lang="pt-BR"/>
        </a:p>
      </dgm:t>
    </dgm:pt>
    <dgm:pt modelId="{B9111182-C77C-42F8-ABF5-7BBEA5ECED20}" type="pres">
      <dgm:prSet presAssocID="{B6DAD39C-D5DE-4754-98EE-AF157108069F}" presName="hierRoot3" presStyleCnt="0"/>
      <dgm:spPr/>
    </dgm:pt>
    <dgm:pt modelId="{750DCE4C-18EF-4EBA-919E-3C91024DAB12}" type="pres">
      <dgm:prSet presAssocID="{B6DAD39C-D5DE-4754-98EE-AF157108069F}" presName="composite3" presStyleCnt="0"/>
      <dgm:spPr/>
    </dgm:pt>
    <dgm:pt modelId="{4BDEEBE6-9327-4D58-92DF-AF7F94F4EDD6}" type="pres">
      <dgm:prSet presAssocID="{B6DAD39C-D5DE-4754-98EE-AF157108069F}" presName="background3" presStyleLbl="node3" presStyleIdx="3" presStyleCnt="4"/>
      <dgm:spPr/>
    </dgm:pt>
    <dgm:pt modelId="{75C0432F-CE7E-4C21-8BA8-ECF18DF5543D}" type="pres">
      <dgm:prSet presAssocID="{B6DAD39C-D5DE-4754-98EE-AF157108069F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9873726-BD49-4693-BFCF-0C741A906933}" type="pres">
      <dgm:prSet presAssocID="{B6DAD39C-D5DE-4754-98EE-AF157108069F}" presName="hierChild4" presStyleCnt="0"/>
      <dgm:spPr/>
    </dgm:pt>
  </dgm:ptLst>
  <dgm:cxnLst>
    <dgm:cxn modelId="{4015C413-448C-40D7-8678-962616644F2B}" type="presOf" srcId="{4F08B07A-B36D-4856-A175-45A58A7B5E16}" destId="{A97057B9-F730-48D7-9AA7-BC459C742B77}" srcOrd="0" destOrd="0" presId="urn:microsoft.com/office/officeart/2005/8/layout/hierarchy1"/>
    <dgm:cxn modelId="{B69CB7BD-BC8D-490F-8B0B-9A3ABCA9F2BB}" srcId="{FA3B9518-533C-4D3B-A9F9-32D7377EEA7F}" destId="{6A389500-0F71-42D1-AF13-9A1193031809}" srcOrd="0" destOrd="0" parTransId="{1F9195BA-DD25-42C6-9485-ACCD4AB9BE6B}" sibTransId="{5C4E753A-E954-4F8D-BDE7-9E196D596762}"/>
    <dgm:cxn modelId="{EF69B819-D098-49B6-8DBD-FC9679EA5C16}" srcId="{D38B7250-2746-4966-9D0C-081310D69C19}" destId="{B6DAD39C-D5DE-4754-98EE-AF157108069F}" srcOrd="0" destOrd="0" parTransId="{CD486B58-126B-42EB-BF1B-46358F9ED9E7}" sibTransId="{7DD87D74-55C6-457A-A0AE-87AF7913E3CF}"/>
    <dgm:cxn modelId="{08E23C17-7D6D-43D9-B6F2-7951D8B78321}" type="presOf" srcId="{6A389500-0F71-42D1-AF13-9A1193031809}" destId="{9A0277BE-8CEC-4EA7-BF45-9BDF215E5CB0}" srcOrd="0" destOrd="0" presId="urn:microsoft.com/office/officeart/2005/8/layout/hierarchy1"/>
    <dgm:cxn modelId="{4F4C533F-34F5-4002-B973-367242BAAEDC}" type="presOf" srcId="{33430D99-B705-401A-9D4A-BFD5CA6A6EAB}" destId="{57B1D76C-3229-4E28-A645-CCF5BEF87CEB}" srcOrd="0" destOrd="0" presId="urn:microsoft.com/office/officeart/2005/8/layout/hierarchy1"/>
    <dgm:cxn modelId="{A5EA7009-6830-486E-90BF-573F1A7BB89F}" type="presOf" srcId="{E00FF0F9-3BE9-4820-900A-32866D802C56}" destId="{D79734EE-37F7-4349-B288-A708B19E6197}" srcOrd="0" destOrd="0" presId="urn:microsoft.com/office/officeart/2005/8/layout/hierarchy1"/>
    <dgm:cxn modelId="{265FCC86-7B4D-4E04-B8D7-E13193B1D6F5}" type="presOf" srcId="{F3C6B872-9AD0-4A3D-89D7-71420F66BB0A}" destId="{796327A1-4720-4298-A2F2-B1B1866F6C93}" srcOrd="0" destOrd="0" presId="urn:microsoft.com/office/officeart/2005/8/layout/hierarchy1"/>
    <dgm:cxn modelId="{F0E2D767-0407-41EF-9FBE-16C0875E8ED6}" type="presOf" srcId="{FA3B9518-533C-4D3B-A9F9-32D7377EEA7F}" destId="{4ADAAD2A-6373-4A9E-BB3A-FF816DC6E792}" srcOrd="0" destOrd="0" presId="urn:microsoft.com/office/officeart/2005/8/layout/hierarchy1"/>
    <dgm:cxn modelId="{F2DB37A8-36D7-4A7C-9A5A-67836C58C46D}" srcId="{FA3B9518-533C-4D3B-A9F9-32D7377EEA7F}" destId="{4F08B07A-B36D-4856-A175-45A58A7B5E16}" srcOrd="2" destOrd="0" parTransId="{E00FF0F9-3BE9-4820-900A-32866D802C56}" sibTransId="{76D32D54-EC88-48F4-ABB1-F6263B934CEF}"/>
    <dgm:cxn modelId="{2C42B284-45A0-43C3-B42F-B80C23892E48}" type="presOf" srcId="{CD486B58-126B-42EB-BF1B-46358F9ED9E7}" destId="{43122A7A-EA5C-43DE-AF69-8AD9EEA94485}" srcOrd="0" destOrd="0" presId="urn:microsoft.com/office/officeart/2005/8/layout/hierarchy1"/>
    <dgm:cxn modelId="{DD3A160C-D90C-4FDA-913B-FCF9BC707532}" type="presOf" srcId="{3C5E3223-E1C4-4A88-8560-A520B3A2870E}" destId="{09953856-E924-4CD1-8DAE-B20B15ED3B98}" srcOrd="0" destOrd="0" presId="urn:microsoft.com/office/officeart/2005/8/layout/hierarchy1"/>
    <dgm:cxn modelId="{A73CADA9-E283-4463-8C3D-5CA0DDD46FFF}" srcId="{6A389500-0F71-42D1-AF13-9A1193031809}" destId="{2E89F547-029D-4983-935B-DD25299423A8}" srcOrd="0" destOrd="0" parTransId="{606DD8CF-C11E-45AF-B89D-5F2F448F83F6}" sibTransId="{CC63D050-B0B6-426F-938E-012AAE658E70}"/>
    <dgm:cxn modelId="{803EB654-83E1-4C77-B9BD-D991EF759D80}" srcId="{4F08B07A-B36D-4856-A175-45A58A7B5E16}" destId="{A3944C50-BA1F-4A3E-94E2-711AACCF23B0}" srcOrd="0" destOrd="0" parTransId="{0C080A9E-8D4A-40AB-8884-ACFD8141F707}" sibTransId="{1DAC5641-3C54-41B2-9B37-D9B177B3AF5B}"/>
    <dgm:cxn modelId="{43E17A44-ADA3-4FB4-880F-72A32CFCF99E}" type="presOf" srcId="{A3944C50-BA1F-4A3E-94E2-711AACCF23B0}" destId="{E7210BC1-DCC2-40F3-9B01-7798B3CA8285}" srcOrd="0" destOrd="0" presId="urn:microsoft.com/office/officeart/2005/8/layout/hierarchy1"/>
    <dgm:cxn modelId="{97E5EF69-CCEB-4746-BC49-38A12FF0CA5D}" srcId="{7417AFE4-C549-4AA9-88DE-A77C5F58DA69}" destId="{C29C1B92-70B9-4B7B-BB06-2A6C3D380D25}" srcOrd="0" destOrd="0" parTransId="{06009A47-646D-40BF-961B-79816F79E92A}" sibTransId="{D69874A4-F960-4476-B9D7-112E6ACE8044}"/>
    <dgm:cxn modelId="{03250D46-0DC3-40AA-9E60-8B299EFFAAD7}" type="presOf" srcId="{0C080A9E-8D4A-40AB-8884-ACFD8141F707}" destId="{21B9177A-F4DF-400C-A740-B9522EE58406}" srcOrd="0" destOrd="0" presId="urn:microsoft.com/office/officeart/2005/8/layout/hierarchy1"/>
    <dgm:cxn modelId="{0DEDE6CB-80D1-44FA-8DC2-33268B6518E1}" type="presOf" srcId="{B6DAD39C-D5DE-4754-98EE-AF157108069F}" destId="{75C0432F-CE7E-4C21-8BA8-ECF18DF5543D}" srcOrd="0" destOrd="0" presId="urn:microsoft.com/office/officeart/2005/8/layout/hierarchy1"/>
    <dgm:cxn modelId="{BB46621C-FD91-4E75-9C4B-6113F0872A75}" srcId="{33430D99-B705-401A-9D4A-BFD5CA6A6EAB}" destId="{FA3B9518-533C-4D3B-A9F9-32D7377EEA7F}" srcOrd="0" destOrd="0" parTransId="{5901972B-87C6-4D54-AD89-76AE8D0B77ED}" sibTransId="{8543682E-1A1E-4DB0-ADB5-CC3ECDAF1E32}"/>
    <dgm:cxn modelId="{A30A1992-DA1A-436E-99C9-5F63976B97D7}" type="presOf" srcId="{D38B7250-2746-4966-9D0C-081310D69C19}" destId="{3B79DB9A-230B-4D54-A28A-F34DF4455C3E}" srcOrd="0" destOrd="0" presId="urn:microsoft.com/office/officeart/2005/8/layout/hierarchy1"/>
    <dgm:cxn modelId="{3BA72242-2966-41CD-B80E-96F34D398DFB}" type="presOf" srcId="{06009A47-646D-40BF-961B-79816F79E92A}" destId="{CD6186D8-0385-4FDF-A0FE-52E1799734C9}" srcOrd="0" destOrd="0" presId="urn:microsoft.com/office/officeart/2005/8/layout/hierarchy1"/>
    <dgm:cxn modelId="{2232DB2F-F4D4-4AD4-AC13-4F7E8E3B9DD4}" srcId="{FA3B9518-533C-4D3B-A9F9-32D7377EEA7F}" destId="{D38B7250-2746-4966-9D0C-081310D69C19}" srcOrd="3" destOrd="0" parTransId="{F3C6B872-9AD0-4A3D-89D7-71420F66BB0A}" sibTransId="{CE527337-3FF7-4C9C-A39B-0F6A6FC99DEB}"/>
    <dgm:cxn modelId="{299C325B-20FB-44BA-99C7-E87E02277136}" type="presOf" srcId="{C29C1B92-70B9-4B7B-BB06-2A6C3D380D25}" destId="{0F39B858-B005-42B6-9B96-8F5C98118A78}" srcOrd="0" destOrd="0" presId="urn:microsoft.com/office/officeart/2005/8/layout/hierarchy1"/>
    <dgm:cxn modelId="{AC9A8EBF-1074-4176-99B1-293B3B1078D2}" type="presOf" srcId="{7417AFE4-C549-4AA9-88DE-A77C5F58DA69}" destId="{0BBAB952-524A-4D7A-878A-565DB603F0B3}" srcOrd="0" destOrd="0" presId="urn:microsoft.com/office/officeart/2005/8/layout/hierarchy1"/>
    <dgm:cxn modelId="{818FF7E1-D294-423A-AA4A-FB6B68EEA1EB}" type="presOf" srcId="{606DD8CF-C11E-45AF-B89D-5F2F448F83F6}" destId="{27158959-5765-4E24-A98B-03010A5D74A7}" srcOrd="0" destOrd="0" presId="urn:microsoft.com/office/officeart/2005/8/layout/hierarchy1"/>
    <dgm:cxn modelId="{36193C3B-5459-4CC4-900B-3B691974C940}" type="presOf" srcId="{2E89F547-029D-4983-935B-DD25299423A8}" destId="{03DEA43C-0A84-45C5-943F-B9F920C3B0D2}" srcOrd="0" destOrd="0" presId="urn:microsoft.com/office/officeart/2005/8/layout/hierarchy1"/>
    <dgm:cxn modelId="{BB94285C-B695-447C-A0B0-BCFBF4CEBB6E}" type="presOf" srcId="{1F9195BA-DD25-42C6-9485-ACCD4AB9BE6B}" destId="{8274C6F0-800D-467C-9129-E1BC76FD2EFB}" srcOrd="0" destOrd="0" presId="urn:microsoft.com/office/officeart/2005/8/layout/hierarchy1"/>
    <dgm:cxn modelId="{83BD4D50-5D38-4283-AE85-8D8E8F8F9419}" srcId="{FA3B9518-533C-4D3B-A9F9-32D7377EEA7F}" destId="{7417AFE4-C549-4AA9-88DE-A77C5F58DA69}" srcOrd="1" destOrd="0" parTransId="{3C5E3223-E1C4-4A88-8560-A520B3A2870E}" sibTransId="{711D73F4-862E-4EC1-A03F-1651632CC7E2}"/>
    <dgm:cxn modelId="{3F7F011E-AC0D-49AA-A9D5-5A542BB26443}" type="presParOf" srcId="{57B1D76C-3229-4E28-A645-CCF5BEF87CEB}" destId="{00FD7C24-D119-4996-BAA6-9100235806E6}" srcOrd="0" destOrd="0" presId="urn:microsoft.com/office/officeart/2005/8/layout/hierarchy1"/>
    <dgm:cxn modelId="{4A3BE834-CC45-421D-998F-3BB4EA9A917A}" type="presParOf" srcId="{00FD7C24-D119-4996-BAA6-9100235806E6}" destId="{CC6A6075-C439-417E-98D8-96F863F3924D}" srcOrd="0" destOrd="0" presId="urn:microsoft.com/office/officeart/2005/8/layout/hierarchy1"/>
    <dgm:cxn modelId="{ED2669BA-555D-4EAC-83B8-AD7E4138D48F}" type="presParOf" srcId="{CC6A6075-C439-417E-98D8-96F863F3924D}" destId="{E26B003D-D23A-47E5-A86B-B116258D3E21}" srcOrd="0" destOrd="0" presId="urn:microsoft.com/office/officeart/2005/8/layout/hierarchy1"/>
    <dgm:cxn modelId="{52AC53B0-9A76-4CDC-B3F1-340A2983191D}" type="presParOf" srcId="{CC6A6075-C439-417E-98D8-96F863F3924D}" destId="{4ADAAD2A-6373-4A9E-BB3A-FF816DC6E792}" srcOrd="1" destOrd="0" presId="urn:microsoft.com/office/officeart/2005/8/layout/hierarchy1"/>
    <dgm:cxn modelId="{3805785A-5CA8-4B97-828D-90BE511395E6}" type="presParOf" srcId="{00FD7C24-D119-4996-BAA6-9100235806E6}" destId="{50040D3A-3475-498F-AA96-BF545F7B73FD}" srcOrd="1" destOrd="0" presId="urn:microsoft.com/office/officeart/2005/8/layout/hierarchy1"/>
    <dgm:cxn modelId="{F4E8FF86-7025-4083-B763-0659056E43E3}" type="presParOf" srcId="{50040D3A-3475-498F-AA96-BF545F7B73FD}" destId="{8274C6F0-800D-467C-9129-E1BC76FD2EFB}" srcOrd="0" destOrd="0" presId="urn:microsoft.com/office/officeart/2005/8/layout/hierarchy1"/>
    <dgm:cxn modelId="{CDF151F6-AC64-4195-B19A-F4D7D09EE031}" type="presParOf" srcId="{50040D3A-3475-498F-AA96-BF545F7B73FD}" destId="{18A4E518-62C2-4DFC-BE63-73E4DD7A3404}" srcOrd="1" destOrd="0" presId="urn:microsoft.com/office/officeart/2005/8/layout/hierarchy1"/>
    <dgm:cxn modelId="{51E283F2-0952-42FB-8C9F-12DC088BF0C3}" type="presParOf" srcId="{18A4E518-62C2-4DFC-BE63-73E4DD7A3404}" destId="{4AF4B706-5CF5-433D-AF6E-B9D4B078025E}" srcOrd="0" destOrd="0" presId="urn:microsoft.com/office/officeart/2005/8/layout/hierarchy1"/>
    <dgm:cxn modelId="{6F203CD9-E061-48E1-940D-731794861A71}" type="presParOf" srcId="{4AF4B706-5CF5-433D-AF6E-B9D4B078025E}" destId="{B5EF5C2F-9EE6-4657-8AB4-C194A084F317}" srcOrd="0" destOrd="0" presId="urn:microsoft.com/office/officeart/2005/8/layout/hierarchy1"/>
    <dgm:cxn modelId="{3B48CBDF-CB4A-48F9-B2C2-002131FF6CB0}" type="presParOf" srcId="{4AF4B706-5CF5-433D-AF6E-B9D4B078025E}" destId="{9A0277BE-8CEC-4EA7-BF45-9BDF215E5CB0}" srcOrd="1" destOrd="0" presId="urn:microsoft.com/office/officeart/2005/8/layout/hierarchy1"/>
    <dgm:cxn modelId="{00D54D4A-162B-4976-B803-D68588692054}" type="presParOf" srcId="{18A4E518-62C2-4DFC-BE63-73E4DD7A3404}" destId="{2E8CF1D5-F0BE-4C8A-A870-3C58DEE72490}" srcOrd="1" destOrd="0" presId="urn:microsoft.com/office/officeart/2005/8/layout/hierarchy1"/>
    <dgm:cxn modelId="{D80F4ED1-5B42-4279-9754-E69E172FE905}" type="presParOf" srcId="{2E8CF1D5-F0BE-4C8A-A870-3C58DEE72490}" destId="{27158959-5765-4E24-A98B-03010A5D74A7}" srcOrd="0" destOrd="0" presId="urn:microsoft.com/office/officeart/2005/8/layout/hierarchy1"/>
    <dgm:cxn modelId="{43DF7581-1FF2-4090-B11E-E0B914D4D4BF}" type="presParOf" srcId="{2E8CF1D5-F0BE-4C8A-A870-3C58DEE72490}" destId="{E88759FD-40C6-4918-93CA-65FAB1093B4E}" srcOrd="1" destOrd="0" presId="urn:microsoft.com/office/officeart/2005/8/layout/hierarchy1"/>
    <dgm:cxn modelId="{6AD2D4AB-65F8-478C-96DF-321AEABDB067}" type="presParOf" srcId="{E88759FD-40C6-4918-93CA-65FAB1093B4E}" destId="{C9467355-E21B-4A3F-ABED-CF2B0DA678FC}" srcOrd="0" destOrd="0" presId="urn:microsoft.com/office/officeart/2005/8/layout/hierarchy1"/>
    <dgm:cxn modelId="{3F730869-F4AA-42DC-BBBA-1F3DC7ADED57}" type="presParOf" srcId="{C9467355-E21B-4A3F-ABED-CF2B0DA678FC}" destId="{CAB6325B-55E5-4FE8-9C13-6FCB59657C9E}" srcOrd="0" destOrd="0" presId="urn:microsoft.com/office/officeart/2005/8/layout/hierarchy1"/>
    <dgm:cxn modelId="{A2442561-1B70-4542-9113-CE55950B9CF8}" type="presParOf" srcId="{C9467355-E21B-4A3F-ABED-CF2B0DA678FC}" destId="{03DEA43C-0A84-45C5-943F-B9F920C3B0D2}" srcOrd="1" destOrd="0" presId="urn:microsoft.com/office/officeart/2005/8/layout/hierarchy1"/>
    <dgm:cxn modelId="{E1DCE45E-E8A2-4BED-A85D-E75F2B56A412}" type="presParOf" srcId="{E88759FD-40C6-4918-93CA-65FAB1093B4E}" destId="{314443E3-C90C-46D7-A447-36E44AF6570D}" srcOrd="1" destOrd="0" presId="urn:microsoft.com/office/officeart/2005/8/layout/hierarchy1"/>
    <dgm:cxn modelId="{FA1A00D1-A09F-4E36-999B-822A7A38A3DB}" type="presParOf" srcId="{50040D3A-3475-498F-AA96-BF545F7B73FD}" destId="{09953856-E924-4CD1-8DAE-B20B15ED3B98}" srcOrd="2" destOrd="0" presId="urn:microsoft.com/office/officeart/2005/8/layout/hierarchy1"/>
    <dgm:cxn modelId="{BE3F3CEC-4CD0-4B92-B823-DEC5111C9AE5}" type="presParOf" srcId="{50040D3A-3475-498F-AA96-BF545F7B73FD}" destId="{03DE104A-2E72-4EAE-9805-A872BD53A8A8}" srcOrd="3" destOrd="0" presId="urn:microsoft.com/office/officeart/2005/8/layout/hierarchy1"/>
    <dgm:cxn modelId="{10931E57-1CB5-4FF3-BB06-6EAFFF17BBA4}" type="presParOf" srcId="{03DE104A-2E72-4EAE-9805-A872BD53A8A8}" destId="{60E9B47B-3C2B-455C-92E5-185CE047AB4D}" srcOrd="0" destOrd="0" presId="urn:microsoft.com/office/officeart/2005/8/layout/hierarchy1"/>
    <dgm:cxn modelId="{304BBFCE-8001-4E02-8038-0D2EBFA8A829}" type="presParOf" srcId="{60E9B47B-3C2B-455C-92E5-185CE047AB4D}" destId="{27A528E5-7715-460D-B9A8-369CAB5D1D1A}" srcOrd="0" destOrd="0" presId="urn:microsoft.com/office/officeart/2005/8/layout/hierarchy1"/>
    <dgm:cxn modelId="{6CF9E312-30E7-46F8-8499-0D12209D7193}" type="presParOf" srcId="{60E9B47B-3C2B-455C-92E5-185CE047AB4D}" destId="{0BBAB952-524A-4D7A-878A-565DB603F0B3}" srcOrd="1" destOrd="0" presId="urn:microsoft.com/office/officeart/2005/8/layout/hierarchy1"/>
    <dgm:cxn modelId="{1293AAD5-B8FB-4B60-BF68-B0F1CEF1618E}" type="presParOf" srcId="{03DE104A-2E72-4EAE-9805-A872BD53A8A8}" destId="{316C5BB4-F2B6-4EF3-B444-6750761A8709}" srcOrd="1" destOrd="0" presId="urn:microsoft.com/office/officeart/2005/8/layout/hierarchy1"/>
    <dgm:cxn modelId="{D562C764-ED8E-4F05-965E-1EDCDAB33269}" type="presParOf" srcId="{316C5BB4-F2B6-4EF3-B444-6750761A8709}" destId="{CD6186D8-0385-4FDF-A0FE-52E1799734C9}" srcOrd="0" destOrd="0" presId="urn:microsoft.com/office/officeart/2005/8/layout/hierarchy1"/>
    <dgm:cxn modelId="{0D8B1D87-6D13-4449-A0A9-F2643E8590CF}" type="presParOf" srcId="{316C5BB4-F2B6-4EF3-B444-6750761A8709}" destId="{C3759D58-5947-42D3-986B-8E78D4FECF59}" srcOrd="1" destOrd="0" presId="urn:microsoft.com/office/officeart/2005/8/layout/hierarchy1"/>
    <dgm:cxn modelId="{1617D237-DC9B-4708-B0A6-8B9F10F18D4F}" type="presParOf" srcId="{C3759D58-5947-42D3-986B-8E78D4FECF59}" destId="{491D6345-4039-40A7-8A16-B1454D34D68E}" srcOrd="0" destOrd="0" presId="urn:microsoft.com/office/officeart/2005/8/layout/hierarchy1"/>
    <dgm:cxn modelId="{8E27A285-0DF3-4DCC-B9DA-1AA13568790B}" type="presParOf" srcId="{491D6345-4039-40A7-8A16-B1454D34D68E}" destId="{71248247-7DE6-4353-AB6A-046063662052}" srcOrd="0" destOrd="0" presId="urn:microsoft.com/office/officeart/2005/8/layout/hierarchy1"/>
    <dgm:cxn modelId="{EAE2F340-1605-4854-BBAF-DB90086EFF66}" type="presParOf" srcId="{491D6345-4039-40A7-8A16-B1454D34D68E}" destId="{0F39B858-B005-42B6-9B96-8F5C98118A78}" srcOrd="1" destOrd="0" presId="urn:microsoft.com/office/officeart/2005/8/layout/hierarchy1"/>
    <dgm:cxn modelId="{561B6CBF-F026-4AED-B08D-4ED73860788A}" type="presParOf" srcId="{C3759D58-5947-42D3-986B-8E78D4FECF59}" destId="{19101819-50C3-4B18-B1D0-1F2A1997C804}" srcOrd="1" destOrd="0" presId="urn:microsoft.com/office/officeart/2005/8/layout/hierarchy1"/>
    <dgm:cxn modelId="{A1969FA8-7681-4A30-869B-A8B4651A51D3}" type="presParOf" srcId="{50040D3A-3475-498F-AA96-BF545F7B73FD}" destId="{D79734EE-37F7-4349-B288-A708B19E6197}" srcOrd="4" destOrd="0" presId="urn:microsoft.com/office/officeart/2005/8/layout/hierarchy1"/>
    <dgm:cxn modelId="{C8A933DB-489C-4AFF-B0D3-F24B2CCDFC72}" type="presParOf" srcId="{50040D3A-3475-498F-AA96-BF545F7B73FD}" destId="{59E6FC80-C1AD-4BFE-A584-7EF3F2DB9E31}" srcOrd="5" destOrd="0" presId="urn:microsoft.com/office/officeart/2005/8/layout/hierarchy1"/>
    <dgm:cxn modelId="{7425F987-447A-41CA-92B5-42E8BCA85F7F}" type="presParOf" srcId="{59E6FC80-C1AD-4BFE-A584-7EF3F2DB9E31}" destId="{CE009CBD-5F60-4EAA-820B-A64603523E23}" srcOrd="0" destOrd="0" presId="urn:microsoft.com/office/officeart/2005/8/layout/hierarchy1"/>
    <dgm:cxn modelId="{75FD18C6-1442-4737-A5F5-5F647E87EAB9}" type="presParOf" srcId="{CE009CBD-5F60-4EAA-820B-A64603523E23}" destId="{B6447707-09D0-4B27-8B32-5E0B3BF4B80F}" srcOrd="0" destOrd="0" presId="urn:microsoft.com/office/officeart/2005/8/layout/hierarchy1"/>
    <dgm:cxn modelId="{05DD8047-F1BE-4190-854D-719FE512B662}" type="presParOf" srcId="{CE009CBD-5F60-4EAA-820B-A64603523E23}" destId="{A97057B9-F730-48D7-9AA7-BC459C742B77}" srcOrd="1" destOrd="0" presId="urn:microsoft.com/office/officeart/2005/8/layout/hierarchy1"/>
    <dgm:cxn modelId="{583CCB3E-2D99-4F8A-A1E7-0C36B585BEE9}" type="presParOf" srcId="{59E6FC80-C1AD-4BFE-A584-7EF3F2DB9E31}" destId="{518E892C-D2CC-4805-84F5-A10C1183F209}" srcOrd="1" destOrd="0" presId="urn:microsoft.com/office/officeart/2005/8/layout/hierarchy1"/>
    <dgm:cxn modelId="{48686217-41A7-4F96-8C7E-65816976C59E}" type="presParOf" srcId="{518E892C-D2CC-4805-84F5-A10C1183F209}" destId="{21B9177A-F4DF-400C-A740-B9522EE58406}" srcOrd="0" destOrd="0" presId="urn:microsoft.com/office/officeart/2005/8/layout/hierarchy1"/>
    <dgm:cxn modelId="{378B74EE-9215-40C9-A89B-22476F9D507F}" type="presParOf" srcId="{518E892C-D2CC-4805-84F5-A10C1183F209}" destId="{0578A6B0-F9C0-4DDD-8525-31D2E0B38D88}" srcOrd="1" destOrd="0" presId="urn:microsoft.com/office/officeart/2005/8/layout/hierarchy1"/>
    <dgm:cxn modelId="{6DF4C8D0-861D-466D-9C90-7435EF793748}" type="presParOf" srcId="{0578A6B0-F9C0-4DDD-8525-31D2E0B38D88}" destId="{20CC77A2-4D9F-4F23-961C-ADBAD22536E1}" srcOrd="0" destOrd="0" presId="urn:microsoft.com/office/officeart/2005/8/layout/hierarchy1"/>
    <dgm:cxn modelId="{610CCF79-B072-4E35-8C58-5D48194CC049}" type="presParOf" srcId="{20CC77A2-4D9F-4F23-961C-ADBAD22536E1}" destId="{FB2233A9-F0CC-4E19-BAB2-14CA2F93C887}" srcOrd="0" destOrd="0" presId="urn:microsoft.com/office/officeart/2005/8/layout/hierarchy1"/>
    <dgm:cxn modelId="{94167D73-A1D7-43E4-BA0B-538BEE05DC7E}" type="presParOf" srcId="{20CC77A2-4D9F-4F23-961C-ADBAD22536E1}" destId="{E7210BC1-DCC2-40F3-9B01-7798B3CA8285}" srcOrd="1" destOrd="0" presId="urn:microsoft.com/office/officeart/2005/8/layout/hierarchy1"/>
    <dgm:cxn modelId="{E73E167F-62C0-4D06-9FB0-E90633E6123A}" type="presParOf" srcId="{0578A6B0-F9C0-4DDD-8525-31D2E0B38D88}" destId="{49331CF8-1632-4CD0-BCDC-C5859F4209EB}" srcOrd="1" destOrd="0" presId="urn:microsoft.com/office/officeart/2005/8/layout/hierarchy1"/>
    <dgm:cxn modelId="{C647D7ED-C8A6-4410-B988-79A6CE7E3D80}" type="presParOf" srcId="{50040D3A-3475-498F-AA96-BF545F7B73FD}" destId="{796327A1-4720-4298-A2F2-B1B1866F6C93}" srcOrd="6" destOrd="0" presId="urn:microsoft.com/office/officeart/2005/8/layout/hierarchy1"/>
    <dgm:cxn modelId="{6CFA93E6-12FF-48AB-B027-FFF69CF2B8C9}" type="presParOf" srcId="{50040D3A-3475-498F-AA96-BF545F7B73FD}" destId="{2BECD579-26AA-4ED8-8115-0EB47CBAAC44}" srcOrd="7" destOrd="0" presId="urn:microsoft.com/office/officeart/2005/8/layout/hierarchy1"/>
    <dgm:cxn modelId="{516E8A88-62E9-445A-9F92-E6B6D346EA5C}" type="presParOf" srcId="{2BECD579-26AA-4ED8-8115-0EB47CBAAC44}" destId="{C8243910-2DBB-486C-86E7-058E597C9B4C}" srcOrd="0" destOrd="0" presId="urn:microsoft.com/office/officeart/2005/8/layout/hierarchy1"/>
    <dgm:cxn modelId="{447B7DD5-95BD-4F7E-8774-A3D355152609}" type="presParOf" srcId="{C8243910-2DBB-486C-86E7-058E597C9B4C}" destId="{6614960B-57DA-45E7-94D9-33C897489201}" srcOrd="0" destOrd="0" presId="urn:microsoft.com/office/officeart/2005/8/layout/hierarchy1"/>
    <dgm:cxn modelId="{ABE0DA95-4DB4-43D0-9C35-4D416C761028}" type="presParOf" srcId="{C8243910-2DBB-486C-86E7-058E597C9B4C}" destId="{3B79DB9A-230B-4D54-A28A-F34DF4455C3E}" srcOrd="1" destOrd="0" presId="urn:microsoft.com/office/officeart/2005/8/layout/hierarchy1"/>
    <dgm:cxn modelId="{15F8CA27-4C57-4B31-B3B8-28C0C6FA7963}" type="presParOf" srcId="{2BECD579-26AA-4ED8-8115-0EB47CBAAC44}" destId="{64CCB0D9-E9EB-4DD8-8246-1AB57E11EA37}" srcOrd="1" destOrd="0" presId="urn:microsoft.com/office/officeart/2005/8/layout/hierarchy1"/>
    <dgm:cxn modelId="{728DDE97-8C63-4E44-A9BB-9CD40CE6680F}" type="presParOf" srcId="{64CCB0D9-E9EB-4DD8-8246-1AB57E11EA37}" destId="{43122A7A-EA5C-43DE-AF69-8AD9EEA94485}" srcOrd="0" destOrd="0" presId="urn:microsoft.com/office/officeart/2005/8/layout/hierarchy1"/>
    <dgm:cxn modelId="{20B6599C-B18E-4768-9514-5259CC733B59}" type="presParOf" srcId="{64CCB0D9-E9EB-4DD8-8246-1AB57E11EA37}" destId="{B9111182-C77C-42F8-ABF5-7BBEA5ECED20}" srcOrd="1" destOrd="0" presId="urn:microsoft.com/office/officeart/2005/8/layout/hierarchy1"/>
    <dgm:cxn modelId="{504C2229-CD57-40AB-9514-D89204E732A2}" type="presParOf" srcId="{B9111182-C77C-42F8-ABF5-7BBEA5ECED20}" destId="{750DCE4C-18EF-4EBA-919E-3C91024DAB12}" srcOrd="0" destOrd="0" presId="urn:microsoft.com/office/officeart/2005/8/layout/hierarchy1"/>
    <dgm:cxn modelId="{AD9CE8B2-4AC1-47DD-B124-4B05238FF230}" type="presParOf" srcId="{750DCE4C-18EF-4EBA-919E-3C91024DAB12}" destId="{4BDEEBE6-9327-4D58-92DF-AF7F94F4EDD6}" srcOrd="0" destOrd="0" presId="urn:microsoft.com/office/officeart/2005/8/layout/hierarchy1"/>
    <dgm:cxn modelId="{55DD4B4C-C042-4912-B2FF-A3A55C807225}" type="presParOf" srcId="{750DCE4C-18EF-4EBA-919E-3C91024DAB12}" destId="{75C0432F-CE7E-4C21-8BA8-ECF18DF5543D}" srcOrd="1" destOrd="0" presId="urn:microsoft.com/office/officeart/2005/8/layout/hierarchy1"/>
    <dgm:cxn modelId="{99BBCDD4-1116-4B84-B631-258A788877E3}" type="presParOf" srcId="{B9111182-C77C-42F8-ABF5-7BBEA5ECED20}" destId="{79873726-BD49-4693-BFCF-0C741A906933}" srcOrd="1" destOrd="0" presId="urn:microsoft.com/office/officeart/2005/8/layout/hierarchy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Relationship Id="rId4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5B00-583D-4D46-B8EC-1D72FD7B54EA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2740E-D030-4962-B56F-E9BF64580D3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A4B86-D5AD-4250-B9D3-F7A6BA0527A4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6D252-86DF-4FE3-AC4C-16D800C0354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A96F8C3-E1B4-43C7-ADEE-78EB49B96593}" type="slidenum">
              <a:rPr lang="pt-BR" smtClean="0"/>
              <a:pPr/>
              <a:t>3</a:t>
            </a:fld>
            <a:endParaRPr lang="pt-BR" smtClean="0"/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3846697" y="9434461"/>
            <a:ext cx="2946376" cy="4954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</a:pPr>
            <a:fld id="{35B5BDEF-6202-471C-98EB-5A13C974B74B}" type="slidenum">
              <a:rPr lang="pt-BR"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algn="r">
                <a:tabLst>
                  <a:tab pos="0" algn="l"/>
                  <a:tab pos="410249" algn="l"/>
                  <a:tab pos="821954" algn="l"/>
                  <a:tab pos="1233658" algn="l"/>
                  <a:tab pos="1645362" algn="l"/>
                  <a:tab pos="2057066" algn="l"/>
                  <a:tab pos="2468771" algn="l"/>
                  <a:tab pos="2880474" algn="l"/>
                  <a:tab pos="3292179" algn="l"/>
                  <a:tab pos="3703883" algn="l"/>
                  <a:tab pos="4115587" algn="l"/>
                  <a:tab pos="4527291" algn="l"/>
                  <a:tab pos="4938996" algn="l"/>
                  <a:tab pos="5350699" algn="l"/>
                  <a:tab pos="5762404" algn="l"/>
                  <a:tab pos="6174108" algn="l"/>
                  <a:tab pos="6585812" algn="l"/>
                  <a:tab pos="6997516" algn="l"/>
                  <a:tab pos="7409220" algn="l"/>
                  <a:tab pos="7820924" algn="l"/>
                  <a:tab pos="8232629" algn="l"/>
                </a:tabLst>
              </a:pPr>
              <a:t>3</a:t>
            </a:fld>
            <a:endParaRPr lang="pt-BR" sz="1300" dirty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5650"/>
            <a:ext cx="4960937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65" y="4717231"/>
            <a:ext cx="5436171" cy="4469498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95B700C-E126-4255-B6D4-D3F8C3978A8D}" type="slidenum">
              <a:rPr lang="pt-BR" smtClean="0"/>
              <a:pPr/>
              <a:t>20</a:t>
            </a:fld>
            <a:endParaRPr lang="pt-BR" smtClean="0"/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5650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165" y="4717231"/>
            <a:ext cx="5434744" cy="4468024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A96F8C3-E1B4-43C7-ADEE-78EB49B96593}" type="slidenum">
              <a:rPr lang="pt-BR" smtClean="0"/>
              <a:pPr/>
              <a:t>4</a:t>
            </a:fld>
            <a:endParaRPr lang="pt-BR" smtClean="0"/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3846697" y="9434461"/>
            <a:ext cx="2946376" cy="4954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tabLst>
                <a:tab pos="0" algn="l"/>
                <a:tab pos="410249" algn="l"/>
                <a:tab pos="821954" algn="l"/>
                <a:tab pos="1233658" algn="l"/>
                <a:tab pos="1645362" algn="l"/>
                <a:tab pos="2057066" algn="l"/>
                <a:tab pos="2468771" algn="l"/>
                <a:tab pos="2880474" algn="l"/>
                <a:tab pos="3292179" algn="l"/>
                <a:tab pos="3703883" algn="l"/>
                <a:tab pos="4115587" algn="l"/>
                <a:tab pos="4527291" algn="l"/>
                <a:tab pos="4938996" algn="l"/>
                <a:tab pos="5350699" algn="l"/>
                <a:tab pos="5762404" algn="l"/>
                <a:tab pos="6174108" algn="l"/>
                <a:tab pos="6585812" algn="l"/>
                <a:tab pos="6997516" algn="l"/>
                <a:tab pos="7409220" algn="l"/>
                <a:tab pos="7820924" algn="l"/>
                <a:tab pos="8232629" algn="l"/>
              </a:tabLst>
            </a:pPr>
            <a:fld id="{35B5BDEF-6202-471C-98EB-5A13C974B74B}" type="slidenum">
              <a:rPr lang="pt-BR"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algn="r">
                <a:tabLst>
                  <a:tab pos="0" algn="l"/>
                  <a:tab pos="410249" algn="l"/>
                  <a:tab pos="821954" algn="l"/>
                  <a:tab pos="1233658" algn="l"/>
                  <a:tab pos="1645362" algn="l"/>
                  <a:tab pos="2057066" algn="l"/>
                  <a:tab pos="2468771" algn="l"/>
                  <a:tab pos="2880474" algn="l"/>
                  <a:tab pos="3292179" algn="l"/>
                  <a:tab pos="3703883" algn="l"/>
                  <a:tab pos="4115587" algn="l"/>
                  <a:tab pos="4527291" algn="l"/>
                  <a:tab pos="4938996" algn="l"/>
                  <a:tab pos="5350699" algn="l"/>
                  <a:tab pos="5762404" algn="l"/>
                  <a:tab pos="6174108" algn="l"/>
                  <a:tab pos="6585812" algn="l"/>
                  <a:tab pos="6997516" algn="l"/>
                  <a:tab pos="7409220" algn="l"/>
                  <a:tab pos="7820924" algn="l"/>
                  <a:tab pos="8232629" algn="l"/>
                </a:tabLst>
              </a:pPr>
              <a:t>4</a:t>
            </a:fld>
            <a:endParaRPr lang="pt-BR" sz="1300" dirty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5650"/>
            <a:ext cx="4960937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65" y="4717231"/>
            <a:ext cx="5436171" cy="4469498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097000" y="-11642725"/>
            <a:ext cx="16527463" cy="123967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165" y="4718705"/>
            <a:ext cx="5431891" cy="4465075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098588" y="-11644313"/>
            <a:ext cx="16524288" cy="1239202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608" y="4718121"/>
            <a:ext cx="5425868" cy="4459572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095413" y="-11642725"/>
            <a:ext cx="16517938" cy="12390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165" y="4718705"/>
            <a:ext cx="5426183" cy="4459176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095413" y="-11642725"/>
            <a:ext cx="16517938" cy="12390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165" y="4718705"/>
            <a:ext cx="5426183" cy="4459176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201525" y="-8397875"/>
            <a:ext cx="24403050" cy="183022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165" y="4718705"/>
            <a:ext cx="5434744" cy="4468024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6D252-86DF-4FE3-AC4C-16D800C03547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6D252-86DF-4FE3-AC4C-16D800C03547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A9B5-6F3F-4581-A74B-93DFFDF63541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DF78-B50C-481C-B50C-F7737E24E1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A9B5-6F3F-4581-A74B-93DFFDF63541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DF78-B50C-481C-B50C-F7737E24E1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A9B5-6F3F-4581-A74B-93DFFDF63541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DF78-B50C-481C-B50C-F7737E24E1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A9B5-6F3F-4581-A74B-93DFFDF63541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DF78-B50C-481C-B50C-F7737E24E1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A9B5-6F3F-4581-A74B-93DFFDF63541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DF78-B50C-481C-B50C-F7737E24E1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A9B5-6F3F-4581-A74B-93DFFDF63541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DF78-B50C-481C-B50C-F7737E24E1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A9B5-6F3F-4581-A74B-93DFFDF63541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DF78-B50C-481C-B50C-F7737E24E1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A9B5-6F3F-4581-A74B-93DFFDF63541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DF78-B50C-481C-B50C-F7737E24E1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A9B5-6F3F-4581-A74B-93DFFDF63541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DF78-B50C-481C-B50C-F7737E24E1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A9B5-6F3F-4581-A74B-93DFFDF63541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DF78-B50C-481C-B50C-F7737E24E1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A9B5-6F3F-4581-A74B-93DFFDF63541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DF78-B50C-481C-B50C-F7737E24E1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AA9B5-6F3F-4581-A74B-93DFFDF63541}" type="datetimeFigureOut">
              <a:rPr lang="pt-BR" smtClean="0"/>
              <a:pPr/>
              <a:t>09/09/2013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9DF78-B50C-481C-B50C-F7737E24E1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22.xml"/><Relationship Id="rId26" Type="http://schemas.openxmlformats.org/officeDocument/2006/relationships/slide" Target="slide33.xml"/><Relationship Id="rId3" Type="http://schemas.openxmlformats.org/officeDocument/2006/relationships/oleObject" Target="../embeddings/oleObject1.bin"/><Relationship Id="rId21" Type="http://schemas.openxmlformats.org/officeDocument/2006/relationships/slide" Target="slide25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30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1.xml"/><Relationship Id="rId20" Type="http://schemas.openxmlformats.org/officeDocument/2006/relationships/slide" Target="slide24.xml"/><Relationship Id="rId29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6" Type="http://schemas.openxmlformats.org/officeDocument/2006/relationships/slide" Target="slide9.xml"/><Relationship Id="rId11" Type="http://schemas.openxmlformats.org/officeDocument/2006/relationships/slide" Target="slide15.xml"/><Relationship Id="rId24" Type="http://schemas.openxmlformats.org/officeDocument/2006/relationships/slide" Target="slide28.xml"/><Relationship Id="rId5" Type="http://schemas.openxmlformats.org/officeDocument/2006/relationships/slide" Target="slide8.xml"/><Relationship Id="rId15" Type="http://schemas.openxmlformats.org/officeDocument/2006/relationships/slide" Target="slide20.xml"/><Relationship Id="rId23" Type="http://schemas.openxmlformats.org/officeDocument/2006/relationships/slide" Target="slide27.xml"/><Relationship Id="rId28" Type="http://schemas.openxmlformats.org/officeDocument/2006/relationships/slide" Target="slide35.xml"/><Relationship Id="rId10" Type="http://schemas.openxmlformats.org/officeDocument/2006/relationships/slide" Target="slide14.xml"/><Relationship Id="rId19" Type="http://schemas.openxmlformats.org/officeDocument/2006/relationships/slide" Target="slide23.xml"/><Relationship Id="rId4" Type="http://schemas.openxmlformats.org/officeDocument/2006/relationships/oleObject" Target="../embeddings/oleObject2.bin"/><Relationship Id="rId9" Type="http://schemas.openxmlformats.org/officeDocument/2006/relationships/slide" Target="slide13.xml"/><Relationship Id="rId14" Type="http://schemas.openxmlformats.org/officeDocument/2006/relationships/slide" Target="slide19.xml"/><Relationship Id="rId22" Type="http://schemas.openxmlformats.org/officeDocument/2006/relationships/slide" Target="slide26.xml"/><Relationship Id="rId27" Type="http://schemas.openxmlformats.org/officeDocument/2006/relationships/slide" Target="slide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aixaDeTexto 123"/>
          <p:cNvSpPr txBox="1"/>
          <p:nvPr/>
        </p:nvSpPr>
        <p:spPr>
          <a:xfrm>
            <a:off x="500034" y="500042"/>
            <a:ext cx="7000924" cy="53860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4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Educação a Distância no contexto da política educacional da Bahia</a:t>
            </a:r>
          </a:p>
          <a:p>
            <a:pPr algn="ctr"/>
            <a:endParaRPr lang="pt-BR" sz="4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3200" b="1" dirty="0" smtClean="0">
                <a:solidFill>
                  <a:schemeClr val="tx2">
                    <a:lumMod val="75000"/>
                  </a:schemeClr>
                </a:solidFill>
              </a:rPr>
              <a:t>Irene Cazorla</a:t>
            </a: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Diretora Geral do Instituto Anísio Teixeira, IAT</a:t>
            </a: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</a:rPr>
              <a:t>Vice-presidente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 do Fórum Permanente de Apoio à Formação Docente da Bahia,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</a:rPr>
              <a:t>Forprof-BA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2800" dirty="0">
              <a:solidFill>
                <a:srgbClr val="002060"/>
              </a:solidFill>
            </a:endParaRPr>
          </a:p>
        </p:txBody>
      </p:sp>
      <p:pic>
        <p:nvPicPr>
          <p:cNvPr id="4" name="Imagem 3" descr="Logomarca_todas2.jpg"/>
          <p:cNvPicPr>
            <a:picLocks noChangeAspect="1"/>
          </p:cNvPicPr>
          <p:nvPr/>
        </p:nvPicPr>
        <p:blipFill>
          <a:blip r:embed="rId2"/>
          <a:srcRect r="74385"/>
          <a:stretch>
            <a:fillRect/>
          </a:stretch>
        </p:blipFill>
        <p:spPr>
          <a:xfrm>
            <a:off x="1214414" y="5715016"/>
            <a:ext cx="1518058" cy="71438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5" name="Imagem 4" descr="Logomarca_todas2.jpg"/>
          <p:cNvPicPr>
            <a:picLocks noChangeAspect="1"/>
          </p:cNvPicPr>
          <p:nvPr/>
        </p:nvPicPr>
        <p:blipFill>
          <a:blip r:embed="rId2"/>
          <a:srcRect l="51230"/>
          <a:stretch>
            <a:fillRect/>
          </a:stretch>
        </p:blipFill>
        <p:spPr>
          <a:xfrm>
            <a:off x="3357554" y="5643578"/>
            <a:ext cx="3468389" cy="857256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>
            <a:graphicFrameLocks/>
          </p:cNvGraphicFramePr>
          <p:nvPr/>
        </p:nvGraphicFramePr>
        <p:xfrm>
          <a:off x="0" y="152400"/>
          <a:ext cx="91440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ixaDeTexto 28"/>
          <p:cNvSpPr txBox="1"/>
          <p:nvPr/>
        </p:nvSpPr>
        <p:spPr>
          <a:xfrm>
            <a:off x="71406" y="71414"/>
            <a:ext cx="53310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Federal | Formação Inicial | A distância 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UAB</a:t>
            </a:r>
          </a:p>
        </p:txBody>
      </p:sp>
      <p:pic>
        <p:nvPicPr>
          <p:cNvPr id="33" name="Picture 11" descr="mapa_UAB_BA_FINAL_porPolos_completo_WEB"/>
          <p:cNvPicPr>
            <a:picLocks noChangeAspect="1" noChangeArrowheads="1"/>
          </p:cNvPicPr>
          <p:nvPr/>
        </p:nvPicPr>
        <p:blipFill>
          <a:blip r:embed="rId2"/>
          <a:srcRect b="2816"/>
          <a:stretch>
            <a:fillRect/>
          </a:stretch>
        </p:blipFill>
        <p:spPr bwMode="auto">
          <a:xfrm>
            <a:off x="0" y="1928802"/>
            <a:ext cx="4539263" cy="4929222"/>
          </a:xfrm>
          <a:prstGeom prst="rect">
            <a:avLst/>
          </a:prstGeom>
          <a:noFill/>
        </p:spPr>
      </p:pic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214283" y="5668964"/>
            <a:ext cx="285752" cy="16988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467625" y="5601168"/>
            <a:ext cx="298926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sz="1400" dirty="0"/>
              <a:t>POLOS MUNICIPAIS</a:t>
            </a:r>
          </a:p>
          <a:p>
            <a:pPr algn="l"/>
            <a:r>
              <a:rPr lang="pt-BR" sz="1400" dirty="0"/>
              <a:t>SEC/IAT – UAB II</a:t>
            </a:r>
          </a:p>
          <a:p>
            <a:pPr algn="l"/>
            <a:r>
              <a:rPr lang="pt-BR" sz="1400" dirty="0"/>
              <a:t>UAB III </a:t>
            </a:r>
            <a:r>
              <a:rPr lang="pt-BR" sz="1400" b="0" dirty="0"/>
              <a:t>(POLOS PAR)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214283" y="5887812"/>
            <a:ext cx="285752" cy="16988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214283" y="6105983"/>
            <a:ext cx="285752" cy="169879"/>
          </a:xfrm>
          <a:prstGeom prst="rect">
            <a:avLst/>
          </a:prstGeom>
          <a:solidFill>
            <a:srgbClr val="2265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4500562" y="2071678"/>
            <a:ext cx="2714644" cy="450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1600" b="1" dirty="0" smtClean="0"/>
              <a:t>Polo UAB</a:t>
            </a:r>
          </a:p>
          <a:p>
            <a:r>
              <a:rPr lang="pt-BR" sz="1600" dirty="0" smtClean="0"/>
              <a:t>Unidade acadêmica de apoio  pedagógico, tecnológico e administrativo às atividades de ensino-aprendizagem dos cursos e programas ofertados a distância Pelas IES.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pt-BR" sz="1600" dirty="0" smtClean="0"/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pt-B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</a:t>
            </a:r>
            <a:r>
              <a:rPr lang="pt-BR" sz="1600" dirty="0" smtClean="0"/>
              <a:t>Estado da Bahia possui </a:t>
            </a:r>
            <a:r>
              <a:rPr lang="pt-BR" sz="1600" b="1" dirty="0" smtClean="0"/>
              <a:t>58 </a:t>
            </a:r>
            <a:r>
              <a:rPr lang="pt-BR" sz="1600" b="1" dirty="0" err="1" smtClean="0"/>
              <a:t>polos</a:t>
            </a:r>
            <a:r>
              <a:rPr lang="pt-BR" sz="1600" b="1" dirty="0" smtClean="0"/>
              <a:t> UAB: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b="1" dirty="0" smtClean="0"/>
              <a:t>26</a:t>
            </a:r>
            <a:r>
              <a:rPr lang="pt-BR" sz="1600" dirty="0" smtClean="0"/>
              <a:t>  estaduais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b="1" dirty="0" smtClean="0"/>
              <a:t>32</a:t>
            </a:r>
            <a:r>
              <a:rPr lang="pt-BR" sz="1600" dirty="0" smtClean="0"/>
              <a:t> municipais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pt-BR" sz="1600" dirty="0" smtClean="0"/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1600" b="1" dirty="0" smtClean="0"/>
              <a:t>18</a:t>
            </a:r>
            <a:r>
              <a:rPr lang="pt-BR" sz="1600" dirty="0" smtClean="0"/>
              <a:t> polos estaduais ativos com cursos.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1600" dirty="0" smtClean="0"/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1600" b="1" dirty="0" smtClean="0">
                <a:solidFill>
                  <a:srgbClr val="FF0000"/>
                </a:solidFill>
              </a:rPr>
              <a:t>Falta de oferta das IES baianas</a:t>
            </a: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>
          <a:xfrm>
            <a:off x="4714876" y="3429000"/>
            <a:ext cx="4214842" cy="2686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42876" y="785794"/>
            <a:ext cx="7429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b="1" dirty="0" smtClean="0"/>
              <a:t>OBJETIVO</a:t>
            </a:r>
            <a:endParaRPr lang="pt-BR" dirty="0" smtClean="0"/>
          </a:p>
          <a:p>
            <a:pPr>
              <a:defRPr/>
            </a:pPr>
            <a:r>
              <a:rPr lang="pt-BR" dirty="0" smtClean="0"/>
              <a:t>Ampliar a oferta de educação superior com prioridade para formação de professores, institucionalizar a </a:t>
            </a:r>
            <a:r>
              <a:rPr lang="pt-BR" dirty="0" err="1" smtClean="0"/>
              <a:t>EaD</a:t>
            </a:r>
            <a:r>
              <a:rPr lang="pt-BR" dirty="0" smtClean="0"/>
              <a:t> no país e apoiar a inovação metodológica, </a:t>
            </a:r>
          </a:p>
          <a:p>
            <a:pPr>
              <a:defRPr/>
            </a:pPr>
            <a:r>
              <a:rPr lang="pt-BR" dirty="0" smtClean="0"/>
              <a:t>tecnológica e gerencial.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"/>
          <p:cNvSpPr txBox="1">
            <a:spLocks noChangeArrowheads="1"/>
          </p:cNvSpPr>
          <p:nvPr/>
        </p:nvSpPr>
        <p:spPr>
          <a:xfrm>
            <a:off x="4714876" y="3429000"/>
            <a:ext cx="4214842" cy="2686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2" name="Imagem 11" descr="Campo alegre de lourdes-estrada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24"/>
            <a:ext cx="9144000" cy="6820835"/>
          </a:xfrm>
          <a:prstGeom prst="rect">
            <a:avLst/>
          </a:prstGeom>
        </p:spPr>
      </p:pic>
      <p:pic>
        <p:nvPicPr>
          <p:cNvPr id="4098" name="Picture 2" descr="http://educadores.educacao.ba.gov.br/sites/default/files/imagecache/Album_Foto_Main_Colorbox/midiateca/fotos/2013/campo-alegre-08.jpg"/>
          <p:cNvPicPr>
            <a:picLocks noChangeAspect="1" noChangeArrowheads="1"/>
          </p:cNvPicPr>
          <p:nvPr/>
        </p:nvPicPr>
        <p:blipFill>
          <a:blip r:embed="rId4"/>
          <a:srcRect l="14286" t="6817" b="9091"/>
          <a:stretch>
            <a:fillRect/>
          </a:stretch>
        </p:blipFill>
        <p:spPr bwMode="auto">
          <a:xfrm>
            <a:off x="6215106" y="-24"/>
            <a:ext cx="2928926" cy="2257735"/>
          </a:xfrm>
          <a:prstGeom prst="rect">
            <a:avLst/>
          </a:prstGeom>
          <a:noFill/>
        </p:spPr>
      </p:pic>
      <p:pic>
        <p:nvPicPr>
          <p:cNvPr id="6" name="Imagem 5" descr="CAL-seminári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00594"/>
            <a:ext cx="3143240" cy="2357430"/>
          </a:xfrm>
          <a:prstGeom prst="rect">
            <a:avLst/>
          </a:prstGeom>
        </p:spPr>
      </p:pic>
      <p:pic>
        <p:nvPicPr>
          <p:cNvPr id="7" name="Imagem 6" descr="CAL-Seminario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077652"/>
            <a:ext cx="3135306" cy="2351480"/>
          </a:xfrm>
          <a:prstGeom prst="rect">
            <a:avLst/>
          </a:prstGeom>
        </p:spPr>
      </p:pic>
      <p:pic>
        <p:nvPicPr>
          <p:cNvPr id="4100" name="Picture 4" descr="http://educadores.educacao.ba.gov.br/sites/default/files/imagecache/Album_Foto_Main_Colorbox/midiateca/fotos/2013/campo-alegre-10.jpg"/>
          <p:cNvPicPr>
            <a:picLocks noChangeAspect="1" noChangeArrowheads="1"/>
          </p:cNvPicPr>
          <p:nvPr/>
        </p:nvPicPr>
        <p:blipFill>
          <a:blip r:embed="rId7"/>
          <a:srcRect t="39583" r="27343"/>
          <a:stretch>
            <a:fillRect/>
          </a:stretch>
        </p:blipFill>
        <p:spPr bwMode="auto">
          <a:xfrm>
            <a:off x="6215074" y="2265286"/>
            <a:ext cx="2928958" cy="2235284"/>
          </a:xfrm>
          <a:prstGeom prst="rect">
            <a:avLst/>
          </a:prstGeom>
          <a:noFill/>
        </p:spPr>
      </p:pic>
      <p:pic>
        <p:nvPicPr>
          <p:cNvPr id="4102" name="Picture 6" descr="http://educadores.educacao.ba.gov.br/sites/default/files/imagecache/Album_Foto_Main_Colorbox/midiateca/fotos/2013/campo-alegre-04.jpg"/>
          <p:cNvPicPr>
            <a:picLocks noChangeAspect="1" noChangeArrowheads="1"/>
          </p:cNvPicPr>
          <p:nvPr/>
        </p:nvPicPr>
        <p:blipFill>
          <a:blip r:embed="rId8"/>
          <a:srcRect t="17999" b="10750"/>
          <a:stretch>
            <a:fillRect/>
          </a:stretch>
        </p:blipFill>
        <p:spPr bwMode="auto">
          <a:xfrm>
            <a:off x="6215074" y="4643446"/>
            <a:ext cx="2928958" cy="2148809"/>
          </a:xfrm>
          <a:prstGeom prst="rect">
            <a:avLst/>
          </a:prstGeom>
          <a:noFill/>
        </p:spPr>
      </p:pic>
      <p:sp>
        <p:nvSpPr>
          <p:cNvPr id="29" name="CaixaDeTexto 28"/>
          <p:cNvSpPr txBox="1"/>
          <p:nvPr/>
        </p:nvSpPr>
        <p:spPr>
          <a:xfrm>
            <a:off x="71406" y="180124"/>
            <a:ext cx="533107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Federal | Formação Inicial | A distância 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UAB</a:t>
            </a:r>
          </a:p>
          <a:p>
            <a:endParaRPr lang="pt-B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Campo Alegre de Lourdes</a:t>
            </a:r>
          </a:p>
          <a:p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Articulação acadêmica com UFPI e UFRPE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ixaDeTexto 28"/>
          <p:cNvSpPr txBox="1"/>
          <p:nvPr/>
        </p:nvSpPr>
        <p:spPr>
          <a:xfrm>
            <a:off x="71406" y="71414"/>
            <a:ext cx="53310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Federal | Formação Inicial | A distância 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UAB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71438" y="785794"/>
            <a:ext cx="8715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/>
              <a:t>OBJETIVO</a:t>
            </a:r>
            <a:endParaRPr lang="pt-BR" dirty="0" smtClean="0"/>
          </a:p>
          <a:p>
            <a:pPr>
              <a:defRPr/>
            </a:pPr>
            <a:r>
              <a:rPr lang="pt-BR" dirty="0" smtClean="0"/>
              <a:t>Ampliar a oferta de educação superior com prioridade para formação de professores, </a:t>
            </a:r>
          </a:p>
          <a:p>
            <a:pPr>
              <a:defRPr/>
            </a:pPr>
            <a:r>
              <a:rPr lang="pt-BR" dirty="0" smtClean="0"/>
              <a:t>institucionalizar a </a:t>
            </a:r>
            <a:r>
              <a:rPr lang="pt-BR" dirty="0" err="1" smtClean="0"/>
              <a:t>EaD</a:t>
            </a:r>
            <a:r>
              <a:rPr lang="pt-BR" dirty="0" smtClean="0"/>
              <a:t> no país e apoiar a inovação metodológica, tecnológica e gerencial.</a:t>
            </a:r>
          </a:p>
        </p:txBody>
      </p:sp>
      <p:graphicFrame>
        <p:nvGraphicFramePr>
          <p:cNvPr id="19" name="Gráfico 18"/>
          <p:cNvGraphicFramePr/>
          <p:nvPr/>
        </p:nvGraphicFramePr>
        <p:xfrm>
          <a:off x="285720" y="2285992"/>
          <a:ext cx="7715304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tângulo 19"/>
          <p:cNvSpPr/>
          <p:nvPr/>
        </p:nvSpPr>
        <p:spPr>
          <a:xfrm>
            <a:off x="2214546" y="2000240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Nº DE ESTUDANTES MATRICULADOS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1785918" y="4929198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AÇÕES EM ANDAMENTO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71406" y="5326740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Articulação acadêmica: Atendimento às regiões prioritárias do estado com ausência crítica de professores e baixa oferta de cursos de IES públicas:</a:t>
            </a:r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71406" y="5863256"/>
            <a:ext cx="7286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C. A. Lourdes, Barra, Juazeiro, Pintadas, </a:t>
            </a:r>
            <a:r>
              <a:rPr lang="pt-BR" b="1" dirty="0" err="1" smtClean="0"/>
              <a:t>Guanambi</a:t>
            </a:r>
            <a:r>
              <a:rPr lang="pt-BR" b="1" dirty="0" smtClean="0"/>
              <a:t>, Macaúbas, Santa Maria da Vitória</a:t>
            </a:r>
            <a:r>
              <a:rPr lang="pt-BR" dirty="0" smtClean="0"/>
              <a:t>. Áreas críticas: Física, Química, Biologia, Matemática, Língua Estrangeira, Artes e Educação Física.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ixaDeTexto 28"/>
          <p:cNvSpPr txBox="1"/>
          <p:nvPr/>
        </p:nvSpPr>
        <p:spPr>
          <a:xfrm>
            <a:off x="71406" y="71414"/>
            <a:ext cx="50760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Federal | Formação Continuada 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SINAFOR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127" t="8789" r="6250" b="11133"/>
          <a:stretch>
            <a:fillRect/>
          </a:stretch>
        </p:blipFill>
        <p:spPr bwMode="auto">
          <a:xfrm>
            <a:off x="142843" y="2312550"/>
            <a:ext cx="4539383" cy="318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CaixaDeTexto 30"/>
          <p:cNvSpPr txBox="1"/>
          <p:nvPr/>
        </p:nvSpPr>
        <p:spPr>
          <a:xfrm>
            <a:off x="4714876" y="2285992"/>
            <a:ext cx="2714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2012:</a:t>
            </a:r>
          </a:p>
          <a:p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 smtClean="0"/>
              <a:t>Dos 97 cursos oferecidos em diversas áreas do conhecimento, níveis de ensino e modalidades no SIMEC, 74 cursos foram indicados para atender a demanda total de </a:t>
            </a:r>
            <a:r>
              <a:rPr lang="pt-BR" b="1" dirty="0" smtClean="0">
                <a:solidFill>
                  <a:srgbClr val="FF0000"/>
                </a:solidFill>
              </a:rPr>
              <a:t>60.269</a:t>
            </a:r>
            <a:r>
              <a:rPr lang="pt-BR" dirty="0" smtClean="0"/>
              <a:t> vagas, sendo 8.601 para a rede estadual.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71406" y="857232"/>
            <a:ext cx="64294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NACIONAL DE FORMAÇÃO - SINAFOR</a:t>
            </a:r>
          </a:p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OBJETIVO:</a:t>
            </a:r>
          </a:p>
          <a:p>
            <a:r>
              <a:rPr lang="pt-BR" dirty="0" smtClean="0"/>
              <a:t>Permitir a elaboração do Plano de Formação Continuada pela Escola, validação pelas Secretarias e FORPORF, execução pelas IES.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71406" y="5711627"/>
            <a:ext cx="7072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Previsão 2013-2014:</a:t>
            </a:r>
          </a:p>
          <a:p>
            <a:r>
              <a:rPr lang="pt-BR" dirty="0" smtClean="0"/>
              <a:t>MEC irá apresentar interface no sistema para as universidades validar a demanda e dar inicio aos cursos.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ixaDeTexto 28"/>
          <p:cNvSpPr txBox="1"/>
          <p:nvPr/>
        </p:nvSpPr>
        <p:spPr>
          <a:xfrm>
            <a:off x="357158" y="1071546"/>
            <a:ext cx="67151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É O PRINCIPAL ENTRAVE PARA A OFERTA DE CURSOS?</a:t>
            </a:r>
          </a:p>
          <a:p>
            <a:pPr algn="ctr"/>
            <a:endParaRPr lang="pt-BR" sz="4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PULVERIZAÇÃO DA DEMANDA: </a:t>
            </a:r>
          </a:p>
          <a:p>
            <a:pPr algn="ctr"/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DIREC 2 – FEIRA DE SANTANA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5"/>
          <p:cNvGraphicFramePr>
            <a:graphicFrameLocks noChangeAspect="1"/>
          </p:cNvGraphicFramePr>
          <p:nvPr/>
        </p:nvGraphicFramePr>
        <p:xfrm>
          <a:off x="107950" y="728663"/>
          <a:ext cx="4953000" cy="6084887"/>
        </p:xfrm>
        <a:graphic>
          <a:graphicData uri="http://schemas.openxmlformats.org/presentationml/2006/ole">
            <p:oleObj spid="_x0000_s1026" name="CorelDRAW" r:id="rId3" imgW="4875480" imgH="5604480" progId="">
              <p:embed/>
            </p:oleObj>
          </a:graphicData>
        </a:graphic>
      </p:graphicFrame>
      <p:graphicFrame>
        <p:nvGraphicFramePr>
          <p:cNvPr id="2051" name="Object 17"/>
          <p:cNvGraphicFramePr>
            <a:graphicFrameLocks noChangeAspect="1"/>
          </p:cNvGraphicFramePr>
          <p:nvPr/>
        </p:nvGraphicFramePr>
        <p:xfrm>
          <a:off x="2867025" y="44450"/>
          <a:ext cx="6242050" cy="6756400"/>
        </p:xfrm>
        <a:graphic>
          <a:graphicData uri="http://schemas.openxmlformats.org/presentationml/2006/ole">
            <p:oleObj spid="_x0000_s1027" name="CorelDRAW" r:id="rId4" imgW="10044360" imgH="10872360" progId="">
              <p:embed/>
            </p:oleObj>
          </a:graphicData>
        </a:graphic>
      </p:graphicFrame>
      <p:sp>
        <p:nvSpPr>
          <p:cNvPr id="2052" name="Oval 2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243888" y="2852738"/>
            <a:ext cx="431800" cy="2889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3" name="Oval 2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451725" y="2205038"/>
            <a:ext cx="576263" cy="6477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4" name="Oval 2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261350" y="2133600"/>
            <a:ext cx="288925" cy="608013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5" name="Oval 2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524750" y="2852738"/>
            <a:ext cx="287338" cy="2889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6" name="Oval 2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596188" y="3319463"/>
            <a:ext cx="468312" cy="5778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7" name="Oval 25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7667625" y="3897313"/>
            <a:ext cx="325438" cy="39528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8" name="Oval 2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423150" y="4005263"/>
            <a:ext cx="215900" cy="9366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9" name="Oval 2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7286625" y="5013325"/>
            <a:ext cx="669925" cy="792163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60" name="Oval 28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6983413" y="5949950"/>
            <a:ext cx="936625" cy="7905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61" name="Oval 29"/>
          <p:cNvSpPr>
            <a:spLocks noChangeArrowheads="1"/>
          </p:cNvSpPr>
          <p:nvPr/>
        </p:nvSpPr>
        <p:spPr bwMode="auto">
          <a:xfrm>
            <a:off x="7885113" y="0"/>
            <a:ext cx="1079500" cy="9810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62" name="Oval 3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775575" y="195263"/>
            <a:ext cx="719138" cy="79216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63" name="Oval 3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8316913" y="1412875"/>
            <a:ext cx="287337" cy="7207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64" name="Oval 32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8243888" y="2708275"/>
            <a:ext cx="504825" cy="144463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65" name="Oval 3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804025" y="3224213"/>
            <a:ext cx="647700" cy="63658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66" name="Oval 3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5299075" y="1412875"/>
            <a:ext cx="792163" cy="863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67" name="Oval 35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6948488" y="4365625"/>
            <a:ext cx="431800" cy="71913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68" name="Oval 36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6142038" y="220663"/>
            <a:ext cx="661987" cy="6477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69" name="Oval 37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6372225" y="1533525"/>
            <a:ext cx="863600" cy="671513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70" name="Oval 38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6783388" y="2178050"/>
            <a:ext cx="503237" cy="431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71" name="Oval 39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6673850" y="2582863"/>
            <a:ext cx="720725" cy="63023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72" name="Oval 40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6011863" y="3429000"/>
            <a:ext cx="647700" cy="6477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73" name="Oval 41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6156325" y="4076700"/>
            <a:ext cx="792163" cy="8651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74" name="Oval 42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4787900" y="1303338"/>
            <a:ext cx="360363" cy="14763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75" name="Oval 43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5364163" y="2852738"/>
            <a:ext cx="503237" cy="7207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76" name="Oval 44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5508625" y="3644900"/>
            <a:ext cx="431800" cy="863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77" name="Oval 45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3275013" y="1673225"/>
            <a:ext cx="1512887" cy="14414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78" name="Oval 46"/>
          <p:cNvSpPr>
            <a:spLocks noChangeArrowheads="1"/>
          </p:cNvSpPr>
          <p:nvPr/>
        </p:nvSpPr>
        <p:spPr bwMode="auto">
          <a:xfrm>
            <a:off x="3203575" y="3213100"/>
            <a:ext cx="2089150" cy="9366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79" name="Oval 47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4516438" y="2898775"/>
            <a:ext cx="685800" cy="7461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80" name="Oval 48">
            <a:hlinkClick r:id="rId28" action="ppaction://hlinksldjump"/>
          </p:cNvPr>
          <p:cNvSpPr>
            <a:spLocks noChangeArrowheads="1"/>
          </p:cNvSpPr>
          <p:nvPr/>
        </p:nvSpPr>
        <p:spPr bwMode="auto">
          <a:xfrm>
            <a:off x="5940425" y="2492375"/>
            <a:ext cx="503238" cy="8651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81" name="Oval 4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732588" y="981075"/>
            <a:ext cx="719137" cy="71913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82" name="Oval 5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80288" y="3068638"/>
            <a:ext cx="287337" cy="36036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83" name="Oval 5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572000" y="3716338"/>
            <a:ext cx="936625" cy="64928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84" name="Oval 5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118475" y="2719388"/>
            <a:ext cx="306388" cy="2159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85" name="Oval 5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812088" y="2781300"/>
            <a:ext cx="288925" cy="360363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86" name="Oval 54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7524750" y="1125538"/>
            <a:ext cx="719138" cy="105251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63823" y="117931"/>
            <a:ext cx="2707978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MAPA POR DIREC</a:t>
            </a:r>
          </a:p>
        </p:txBody>
      </p:sp>
      <p:sp>
        <p:nvSpPr>
          <p:cNvPr id="2088" name="Oval 42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4973638" y="2236788"/>
            <a:ext cx="784225" cy="57943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89" name="Oval 42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4616450" y="1303338"/>
            <a:ext cx="712788" cy="57943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0" name="Oval 3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5170488" y="1701800"/>
            <a:ext cx="446087" cy="4762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1" name="Oval 3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5905500" y="1700213"/>
            <a:ext cx="444500" cy="47783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2" name="Oval 37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6372225" y="1749425"/>
            <a:ext cx="431800" cy="671513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3" name="Oval 39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6423025" y="2659063"/>
            <a:ext cx="720725" cy="63023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4" name="Oval 3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530975" y="3297238"/>
            <a:ext cx="287338" cy="228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5" name="Oval 33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6669088" y="3716338"/>
            <a:ext cx="963612" cy="36036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6" name="Oval 47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4986338" y="3133725"/>
            <a:ext cx="342900" cy="6604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7" name="Oval 47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3167063" y="3168650"/>
            <a:ext cx="1349375" cy="9810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8" name="Oval 47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3276600" y="3752850"/>
            <a:ext cx="565150" cy="75723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9" name="Oval 45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3059113" y="1341438"/>
            <a:ext cx="865187" cy="20161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00" name="Oval 2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7069138" y="5275263"/>
            <a:ext cx="598487" cy="7207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01" name="Oval 25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7777163" y="4005263"/>
            <a:ext cx="215900" cy="100806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02" name="Oval 25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7667625" y="4521200"/>
            <a:ext cx="215900" cy="4921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03" name="Oval 2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596188" y="4257675"/>
            <a:ext cx="215900" cy="2635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04" name="Oval 52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8461375" y="2633663"/>
            <a:ext cx="306388" cy="2159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05" name="Oval 2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388350" y="2144713"/>
            <a:ext cx="576263" cy="4381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06" name="Oval 3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024813" y="490538"/>
            <a:ext cx="650875" cy="79216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07" name="Oval 3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388350" y="1016000"/>
            <a:ext cx="431800" cy="3968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08" name="Oval 36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4730750" y="635000"/>
            <a:ext cx="1928813" cy="6477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09" name="Oval 36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7286625" y="368300"/>
            <a:ext cx="596900" cy="84613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10" name="Oval 36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5867400" y="1011238"/>
            <a:ext cx="447675" cy="6477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2111" name="Imagem 2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2771775" y="5995988"/>
            <a:ext cx="31527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Freeform 13"/>
          <p:cNvSpPr>
            <a:spLocks/>
          </p:cNvSpPr>
          <p:nvPr/>
        </p:nvSpPr>
        <p:spPr bwMode="auto">
          <a:xfrm>
            <a:off x="2959100" y="1784350"/>
            <a:ext cx="752475" cy="1006475"/>
          </a:xfrm>
          <a:custGeom>
            <a:avLst/>
            <a:gdLst>
              <a:gd name="T0" fmla="*/ 591029040 w 676"/>
              <a:gd name="T1" fmla="*/ 0 h 899"/>
              <a:gd name="T2" fmla="*/ 561291807 w 676"/>
              <a:gd name="T3" fmla="*/ 50135666 h 899"/>
              <a:gd name="T4" fmla="*/ 511729751 w 676"/>
              <a:gd name="T5" fmla="*/ 80216841 h 899"/>
              <a:gd name="T6" fmla="*/ 472080107 w 676"/>
              <a:gd name="T7" fmla="*/ 100271331 h 899"/>
              <a:gd name="T8" fmla="*/ 423756964 w 676"/>
              <a:gd name="T9" fmla="*/ 130352507 h 899"/>
              <a:gd name="T10" fmla="*/ 364282498 w 676"/>
              <a:gd name="T11" fmla="*/ 170461487 h 899"/>
              <a:gd name="T12" fmla="*/ 334545265 w 676"/>
              <a:gd name="T13" fmla="*/ 189262082 h 899"/>
              <a:gd name="T14" fmla="*/ 275070798 w 676"/>
              <a:gd name="T15" fmla="*/ 229371062 h 899"/>
              <a:gd name="T16" fmla="*/ 226747655 w 676"/>
              <a:gd name="T17" fmla="*/ 239397748 h 899"/>
              <a:gd name="T18" fmla="*/ 177184487 w 676"/>
              <a:gd name="T19" fmla="*/ 229371062 h 899"/>
              <a:gd name="T20" fmla="*/ 127622432 w 676"/>
              <a:gd name="T21" fmla="*/ 219343257 h 899"/>
              <a:gd name="T22" fmla="*/ 0 w 676"/>
              <a:gd name="T23" fmla="*/ 219343257 h 899"/>
              <a:gd name="T24" fmla="*/ 38410732 w 676"/>
              <a:gd name="T25" fmla="*/ 369750255 h 899"/>
              <a:gd name="T26" fmla="*/ 48323143 w 676"/>
              <a:gd name="T27" fmla="*/ 428659830 h 899"/>
              <a:gd name="T28" fmla="*/ 28498321 w 676"/>
              <a:gd name="T29" fmla="*/ 478795495 h 899"/>
              <a:gd name="T30" fmla="*/ 28498321 w 676"/>
              <a:gd name="T31" fmla="*/ 538957846 h 899"/>
              <a:gd name="T32" fmla="*/ 38410732 w 676"/>
              <a:gd name="T33" fmla="*/ 589093512 h 899"/>
              <a:gd name="T34" fmla="*/ 58235554 w 676"/>
              <a:gd name="T35" fmla="*/ 629202492 h 899"/>
              <a:gd name="T36" fmla="*/ 87972787 w 676"/>
              <a:gd name="T37" fmla="*/ 678084263 h 899"/>
              <a:gd name="T38" fmla="*/ 117710020 w 676"/>
              <a:gd name="T39" fmla="*/ 748274418 h 899"/>
              <a:gd name="T40" fmla="*/ 147447254 w 676"/>
              <a:gd name="T41" fmla="*/ 818464574 h 899"/>
              <a:gd name="T42" fmla="*/ 147447254 w 676"/>
              <a:gd name="T43" fmla="*/ 887400835 h 899"/>
              <a:gd name="T44" fmla="*/ 157359665 w 676"/>
              <a:gd name="T45" fmla="*/ 987672166 h 899"/>
              <a:gd name="T46" fmla="*/ 167272076 w 676"/>
              <a:gd name="T47" fmla="*/ 1067889007 h 899"/>
              <a:gd name="T48" fmla="*/ 177184487 w 676"/>
              <a:gd name="T49" fmla="*/ 1087943498 h 899"/>
              <a:gd name="T50" fmla="*/ 206921720 w 676"/>
              <a:gd name="T51" fmla="*/ 1106744092 h 899"/>
              <a:gd name="T52" fmla="*/ 245332452 w 676"/>
              <a:gd name="T53" fmla="*/ 1126798582 h 899"/>
              <a:gd name="T54" fmla="*/ 284983209 w 676"/>
              <a:gd name="T55" fmla="*/ 1126798582 h 899"/>
              <a:gd name="T56" fmla="*/ 314720442 w 676"/>
              <a:gd name="T57" fmla="*/ 1106744092 h 899"/>
              <a:gd name="T58" fmla="*/ 344457676 w 676"/>
              <a:gd name="T59" fmla="*/ 1077916812 h 899"/>
              <a:gd name="T60" fmla="*/ 394019731 w 676"/>
              <a:gd name="T61" fmla="*/ 1047834517 h 899"/>
              <a:gd name="T62" fmla="*/ 423756964 w 676"/>
              <a:gd name="T63" fmla="*/ 1037807832 h 899"/>
              <a:gd name="T64" fmla="*/ 481992518 w 676"/>
              <a:gd name="T65" fmla="*/ 1047834517 h 899"/>
              <a:gd name="T66" fmla="*/ 531554574 w 676"/>
              <a:gd name="T67" fmla="*/ 1047834517 h 899"/>
              <a:gd name="T68" fmla="*/ 591029040 w 676"/>
              <a:gd name="T69" fmla="*/ 1077916812 h 899"/>
              <a:gd name="T70" fmla="*/ 748389818 w 676"/>
              <a:gd name="T71" fmla="*/ 808436769 h 899"/>
              <a:gd name="T72" fmla="*/ 807864284 w 676"/>
              <a:gd name="T73" fmla="*/ 498849986 h 899"/>
              <a:gd name="T74" fmla="*/ 837601517 w 676"/>
              <a:gd name="T75" fmla="*/ 209316572 h 899"/>
              <a:gd name="T76" fmla="*/ 807864284 w 676"/>
              <a:gd name="T77" fmla="*/ 120325822 h 899"/>
              <a:gd name="T78" fmla="*/ 778127051 w 676"/>
              <a:gd name="T79" fmla="*/ 70190156 h 899"/>
              <a:gd name="T80" fmla="*/ 591029040 w 676"/>
              <a:gd name="T81" fmla="*/ 0 h 8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76"/>
              <a:gd name="T124" fmla="*/ 0 h 899"/>
              <a:gd name="T125" fmla="*/ 676 w 676"/>
              <a:gd name="T126" fmla="*/ 899 h 89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76" h="899">
                <a:moveTo>
                  <a:pt x="477" y="0"/>
                </a:moveTo>
                <a:lnTo>
                  <a:pt x="453" y="40"/>
                </a:lnTo>
                <a:lnTo>
                  <a:pt x="413" y="64"/>
                </a:lnTo>
                <a:lnTo>
                  <a:pt x="381" y="80"/>
                </a:lnTo>
                <a:lnTo>
                  <a:pt x="342" y="104"/>
                </a:lnTo>
                <a:lnTo>
                  <a:pt x="294" y="136"/>
                </a:lnTo>
                <a:lnTo>
                  <a:pt x="270" y="151"/>
                </a:lnTo>
                <a:lnTo>
                  <a:pt x="222" y="183"/>
                </a:lnTo>
                <a:lnTo>
                  <a:pt x="183" y="191"/>
                </a:lnTo>
                <a:lnTo>
                  <a:pt x="143" y="183"/>
                </a:lnTo>
                <a:lnTo>
                  <a:pt x="103" y="175"/>
                </a:lnTo>
                <a:lnTo>
                  <a:pt x="0" y="175"/>
                </a:lnTo>
                <a:lnTo>
                  <a:pt x="31" y="295"/>
                </a:lnTo>
                <a:lnTo>
                  <a:pt x="39" y="342"/>
                </a:lnTo>
                <a:lnTo>
                  <a:pt x="23" y="382"/>
                </a:lnTo>
                <a:lnTo>
                  <a:pt x="23" y="430"/>
                </a:lnTo>
                <a:lnTo>
                  <a:pt x="31" y="470"/>
                </a:lnTo>
                <a:lnTo>
                  <a:pt x="47" y="502"/>
                </a:lnTo>
                <a:lnTo>
                  <a:pt x="71" y="541"/>
                </a:lnTo>
                <a:lnTo>
                  <a:pt x="95" y="597"/>
                </a:lnTo>
                <a:lnTo>
                  <a:pt x="119" y="653"/>
                </a:lnTo>
                <a:lnTo>
                  <a:pt x="119" y="708"/>
                </a:lnTo>
                <a:lnTo>
                  <a:pt x="127" y="788"/>
                </a:lnTo>
                <a:lnTo>
                  <a:pt x="135" y="852"/>
                </a:lnTo>
                <a:lnTo>
                  <a:pt x="143" y="868"/>
                </a:lnTo>
                <a:lnTo>
                  <a:pt x="167" y="883"/>
                </a:lnTo>
                <a:lnTo>
                  <a:pt x="198" y="899"/>
                </a:lnTo>
                <a:lnTo>
                  <a:pt x="230" y="899"/>
                </a:lnTo>
                <a:lnTo>
                  <a:pt x="254" y="883"/>
                </a:lnTo>
                <a:lnTo>
                  <a:pt x="278" y="860"/>
                </a:lnTo>
                <a:lnTo>
                  <a:pt x="318" y="836"/>
                </a:lnTo>
                <a:lnTo>
                  <a:pt x="342" y="828"/>
                </a:lnTo>
                <a:lnTo>
                  <a:pt x="389" y="836"/>
                </a:lnTo>
                <a:lnTo>
                  <a:pt x="429" y="836"/>
                </a:lnTo>
                <a:lnTo>
                  <a:pt x="477" y="860"/>
                </a:lnTo>
                <a:lnTo>
                  <a:pt x="604" y="645"/>
                </a:lnTo>
                <a:lnTo>
                  <a:pt x="652" y="398"/>
                </a:lnTo>
                <a:lnTo>
                  <a:pt x="676" y="167"/>
                </a:lnTo>
                <a:lnTo>
                  <a:pt x="652" y="96"/>
                </a:lnTo>
                <a:lnTo>
                  <a:pt x="628" y="56"/>
                </a:lnTo>
                <a:lnTo>
                  <a:pt x="477" y="0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01" name="Freeform 14"/>
          <p:cNvSpPr>
            <a:spLocks/>
          </p:cNvSpPr>
          <p:nvPr/>
        </p:nvSpPr>
        <p:spPr bwMode="auto">
          <a:xfrm>
            <a:off x="3001963" y="2711450"/>
            <a:ext cx="796925" cy="1077913"/>
          </a:xfrm>
          <a:custGeom>
            <a:avLst/>
            <a:gdLst>
              <a:gd name="T0" fmla="*/ 641709387 w 716"/>
              <a:gd name="T1" fmla="*/ 1206537235 h 963"/>
              <a:gd name="T2" fmla="*/ 818861585 w 716"/>
              <a:gd name="T3" fmla="*/ 917118423 h 963"/>
              <a:gd name="T4" fmla="*/ 858503039 w 716"/>
              <a:gd name="T5" fmla="*/ 836933187 h 963"/>
              <a:gd name="T6" fmla="*/ 878324878 w 716"/>
              <a:gd name="T7" fmla="*/ 776793981 h 963"/>
              <a:gd name="T8" fmla="*/ 878324878 w 716"/>
              <a:gd name="T9" fmla="*/ 707884846 h 963"/>
              <a:gd name="T10" fmla="*/ 886996446 w 716"/>
              <a:gd name="T11" fmla="*/ 627699611 h 963"/>
              <a:gd name="T12" fmla="*/ 886996446 w 716"/>
              <a:gd name="T13" fmla="*/ 537491920 h 963"/>
              <a:gd name="T14" fmla="*/ 848592675 w 716"/>
              <a:gd name="T15" fmla="*/ 408443579 h 963"/>
              <a:gd name="T16" fmla="*/ 808951222 w 716"/>
              <a:gd name="T17" fmla="*/ 328258343 h 963"/>
              <a:gd name="T18" fmla="*/ 759398291 w 716"/>
              <a:gd name="T19" fmla="*/ 239303180 h 963"/>
              <a:gd name="T20" fmla="*/ 749486815 w 716"/>
              <a:gd name="T21" fmla="*/ 159117944 h 963"/>
              <a:gd name="T22" fmla="*/ 709845361 w 716"/>
              <a:gd name="T23" fmla="*/ 88955164 h 963"/>
              <a:gd name="T24" fmla="*/ 719755725 w 716"/>
              <a:gd name="T25" fmla="*/ 30069603 h 963"/>
              <a:gd name="T26" fmla="*/ 542603527 w 716"/>
              <a:gd name="T27" fmla="*/ 40093177 h 963"/>
              <a:gd name="T28" fmla="*/ 483140233 w 716"/>
              <a:gd name="T29" fmla="*/ 10023574 h 963"/>
              <a:gd name="T30" fmla="*/ 433587303 w 716"/>
              <a:gd name="T31" fmla="*/ 10023574 h 963"/>
              <a:gd name="T32" fmla="*/ 375362805 w 716"/>
              <a:gd name="T33" fmla="*/ 0 h 963"/>
              <a:gd name="T34" fmla="*/ 345631715 w 716"/>
              <a:gd name="T35" fmla="*/ 10023574 h 963"/>
              <a:gd name="T36" fmla="*/ 296078785 w 716"/>
              <a:gd name="T37" fmla="*/ 40093177 h 963"/>
              <a:gd name="T38" fmla="*/ 266346582 w 716"/>
              <a:gd name="T39" fmla="*/ 68909134 h 963"/>
              <a:gd name="T40" fmla="*/ 236615491 w 716"/>
              <a:gd name="T41" fmla="*/ 88955164 h 963"/>
              <a:gd name="T42" fmla="*/ 196972925 w 716"/>
              <a:gd name="T43" fmla="*/ 88955164 h 963"/>
              <a:gd name="T44" fmla="*/ 158569154 w 716"/>
              <a:gd name="T45" fmla="*/ 68909134 h 963"/>
              <a:gd name="T46" fmla="*/ 138748427 w 716"/>
              <a:gd name="T47" fmla="*/ 169140399 h 963"/>
              <a:gd name="T48" fmla="*/ 128836950 w 716"/>
              <a:gd name="T49" fmla="*/ 229279606 h 963"/>
              <a:gd name="T50" fmla="*/ 118926587 w 716"/>
              <a:gd name="T51" fmla="*/ 298188740 h 963"/>
              <a:gd name="T52" fmla="*/ 109016224 w 716"/>
              <a:gd name="T53" fmla="*/ 358327947 h 963"/>
              <a:gd name="T54" fmla="*/ 99105860 w 716"/>
              <a:gd name="T55" fmla="*/ 388397550 h 963"/>
              <a:gd name="T56" fmla="*/ 49552930 w 716"/>
              <a:gd name="T57" fmla="*/ 408443579 h 963"/>
              <a:gd name="T58" fmla="*/ 0 w 716"/>
              <a:gd name="T59" fmla="*/ 418467153 h 963"/>
              <a:gd name="T60" fmla="*/ 29732203 w 716"/>
              <a:gd name="T61" fmla="*/ 508674844 h 963"/>
              <a:gd name="T62" fmla="*/ 69373657 w 716"/>
              <a:gd name="T63" fmla="*/ 687838817 h 963"/>
              <a:gd name="T64" fmla="*/ 118926587 w 716"/>
              <a:gd name="T65" fmla="*/ 776793981 h 963"/>
              <a:gd name="T66" fmla="*/ 128836950 w 716"/>
              <a:gd name="T67" fmla="*/ 846956762 h 963"/>
              <a:gd name="T68" fmla="*/ 128836950 w 716"/>
              <a:gd name="T69" fmla="*/ 947188026 h 963"/>
              <a:gd name="T70" fmla="*/ 128836950 w 716"/>
              <a:gd name="T71" fmla="*/ 977257630 h 963"/>
              <a:gd name="T72" fmla="*/ 168479517 w 716"/>
              <a:gd name="T73" fmla="*/ 1026120735 h 963"/>
              <a:gd name="T74" fmla="*/ 216793652 w 716"/>
              <a:gd name="T75" fmla="*/ 1076236367 h 963"/>
              <a:gd name="T76" fmla="*/ 256436218 w 716"/>
              <a:gd name="T77" fmla="*/ 1086258822 h 963"/>
              <a:gd name="T78" fmla="*/ 325809875 w 716"/>
              <a:gd name="T79" fmla="*/ 1116328425 h 963"/>
              <a:gd name="T80" fmla="*/ 395184645 w 716"/>
              <a:gd name="T81" fmla="*/ 1136375574 h 963"/>
              <a:gd name="T82" fmla="*/ 483140233 w 716"/>
              <a:gd name="T83" fmla="*/ 1156421603 h 963"/>
              <a:gd name="T84" fmla="*/ 552515003 w 716"/>
              <a:gd name="T85" fmla="*/ 1176467632 h 963"/>
              <a:gd name="T86" fmla="*/ 572335730 w 716"/>
              <a:gd name="T87" fmla="*/ 1196513661 h 963"/>
              <a:gd name="T88" fmla="*/ 641709387 w 716"/>
              <a:gd name="T89" fmla="*/ 1206537235 h 9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16"/>
              <a:gd name="T136" fmla="*/ 0 h 963"/>
              <a:gd name="T137" fmla="*/ 716 w 716"/>
              <a:gd name="T138" fmla="*/ 963 h 9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16" h="963">
                <a:moveTo>
                  <a:pt x="518" y="963"/>
                </a:moveTo>
                <a:lnTo>
                  <a:pt x="661" y="732"/>
                </a:lnTo>
                <a:lnTo>
                  <a:pt x="693" y="668"/>
                </a:lnTo>
                <a:lnTo>
                  <a:pt x="709" y="620"/>
                </a:lnTo>
                <a:lnTo>
                  <a:pt x="709" y="565"/>
                </a:lnTo>
                <a:lnTo>
                  <a:pt x="716" y="501"/>
                </a:lnTo>
                <a:lnTo>
                  <a:pt x="716" y="429"/>
                </a:lnTo>
                <a:lnTo>
                  <a:pt x="685" y="326"/>
                </a:lnTo>
                <a:lnTo>
                  <a:pt x="653" y="262"/>
                </a:lnTo>
                <a:lnTo>
                  <a:pt x="613" y="191"/>
                </a:lnTo>
                <a:lnTo>
                  <a:pt x="605" y="127"/>
                </a:lnTo>
                <a:lnTo>
                  <a:pt x="573" y="71"/>
                </a:lnTo>
                <a:lnTo>
                  <a:pt x="581" y="24"/>
                </a:lnTo>
                <a:lnTo>
                  <a:pt x="438" y="32"/>
                </a:lnTo>
                <a:lnTo>
                  <a:pt x="390" y="8"/>
                </a:lnTo>
                <a:lnTo>
                  <a:pt x="350" y="8"/>
                </a:lnTo>
                <a:lnTo>
                  <a:pt x="303" y="0"/>
                </a:lnTo>
                <a:lnTo>
                  <a:pt x="279" y="8"/>
                </a:lnTo>
                <a:lnTo>
                  <a:pt x="239" y="32"/>
                </a:lnTo>
                <a:lnTo>
                  <a:pt x="215" y="55"/>
                </a:lnTo>
                <a:lnTo>
                  <a:pt x="191" y="71"/>
                </a:lnTo>
                <a:lnTo>
                  <a:pt x="159" y="71"/>
                </a:lnTo>
                <a:lnTo>
                  <a:pt x="128" y="55"/>
                </a:lnTo>
                <a:lnTo>
                  <a:pt x="112" y="135"/>
                </a:lnTo>
                <a:lnTo>
                  <a:pt x="104" y="183"/>
                </a:lnTo>
                <a:lnTo>
                  <a:pt x="96" y="238"/>
                </a:lnTo>
                <a:lnTo>
                  <a:pt x="88" y="286"/>
                </a:lnTo>
                <a:lnTo>
                  <a:pt x="80" y="310"/>
                </a:lnTo>
                <a:lnTo>
                  <a:pt x="40" y="326"/>
                </a:lnTo>
                <a:lnTo>
                  <a:pt x="0" y="334"/>
                </a:lnTo>
                <a:lnTo>
                  <a:pt x="24" y="406"/>
                </a:lnTo>
                <a:lnTo>
                  <a:pt x="56" y="549"/>
                </a:lnTo>
                <a:lnTo>
                  <a:pt x="96" y="620"/>
                </a:lnTo>
                <a:lnTo>
                  <a:pt x="104" y="676"/>
                </a:lnTo>
                <a:lnTo>
                  <a:pt x="104" y="756"/>
                </a:lnTo>
                <a:lnTo>
                  <a:pt x="104" y="780"/>
                </a:lnTo>
                <a:lnTo>
                  <a:pt x="136" y="819"/>
                </a:lnTo>
                <a:lnTo>
                  <a:pt x="175" y="859"/>
                </a:lnTo>
                <a:lnTo>
                  <a:pt x="207" y="867"/>
                </a:lnTo>
                <a:lnTo>
                  <a:pt x="263" y="891"/>
                </a:lnTo>
                <a:lnTo>
                  <a:pt x="319" y="907"/>
                </a:lnTo>
                <a:lnTo>
                  <a:pt x="390" y="923"/>
                </a:lnTo>
                <a:lnTo>
                  <a:pt x="446" y="939"/>
                </a:lnTo>
                <a:lnTo>
                  <a:pt x="462" y="955"/>
                </a:lnTo>
                <a:lnTo>
                  <a:pt x="518" y="963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02" name="Freeform 15"/>
          <p:cNvSpPr>
            <a:spLocks/>
          </p:cNvSpPr>
          <p:nvPr/>
        </p:nvSpPr>
        <p:spPr bwMode="auto">
          <a:xfrm>
            <a:off x="3489325" y="1971675"/>
            <a:ext cx="1250950" cy="1817688"/>
          </a:xfrm>
          <a:custGeom>
            <a:avLst/>
            <a:gdLst>
              <a:gd name="T0" fmla="*/ 345572150 w 1122"/>
              <a:gd name="T1" fmla="*/ 1934255133 h 1624"/>
              <a:gd name="T2" fmla="*/ 99444950 w 1122"/>
              <a:gd name="T3" fmla="*/ 2034475276 h 1624"/>
              <a:gd name="T4" fmla="*/ 277203607 w 1122"/>
              <a:gd name="T5" fmla="*/ 1745089208 h 1624"/>
              <a:gd name="T6" fmla="*/ 316982034 w 1122"/>
              <a:gd name="T7" fmla="*/ 1664912870 h 1624"/>
              <a:gd name="T8" fmla="*/ 336871247 w 1122"/>
              <a:gd name="T9" fmla="*/ 1604780337 h 1624"/>
              <a:gd name="T10" fmla="*/ 336871247 w 1122"/>
              <a:gd name="T11" fmla="*/ 1535878359 h 1624"/>
              <a:gd name="T12" fmla="*/ 345572150 w 1122"/>
              <a:gd name="T13" fmla="*/ 1455702021 h 1624"/>
              <a:gd name="T14" fmla="*/ 345572150 w 1122"/>
              <a:gd name="T15" fmla="*/ 1365503781 h 1624"/>
              <a:gd name="T16" fmla="*/ 307036870 w 1122"/>
              <a:gd name="T17" fmla="*/ 1236470389 h 1624"/>
              <a:gd name="T18" fmla="*/ 267259558 w 1122"/>
              <a:gd name="T19" fmla="*/ 1156294051 h 1624"/>
              <a:gd name="T20" fmla="*/ 217537083 w 1122"/>
              <a:gd name="T21" fmla="*/ 1067348269 h 1624"/>
              <a:gd name="T22" fmla="*/ 207591919 w 1122"/>
              <a:gd name="T23" fmla="*/ 987171931 h 1624"/>
              <a:gd name="T24" fmla="*/ 167813493 w 1122"/>
              <a:gd name="T25" fmla="*/ 917017495 h 1624"/>
              <a:gd name="T26" fmla="*/ 177758657 w 1122"/>
              <a:gd name="T27" fmla="*/ 858137420 h 1624"/>
              <a:gd name="T28" fmla="*/ 0 w 1122"/>
              <a:gd name="T29" fmla="*/ 868159322 h 1624"/>
              <a:gd name="T30" fmla="*/ 157869444 w 1122"/>
              <a:gd name="T31" fmla="*/ 598817059 h 1624"/>
              <a:gd name="T32" fmla="*/ 217537083 w 1122"/>
              <a:gd name="T33" fmla="*/ 289386068 h 1624"/>
              <a:gd name="T34" fmla="*/ 247370345 w 1122"/>
              <a:gd name="T35" fmla="*/ 0 h 1624"/>
              <a:gd name="T36" fmla="*/ 297092820 w 1122"/>
              <a:gd name="T37" fmla="*/ 50110631 h 1624"/>
              <a:gd name="T38" fmla="*/ 395294625 w 1122"/>
              <a:gd name="T39" fmla="*/ 90198240 h 1624"/>
              <a:gd name="T40" fmla="*/ 712276659 w 1122"/>
              <a:gd name="T41" fmla="*/ 199187827 h 1624"/>
              <a:gd name="T42" fmla="*/ 820423628 w 1122"/>
              <a:gd name="T43" fmla="*/ 249298458 h 1624"/>
              <a:gd name="T44" fmla="*/ 999425430 w 1122"/>
              <a:gd name="T45" fmla="*/ 349518601 h 1624"/>
              <a:gd name="T46" fmla="*/ 1087683186 w 1122"/>
              <a:gd name="T47" fmla="*/ 428442481 h 1624"/>
              <a:gd name="T48" fmla="*/ 1197072186 w 1122"/>
              <a:gd name="T49" fmla="*/ 518640721 h 1624"/>
              <a:gd name="T50" fmla="*/ 1265440728 w 1122"/>
              <a:gd name="T51" fmla="*/ 598817059 h 1624"/>
              <a:gd name="T52" fmla="*/ 1325108367 w 1122"/>
              <a:gd name="T53" fmla="*/ 667719037 h 1624"/>
              <a:gd name="T54" fmla="*/ 1354941630 w 1122"/>
              <a:gd name="T55" fmla="*/ 717828549 h 1624"/>
              <a:gd name="T56" fmla="*/ 1394720056 w 1122"/>
              <a:gd name="T57" fmla="*/ 787982984 h 1624"/>
              <a:gd name="T58" fmla="*/ 1325108367 w 1122"/>
              <a:gd name="T59" fmla="*/ 848115518 h 1624"/>
              <a:gd name="T60" fmla="*/ 1275385892 w 1122"/>
              <a:gd name="T61" fmla="*/ 906995593 h 1624"/>
              <a:gd name="T62" fmla="*/ 1226906563 w 1122"/>
              <a:gd name="T63" fmla="*/ 1027259540 h 1624"/>
              <a:gd name="T64" fmla="*/ 1207017350 w 1122"/>
              <a:gd name="T65" fmla="*/ 1136249127 h 1624"/>
              <a:gd name="T66" fmla="*/ 1216961399 w 1122"/>
              <a:gd name="T67" fmla="*/ 1206403563 h 1624"/>
              <a:gd name="T68" fmla="*/ 1207017350 w 1122"/>
              <a:gd name="T69" fmla="*/ 1296601803 h 1624"/>
              <a:gd name="T70" fmla="*/ 1177182973 w 1122"/>
              <a:gd name="T71" fmla="*/ 1365503781 h 1624"/>
              <a:gd name="T72" fmla="*/ 1147349710 w 1122"/>
              <a:gd name="T73" fmla="*/ 1425636314 h 1624"/>
              <a:gd name="T74" fmla="*/ 1117516448 w 1122"/>
              <a:gd name="T75" fmla="*/ 1495790750 h 1624"/>
              <a:gd name="T76" fmla="*/ 1117516448 w 1122"/>
              <a:gd name="T77" fmla="*/ 1565945185 h 1624"/>
              <a:gd name="T78" fmla="*/ 1147349710 w 1122"/>
              <a:gd name="T79" fmla="*/ 1594758434 h 1624"/>
              <a:gd name="T80" fmla="*/ 1187128136 w 1122"/>
              <a:gd name="T81" fmla="*/ 1624824141 h 1624"/>
              <a:gd name="T82" fmla="*/ 345572150 w 1122"/>
              <a:gd name="T83" fmla="*/ 1934255133 h 162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122"/>
              <a:gd name="T127" fmla="*/ 0 h 1624"/>
              <a:gd name="T128" fmla="*/ 1122 w 1122"/>
              <a:gd name="T129" fmla="*/ 1624 h 162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122" h="1624">
                <a:moveTo>
                  <a:pt x="278" y="1544"/>
                </a:moveTo>
                <a:lnTo>
                  <a:pt x="80" y="1624"/>
                </a:lnTo>
                <a:lnTo>
                  <a:pt x="223" y="1393"/>
                </a:lnTo>
                <a:lnTo>
                  <a:pt x="255" y="1329"/>
                </a:lnTo>
                <a:lnTo>
                  <a:pt x="271" y="1281"/>
                </a:lnTo>
                <a:lnTo>
                  <a:pt x="271" y="1226"/>
                </a:lnTo>
                <a:lnTo>
                  <a:pt x="278" y="1162"/>
                </a:lnTo>
                <a:lnTo>
                  <a:pt x="278" y="1090"/>
                </a:lnTo>
                <a:lnTo>
                  <a:pt x="247" y="987"/>
                </a:lnTo>
                <a:lnTo>
                  <a:pt x="215" y="923"/>
                </a:lnTo>
                <a:lnTo>
                  <a:pt x="175" y="852"/>
                </a:lnTo>
                <a:lnTo>
                  <a:pt x="167" y="788"/>
                </a:lnTo>
                <a:lnTo>
                  <a:pt x="135" y="732"/>
                </a:lnTo>
                <a:lnTo>
                  <a:pt x="143" y="685"/>
                </a:lnTo>
                <a:lnTo>
                  <a:pt x="0" y="693"/>
                </a:lnTo>
                <a:lnTo>
                  <a:pt x="127" y="478"/>
                </a:lnTo>
                <a:lnTo>
                  <a:pt x="175" y="231"/>
                </a:lnTo>
                <a:lnTo>
                  <a:pt x="199" y="0"/>
                </a:lnTo>
                <a:lnTo>
                  <a:pt x="239" y="40"/>
                </a:lnTo>
                <a:lnTo>
                  <a:pt x="318" y="72"/>
                </a:lnTo>
                <a:lnTo>
                  <a:pt x="573" y="159"/>
                </a:lnTo>
                <a:lnTo>
                  <a:pt x="660" y="199"/>
                </a:lnTo>
                <a:lnTo>
                  <a:pt x="804" y="279"/>
                </a:lnTo>
                <a:lnTo>
                  <a:pt x="875" y="342"/>
                </a:lnTo>
                <a:lnTo>
                  <a:pt x="963" y="414"/>
                </a:lnTo>
                <a:lnTo>
                  <a:pt x="1018" y="478"/>
                </a:lnTo>
                <a:lnTo>
                  <a:pt x="1066" y="533"/>
                </a:lnTo>
                <a:lnTo>
                  <a:pt x="1090" y="573"/>
                </a:lnTo>
                <a:lnTo>
                  <a:pt x="1122" y="629"/>
                </a:lnTo>
                <a:lnTo>
                  <a:pt x="1066" y="677"/>
                </a:lnTo>
                <a:lnTo>
                  <a:pt x="1026" y="724"/>
                </a:lnTo>
                <a:lnTo>
                  <a:pt x="987" y="820"/>
                </a:lnTo>
                <a:lnTo>
                  <a:pt x="971" y="907"/>
                </a:lnTo>
                <a:lnTo>
                  <a:pt x="979" y="963"/>
                </a:lnTo>
                <a:lnTo>
                  <a:pt x="971" y="1035"/>
                </a:lnTo>
                <a:lnTo>
                  <a:pt x="947" y="1090"/>
                </a:lnTo>
                <a:lnTo>
                  <a:pt x="923" y="1138"/>
                </a:lnTo>
                <a:lnTo>
                  <a:pt x="899" y="1194"/>
                </a:lnTo>
                <a:lnTo>
                  <a:pt x="899" y="1250"/>
                </a:lnTo>
                <a:lnTo>
                  <a:pt x="923" y="1273"/>
                </a:lnTo>
                <a:lnTo>
                  <a:pt x="955" y="1297"/>
                </a:lnTo>
                <a:lnTo>
                  <a:pt x="278" y="1544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03" name="Freeform 16"/>
          <p:cNvSpPr>
            <a:spLocks/>
          </p:cNvSpPr>
          <p:nvPr/>
        </p:nvSpPr>
        <p:spPr bwMode="auto">
          <a:xfrm>
            <a:off x="4491038" y="2667000"/>
            <a:ext cx="1004887" cy="758825"/>
          </a:xfrm>
          <a:custGeom>
            <a:avLst/>
            <a:gdLst>
              <a:gd name="T0" fmla="*/ 917997176 w 901"/>
              <a:gd name="T1" fmla="*/ 458463486 h 678"/>
              <a:gd name="T2" fmla="*/ 801070041 w 901"/>
              <a:gd name="T3" fmla="*/ 577463587 h 678"/>
              <a:gd name="T4" fmla="*/ 694094746 w 901"/>
              <a:gd name="T5" fmla="*/ 697716084 h 678"/>
              <a:gd name="T6" fmla="*/ 608266689 w 901"/>
              <a:gd name="T7" fmla="*/ 767863747 h 678"/>
              <a:gd name="T8" fmla="*/ 598314850 w 901"/>
              <a:gd name="T9" fmla="*/ 806695889 h 678"/>
              <a:gd name="T10" fmla="*/ 352022735 w 901"/>
              <a:gd name="T11" fmla="*/ 826737599 h 678"/>
              <a:gd name="T12" fmla="*/ 72146648 w 901"/>
              <a:gd name="T13" fmla="*/ 849285222 h 678"/>
              <a:gd name="T14" fmla="*/ 31097963 w 901"/>
              <a:gd name="T15" fmla="*/ 820474495 h 678"/>
              <a:gd name="T16" fmla="*/ 0 w 901"/>
              <a:gd name="T17" fmla="*/ 787906576 h 678"/>
              <a:gd name="T18" fmla="*/ 0 w 901"/>
              <a:gd name="T19" fmla="*/ 717758913 h 678"/>
              <a:gd name="T20" fmla="*/ 32341524 w 901"/>
              <a:gd name="T21" fmla="*/ 647611250 h 678"/>
              <a:gd name="T22" fmla="*/ 54731209 w 901"/>
              <a:gd name="T23" fmla="*/ 581221897 h 678"/>
              <a:gd name="T24" fmla="*/ 85829172 w 901"/>
              <a:gd name="T25" fmla="*/ 514832544 h 678"/>
              <a:gd name="T26" fmla="*/ 92048095 w 901"/>
              <a:gd name="T27" fmla="*/ 438421776 h 678"/>
              <a:gd name="T28" fmla="*/ 85829172 w 901"/>
              <a:gd name="T29" fmla="*/ 357000301 h 678"/>
              <a:gd name="T30" fmla="*/ 104487057 w 901"/>
              <a:gd name="T31" fmla="*/ 243010908 h 678"/>
              <a:gd name="T32" fmla="*/ 164194744 w 901"/>
              <a:gd name="T33" fmla="*/ 102715582 h 678"/>
              <a:gd name="T34" fmla="*/ 207730553 w 901"/>
              <a:gd name="T35" fmla="*/ 26304814 h 678"/>
              <a:gd name="T36" fmla="*/ 296047963 w 901"/>
              <a:gd name="T37" fmla="*/ 0 h 678"/>
              <a:gd name="T38" fmla="*/ 682900461 w 901"/>
              <a:gd name="T39" fmla="*/ 10021415 h 678"/>
              <a:gd name="T40" fmla="*/ 1120752367 w 901"/>
              <a:gd name="T41" fmla="*/ 30063124 h 678"/>
              <a:gd name="T42" fmla="*/ 1099606243 w 901"/>
              <a:gd name="T43" fmla="*/ 80167959 h 678"/>
              <a:gd name="T44" fmla="*/ 1078460120 w 901"/>
              <a:gd name="T45" fmla="*/ 119000100 h 678"/>
              <a:gd name="T46" fmla="*/ 1057313996 w 901"/>
              <a:gd name="T47" fmla="*/ 149063225 h 678"/>
              <a:gd name="T48" fmla="*/ 1057313996 w 901"/>
              <a:gd name="T49" fmla="*/ 199169178 h 678"/>
              <a:gd name="T50" fmla="*/ 1046118595 w 901"/>
              <a:gd name="T51" fmla="*/ 249274013 h 678"/>
              <a:gd name="T52" fmla="*/ 1024972472 w 901"/>
              <a:gd name="T53" fmla="*/ 309400261 h 678"/>
              <a:gd name="T54" fmla="*/ 1013777071 w 901"/>
              <a:gd name="T55" fmla="*/ 338210989 h 678"/>
              <a:gd name="T56" fmla="*/ 971484824 w 901"/>
              <a:gd name="T57" fmla="*/ 358252698 h 678"/>
              <a:gd name="T58" fmla="*/ 939143300 w 901"/>
              <a:gd name="T59" fmla="*/ 368274113 h 678"/>
              <a:gd name="T60" fmla="*/ 929192576 w 901"/>
              <a:gd name="T61" fmla="*/ 388315823 h 678"/>
              <a:gd name="T62" fmla="*/ 917997176 w 901"/>
              <a:gd name="T63" fmla="*/ 458463486 h 67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901"/>
              <a:gd name="T97" fmla="*/ 0 h 678"/>
              <a:gd name="T98" fmla="*/ 901 w 901"/>
              <a:gd name="T99" fmla="*/ 678 h 67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901" h="678">
                <a:moveTo>
                  <a:pt x="738" y="366"/>
                </a:moveTo>
                <a:lnTo>
                  <a:pt x="644" y="461"/>
                </a:lnTo>
                <a:lnTo>
                  <a:pt x="558" y="557"/>
                </a:lnTo>
                <a:lnTo>
                  <a:pt x="489" y="613"/>
                </a:lnTo>
                <a:lnTo>
                  <a:pt x="481" y="644"/>
                </a:lnTo>
                <a:lnTo>
                  <a:pt x="283" y="660"/>
                </a:lnTo>
                <a:lnTo>
                  <a:pt x="58" y="678"/>
                </a:lnTo>
                <a:lnTo>
                  <a:pt x="25" y="655"/>
                </a:lnTo>
                <a:lnTo>
                  <a:pt x="0" y="629"/>
                </a:lnTo>
                <a:lnTo>
                  <a:pt x="0" y="573"/>
                </a:lnTo>
                <a:lnTo>
                  <a:pt x="26" y="517"/>
                </a:lnTo>
                <a:lnTo>
                  <a:pt x="44" y="464"/>
                </a:lnTo>
                <a:lnTo>
                  <a:pt x="69" y="411"/>
                </a:lnTo>
                <a:lnTo>
                  <a:pt x="74" y="350"/>
                </a:lnTo>
                <a:lnTo>
                  <a:pt x="69" y="285"/>
                </a:lnTo>
                <a:lnTo>
                  <a:pt x="84" y="194"/>
                </a:lnTo>
                <a:lnTo>
                  <a:pt x="132" y="82"/>
                </a:lnTo>
                <a:lnTo>
                  <a:pt x="167" y="21"/>
                </a:lnTo>
                <a:lnTo>
                  <a:pt x="238" y="0"/>
                </a:lnTo>
                <a:lnTo>
                  <a:pt x="549" y="8"/>
                </a:lnTo>
                <a:lnTo>
                  <a:pt x="901" y="24"/>
                </a:lnTo>
                <a:lnTo>
                  <a:pt x="884" y="64"/>
                </a:lnTo>
                <a:lnTo>
                  <a:pt x="867" y="95"/>
                </a:lnTo>
                <a:lnTo>
                  <a:pt x="850" y="119"/>
                </a:lnTo>
                <a:lnTo>
                  <a:pt x="850" y="159"/>
                </a:lnTo>
                <a:lnTo>
                  <a:pt x="841" y="199"/>
                </a:lnTo>
                <a:lnTo>
                  <a:pt x="824" y="247"/>
                </a:lnTo>
                <a:lnTo>
                  <a:pt x="815" y="270"/>
                </a:lnTo>
                <a:lnTo>
                  <a:pt x="781" y="286"/>
                </a:lnTo>
                <a:lnTo>
                  <a:pt x="755" y="294"/>
                </a:lnTo>
                <a:lnTo>
                  <a:pt x="747" y="310"/>
                </a:lnTo>
                <a:lnTo>
                  <a:pt x="738" y="366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04" name="Freeform 17"/>
          <p:cNvSpPr>
            <a:spLocks/>
          </p:cNvSpPr>
          <p:nvPr/>
        </p:nvSpPr>
        <p:spPr bwMode="auto">
          <a:xfrm>
            <a:off x="2390775" y="1776413"/>
            <a:ext cx="754063" cy="1308100"/>
          </a:xfrm>
          <a:custGeom>
            <a:avLst/>
            <a:gdLst>
              <a:gd name="T0" fmla="*/ 119099628 w 677"/>
              <a:gd name="T1" fmla="*/ 0 h 1170"/>
              <a:gd name="T2" fmla="*/ 39700247 w 677"/>
              <a:gd name="T3" fmla="*/ 20000514 h 1170"/>
              <a:gd name="T4" fmla="*/ 0 w 677"/>
              <a:gd name="T5" fmla="*/ 188749886 h 1170"/>
              <a:gd name="T6" fmla="*/ 9925340 w 677"/>
              <a:gd name="T7" fmla="*/ 268749704 h 1170"/>
              <a:gd name="T8" fmla="*/ 29774907 w 677"/>
              <a:gd name="T9" fmla="*/ 358750338 h 1170"/>
              <a:gd name="T10" fmla="*/ 69474041 w 677"/>
              <a:gd name="T11" fmla="*/ 447499892 h 1170"/>
              <a:gd name="T12" fmla="*/ 187332862 w 677"/>
              <a:gd name="T13" fmla="*/ 666249989 h 1170"/>
              <a:gd name="T14" fmla="*/ 266732243 w 677"/>
              <a:gd name="T15" fmla="*/ 786250835 h 1170"/>
              <a:gd name="T16" fmla="*/ 365981191 w 677"/>
              <a:gd name="T17" fmla="*/ 935000811 h 1170"/>
              <a:gd name="T18" fmla="*/ 473915786 w 677"/>
              <a:gd name="T19" fmla="*/ 1143750092 h 1170"/>
              <a:gd name="T20" fmla="*/ 681098216 w 677"/>
              <a:gd name="T21" fmla="*/ 1462500521 h 1170"/>
              <a:gd name="T22" fmla="*/ 730722690 w 677"/>
              <a:gd name="T23" fmla="*/ 1452500824 h 1170"/>
              <a:gd name="T24" fmla="*/ 780347163 w 677"/>
              <a:gd name="T25" fmla="*/ 1432500310 h 1170"/>
              <a:gd name="T26" fmla="*/ 790272504 w 677"/>
              <a:gd name="T27" fmla="*/ 1402500099 h 1170"/>
              <a:gd name="T28" fmla="*/ 800196730 w 677"/>
              <a:gd name="T29" fmla="*/ 1342500794 h 1170"/>
              <a:gd name="T30" fmla="*/ 810122071 w 677"/>
              <a:gd name="T31" fmla="*/ 1273750636 h 1170"/>
              <a:gd name="T32" fmla="*/ 820047411 w 677"/>
              <a:gd name="T33" fmla="*/ 1213750213 h 1170"/>
              <a:gd name="T34" fmla="*/ 839896978 w 677"/>
              <a:gd name="T35" fmla="*/ 1113749881 h 1170"/>
              <a:gd name="T36" fmla="*/ 810122071 w 677"/>
              <a:gd name="T37" fmla="*/ 1095000448 h 1170"/>
              <a:gd name="T38" fmla="*/ 800196730 w 677"/>
              <a:gd name="T39" fmla="*/ 1074999934 h 1170"/>
              <a:gd name="T40" fmla="*/ 790272504 w 677"/>
              <a:gd name="T41" fmla="*/ 995000116 h 1170"/>
              <a:gd name="T42" fmla="*/ 780347163 w 677"/>
              <a:gd name="T43" fmla="*/ 894999784 h 1170"/>
              <a:gd name="T44" fmla="*/ 780347163 w 677"/>
              <a:gd name="T45" fmla="*/ 826250744 h 1170"/>
              <a:gd name="T46" fmla="*/ 750572256 w 677"/>
              <a:gd name="T47" fmla="*/ 756250623 h 1170"/>
              <a:gd name="T48" fmla="*/ 720797349 w 677"/>
              <a:gd name="T49" fmla="*/ 686250503 h 1170"/>
              <a:gd name="T50" fmla="*/ 691023556 w 677"/>
              <a:gd name="T51" fmla="*/ 637499740 h 1170"/>
              <a:gd name="T52" fmla="*/ 671172875 w 677"/>
              <a:gd name="T53" fmla="*/ 597499831 h 1170"/>
              <a:gd name="T54" fmla="*/ 661248649 w 677"/>
              <a:gd name="T55" fmla="*/ 547500224 h 1170"/>
              <a:gd name="T56" fmla="*/ 661248649 w 677"/>
              <a:gd name="T57" fmla="*/ 487499801 h 1170"/>
              <a:gd name="T58" fmla="*/ 681098216 w 677"/>
              <a:gd name="T59" fmla="*/ 437500194 h 1170"/>
              <a:gd name="T60" fmla="*/ 671172875 w 677"/>
              <a:gd name="T61" fmla="*/ 378749734 h 1170"/>
              <a:gd name="T62" fmla="*/ 632714549 w 677"/>
              <a:gd name="T63" fmla="*/ 228749795 h 1170"/>
              <a:gd name="T64" fmla="*/ 533464487 w 677"/>
              <a:gd name="T65" fmla="*/ 228749795 h 1170"/>
              <a:gd name="T66" fmla="*/ 463990446 w 677"/>
              <a:gd name="T67" fmla="*/ 228749795 h 1170"/>
              <a:gd name="T68" fmla="*/ 395756098 w 677"/>
              <a:gd name="T69" fmla="*/ 238750611 h 1170"/>
              <a:gd name="T70" fmla="*/ 316356717 w 677"/>
              <a:gd name="T71" fmla="*/ 238750611 h 1170"/>
              <a:gd name="T72" fmla="*/ 246882677 w 677"/>
              <a:gd name="T73" fmla="*/ 228749795 h 1170"/>
              <a:gd name="T74" fmla="*/ 217107770 w 677"/>
              <a:gd name="T75" fmla="*/ 198749584 h 1170"/>
              <a:gd name="T76" fmla="*/ 187332862 w 677"/>
              <a:gd name="T77" fmla="*/ 159999637 h 1170"/>
              <a:gd name="T78" fmla="*/ 148873422 w 677"/>
              <a:gd name="T79" fmla="*/ 79999818 h 1170"/>
              <a:gd name="T80" fmla="*/ 119099628 w 677"/>
              <a:gd name="T81" fmla="*/ 0 h 1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77"/>
              <a:gd name="T124" fmla="*/ 0 h 1170"/>
              <a:gd name="T125" fmla="*/ 677 w 677"/>
              <a:gd name="T126" fmla="*/ 1170 h 1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77" h="1170">
                <a:moveTo>
                  <a:pt x="96" y="0"/>
                </a:moveTo>
                <a:lnTo>
                  <a:pt x="32" y="16"/>
                </a:lnTo>
                <a:lnTo>
                  <a:pt x="0" y="151"/>
                </a:lnTo>
                <a:lnTo>
                  <a:pt x="8" y="215"/>
                </a:lnTo>
                <a:lnTo>
                  <a:pt x="24" y="287"/>
                </a:lnTo>
                <a:lnTo>
                  <a:pt x="56" y="358"/>
                </a:lnTo>
                <a:lnTo>
                  <a:pt x="151" y="533"/>
                </a:lnTo>
                <a:lnTo>
                  <a:pt x="215" y="629"/>
                </a:lnTo>
                <a:lnTo>
                  <a:pt x="295" y="748"/>
                </a:lnTo>
                <a:lnTo>
                  <a:pt x="382" y="915"/>
                </a:lnTo>
                <a:lnTo>
                  <a:pt x="549" y="1170"/>
                </a:lnTo>
                <a:lnTo>
                  <a:pt x="589" y="1162"/>
                </a:lnTo>
                <a:lnTo>
                  <a:pt x="629" y="1146"/>
                </a:lnTo>
                <a:lnTo>
                  <a:pt x="637" y="1122"/>
                </a:lnTo>
                <a:lnTo>
                  <a:pt x="645" y="1074"/>
                </a:lnTo>
                <a:lnTo>
                  <a:pt x="653" y="1019"/>
                </a:lnTo>
                <a:lnTo>
                  <a:pt x="661" y="971"/>
                </a:lnTo>
                <a:lnTo>
                  <a:pt x="677" y="891"/>
                </a:lnTo>
                <a:lnTo>
                  <a:pt x="653" y="876"/>
                </a:lnTo>
                <a:lnTo>
                  <a:pt x="645" y="860"/>
                </a:lnTo>
                <a:lnTo>
                  <a:pt x="637" y="796"/>
                </a:lnTo>
                <a:lnTo>
                  <a:pt x="629" y="716"/>
                </a:lnTo>
                <a:lnTo>
                  <a:pt x="629" y="661"/>
                </a:lnTo>
                <a:lnTo>
                  <a:pt x="605" y="605"/>
                </a:lnTo>
                <a:lnTo>
                  <a:pt x="581" y="549"/>
                </a:lnTo>
                <a:lnTo>
                  <a:pt x="557" y="510"/>
                </a:lnTo>
                <a:lnTo>
                  <a:pt x="541" y="478"/>
                </a:lnTo>
                <a:lnTo>
                  <a:pt x="533" y="438"/>
                </a:lnTo>
                <a:lnTo>
                  <a:pt x="533" y="390"/>
                </a:lnTo>
                <a:lnTo>
                  <a:pt x="549" y="350"/>
                </a:lnTo>
                <a:lnTo>
                  <a:pt x="541" y="303"/>
                </a:lnTo>
                <a:lnTo>
                  <a:pt x="510" y="183"/>
                </a:lnTo>
                <a:lnTo>
                  <a:pt x="430" y="183"/>
                </a:lnTo>
                <a:lnTo>
                  <a:pt x="374" y="183"/>
                </a:lnTo>
                <a:lnTo>
                  <a:pt x="319" y="191"/>
                </a:lnTo>
                <a:lnTo>
                  <a:pt x="255" y="191"/>
                </a:lnTo>
                <a:lnTo>
                  <a:pt x="199" y="183"/>
                </a:lnTo>
                <a:lnTo>
                  <a:pt x="175" y="159"/>
                </a:lnTo>
                <a:lnTo>
                  <a:pt x="151" y="128"/>
                </a:lnTo>
                <a:lnTo>
                  <a:pt x="120" y="64"/>
                </a:lnTo>
                <a:lnTo>
                  <a:pt x="96" y="0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05" name="Freeform 18"/>
          <p:cNvSpPr>
            <a:spLocks/>
          </p:cNvSpPr>
          <p:nvPr/>
        </p:nvSpPr>
        <p:spPr bwMode="auto">
          <a:xfrm>
            <a:off x="4740275" y="2049463"/>
            <a:ext cx="682625" cy="644525"/>
          </a:xfrm>
          <a:custGeom>
            <a:avLst/>
            <a:gdLst>
              <a:gd name="T0" fmla="*/ 760158060 w 613"/>
              <a:gd name="T1" fmla="*/ 721202215 h 576"/>
              <a:gd name="T2" fmla="*/ 354657652 w 613"/>
              <a:gd name="T3" fmla="*/ 701169348 h 576"/>
              <a:gd name="T4" fmla="*/ 0 w 613"/>
              <a:gd name="T5" fmla="*/ 701169348 h 576"/>
              <a:gd name="T6" fmla="*/ 127726598 w 613"/>
              <a:gd name="T7" fmla="*/ 570951800 h 576"/>
              <a:gd name="T8" fmla="*/ 217011276 w 613"/>
              <a:gd name="T9" fmla="*/ 482053228 h 576"/>
              <a:gd name="T10" fmla="*/ 236851944 w 613"/>
              <a:gd name="T11" fmla="*/ 421953509 h 576"/>
              <a:gd name="T12" fmla="*/ 266613503 w 613"/>
              <a:gd name="T13" fmla="*/ 341819805 h 576"/>
              <a:gd name="T14" fmla="*/ 334816983 w 613"/>
              <a:gd name="T15" fmla="*/ 252921233 h 576"/>
              <a:gd name="T16" fmla="*/ 354657652 w 613"/>
              <a:gd name="T17" fmla="*/ 212854381 h 576"/>
              <a:gd name="T18" fmla="*/ 349697763 w 613"/>
              <a:gd name="T19" fmla="*/ 169032276 h 576"/>
              <a:gd name="T20" fmla="*/ 364578543 w 613"/>
              <a:gd name="T21" fmla="*/ 0 h 576"/>
              <a:gd name="T22" fmla="*/ 581588705 w 613"/>
              <a:gd name="T23" fmla="*/ 411936516 h 576"/>
              <a:gd name="T24" fmla="*/ 760158060 w 613"/>
              <a:gd name="T25" fmla="*/ 721202215 h 5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13"/>
              <a:gd name="T40" fmla="*/ 0 h 576"/>
              <a:gd name="T41" fmla="*/ 613 w 613"/>
              <a:gd name="T42" fmla="*/ 576 h 57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13" h="576">
                <a:moveTo>
                  <a:pt x="613" y="576"/>
                </a:moveTo>
                <a:lnTo>
                  <a:pt x="286" y="560"/>
                </a:lnTo>
                <a:lnTo>
                  <a:pt x="0" y="560"/>
                </a:lnTo>
                <a:lnTo>
                  <a:pt x="103" y="456"/>
                </a:lnTo>
                <a:lnTo>
                  <a:pt x="175" y="385"/>
                </a:lnTo>
                <a:lnTo>
                  <a:pt x="191" y="337"/>
                </a:lnTo>
                <a:lnTo>
                  <a:pt x="215" y="273"/>
                </a:lnTo>
                <a:lnTo>
                  <a:pt x="270" y="202"/>
                </a:lnTo>
                <a:lnTo>
                  <a:pt x="286" y="170"/>
                </a:lnTo>
                <a:lnTo>
                  <a:pt x="282" y="135"/>
                </a:lnTo>
                <a:lnTo>
                  <a:pt x="294" y="0"/>
                </a:lnTo>
                <a:lnTo>
                  <a:pt x="469" y="329"/>
                </a:lnTo>
                <a:lnTo>
                  <a:pt x="613" y="576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06" name="Freeform 19"/>
          <p:cNvSpPr>
            <a:spLocks/>
          </p:cNvSpPr>
          <p:nvPr/>
        </p:nvSpPr>
        <p:spPr bwMode="auto">
          <a:xfrm>
            <a:off x="6248400" y="4697413"/>
            <a:ext cx="458788" cy="534987"/>
          </a:xfrm>
          <a:custGeom>
            <a:avLst/>
            <a:gdLst>
              <a:gd name="T0" fmla="*/ 29616821 w 413"/>
              <a:gd name="T1" fmla="*/ 60127950 h 478"/>
              <a:gd name="T2" fmla="*/ 19744547 w 413"/>
              <a:gd name="T3" fmla="*/ 87686548 h 478"/>
              <a:gd name="T4" fmla="*/ 4935581 w 413"/>
              <a:gd name="T5" fmla="*/ 149065788 h 478"/>
              <a:gd name="T6" fmla="*/ 1234173 w 413"/>
              <a:gd name="T7" fmla="*/ 220467659 h 478"/>
              <a:gd name="T8" fmla="*/ 0 w 413"/>
              <a:gd name="T9" fmla="*/ 279342082 h 478"/>
              <a:gd name="T10" fmla="*/ 18510374 w 413"/>
              <a:gd name="T11" fmla="*/ 309406616 h 478"/>
              <a:gd name="T12" fmla="*/ 38254921 w 413"/>
              <a:gd name="T13" fmla="*/ 339470032 h 478"/>
              <a:gd name="T14" fmla="*/ 117231998 w 413"/>
              <a:gd name="T15" fmla="*/ 388324062 h 478"/>
              <a:gd name="T16" fmla="*/ 196209075 w 413"/>
              <a:gd name="T17" fmla="*/ 428408989 h 478"/>
              <a:gd name="T18" fmla="*/ 264080817 w 413"/>
              <a:gd name="T19" fmla="*/ 488535820 h 478"/>
              <a:gd name="T20" fmla="*/ 333185620 w 413"/>
              <a:gd name="T21" fmla="*/ 538642259 h 478"/>
              <a:gd name="T22" fmla="*/ 451651791 w 413"/>
              <a:gd name="T23" fmla="*/ 598770210 h 478"/>
              <a:gd name="T24" fmla="*/ 480034439 w 413"/>
              <a:gd name="T25" fmla="*/ 528621867 h 478"/>
              <a:gd name="T26" fmla="*/ 499778986 w 413"/>
              <a:gd name="T27" fmla="*/ 468493916 h 478"/>
              <a:gd name="T28" fmla="*/ 470162165 w 413"/>
              <a:gd name="T29" fmla="*/ 468493916 h 478"/>
              <a:gd name="T30" fmla="*/ 431908355 w 413"/>
              <a:gd name="T31" fmla="*/ 448450893 h 478"/>
              <a:gd name="T32" fmla="*/ 422036082 w 413"/>
              <a:gd name="T33" fmla="*/ 438430501 h 478"/>
              <a:gd name="T34" fmla="*/ 382546988 w 413"/>
              <a:gd name="T35" fmla="*/ 418387477 h 478"/>
              <a:gd name="T36" fmla="*/ 372674714 w 413"/>
              <a:gd name="T37" fmla="*/ 388324062 h 478"/>
              <a:gd name="T38" fmla="*/ 372674714 w 413"/>
              <a:gd name="T39" fmla="*/ 359513055 h 478"/>
              <a:gd name="T40" fmla="*/ 382546988 w 413"/>
              <a:gd name="T41" fmla="*/ 339470032 h 478"/>
              <a:gd name="T42" fmla="*/ 422036082 w 413"/>
              <a:gd name="T43" fmla="*/ 309406616 h 478"/>
              <a:gd name="T44" fmla="*/ 441779518 w 413"/>
              <a:gd name="T45" fmla="*/ 259300178 h 478"/>
              <a:gd name="T46" fmla="*/ 470162165 w 413"/>
              <a:gd name="T47" fmla="*/ 239257154 h 478"/>
              <a:gd name="T48" fmla="*/ 480034439 w 413"/>
              <a:gd name="T49" fmla="*/ 199172227 h 478"/>
              <a:gd name="T50" fmla="*/ 489906712 w 413"/>
              <a:gd name="T51" fmla="*/ 159087300 h 478"/>
              <a:gd name="T52" fmla="*/ 509651259 w 413"/>
              <a:gd name="T53" fmla="*/ 80169854 h 478"/>
              <a:gd name="T54" fmla="*/ 461524065 w 413"/>
              <a:gd name="T55" fmla="*/ 50106439 h 478"/>
              <a:gd name="T56" fmla="*/ 431908355 w 413"/>
              <a:gd name="T57" fmla="*/ 30063416 h 478"/>
              <a:gd name="T58" fmla="*/ 382546988 w 413"/>
              <a:gd name="T59" fmla="*/ 0 h 478"/>
              <a:gd name="T60" fmla="*/ 343057894 w 413"/>
              <a:gd name="T61" fmla="*/ 0 h 478"/>
              <a:gd name="T62" fmla="*/ 293697637 w 413"/>
              <a:gd name="T63" fmla="*/ 0 h 478"/>
              <a:gd name="T64" fmla="*/ 254208543 w 413"/>
              <a:gd name="T65" fmla="*/ 10021512 h 478"/>
              <a:gd name="T66" fmla="*/ 206081349 w 413"/>
              <a:gd name="T67" fmla="*/ 30063416 h 478"/>
              <a:gd name="T68" fmla="*/ 166593366 w 413"/>
              <a:gd name="T69" fmla="*/ 40084927 h 478"/>
              <a:gd name="T70" fmla="*/ 127104272 w 413"/>
              <a:gd name="T71" fmla="*/ 50106439 h 478"/>
              <a:gd name="T72" fmla="*/ 107359725 w 413"/>
              <a:gd name="T73" fmla="*/ 50106439 h 478"/>
              <a:gd name="T74" fmla="*/ 29616821 w 413"/>
              <a:gd name="T75" fmla="*/ 60127950 h 47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13"/>
              <a:gd name="T115" fmla="*/ 0 h 478"/>
              <a:gd name="T116" fmla="*/ 413 w 413"/>
              <a:gd name="T117" fmla="*/ 478 h 47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13" h="478">
                <a:moveTo>
                  <a:pt x="24" y="48"/>
                </a:moveTo>
                <a:lnTo>
                  <a:pt x="16" y="70"/>
                </a:lnTo>
                <a:lnTo>
                  <a:pt x="4" y="119"/>
                </a:lnTo>
                <a:lnTo>
                  <a:pt x="1" y="176"/>
                </a:lnTo>
                <a:lnTo>
                  <a:pt x="0" y="223"/>
                </a:lnTo>
                <a:lnTo>
                  <a:pt x="15" y="247"/>
                </a:lnTo>
                <a:lnTo>
                  <a:pt x="31" y="271"/>
                </a:lnTo>
                <a:lnTo>
                  <a:pt x="95" y="310"/>
                </a:lnTo>
                <a:lnTo>
                  <a:pt x="159" y="342"/>
                </a:lnTo>
                <a:lnTo>
                  <a:pt x="214" y="390"/>
                </a:lnTo>
                <a:lnTo>
                  <a:pt x="270" y="430"/>
                </a:lnTo>
                <a:lnTo>
                  <a:pt x="366" y="478"/>
                </a:lnTo>
                <a:lnTo>
                  <a:pt x="389" y="422"/>
                </a:lnTo>
                <a:lnTo>
                  <a:pt x="405" y="374"/>
                </a:lnTo>
                <a:lnTo>
                  <a:pt x="381" y="374"/>
                </a:lnTo>
                <a:lnTo>
                  <a:pt x="350" y="358"/>
                </a:lnTo>
                <a:lnTo>
                  <a:pt x="342" y="350"/>
                </a:lnTo>
                <a:lnTo>
                  <a:pt x="310" y="334"/>
                </a:lnTo>
                <a:lnTo>
                  <a:pt x="302" y="310"/>
                </a:lnTo>
                <a:lnTo>
                  <a:pt x="302" y="287"/>
                </a:lnTo>
                <a:lnTo>
                  <a:pt x="310" y="271"/>
                </a:lnTo>
                <a:lnTo>
                  <a:pt x="342" y="247"/>
                </a:lnTo>
                <a:lnTo>
                  <a:pt x="358" y="207"/>
                </a:lnTo>
                <a:lnTo>
                  <a:pt x="381" y="191"/>
                </a:lnTo>
                <a:lnTo>
                  <a:pt x="389" y="159"/>
                </a:lnTo>
                <a:lnTo>
                  <a:pt x="397" y="127"/>
                </a:lnTo>
                <a:lnTo>
                  <a:pt x="413" y="64"/>
                </a:lnTo>
                <a:lnTo>
                  <a:pt x="374" y="40"/>
                </a:lnTo>
                <a:lnTo>
                  <a:pt x="350" y="24"/>
                </a:lnTo>
                <a:lnTo>
                  <a:pt x="310" y="0"/>
                </a:lnTo>
                <a:lnTo>
                  <a:pt x="278" y="0"/>
                </a:lnTo>
                <a:lnTo>
                  <a:pt x="238" y="0"/>
                </a:lnTo>
                <a:lnTo>
                  <a:pt x="206" y="8"/>
                </a:lnTo>
                <a:lnTo>
                  <a:pt x="167" y="24"/>
                </a:lnTo>
                <a:lnTo>
                  <a:pt x="135" y="32"/>
                </a:lnTo>
                <a:lnTo>
                  <a:pt x="103" y="40"/>
                </a:lnTo>
                <a:lnTo>
                  <a:pt x="87" y="40"/>
                </a:lnTo>
                <a:lnTo>
                  <a:pt x="24" y="48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07" name="Freeform 20"/>
          <p:cNvSpPr>
            <a:spLocks/>
          </p:cNvSpPr>
          <p:nvPr/>
        </p:nvSpPr>
        <p:spPr bwMode="auto">
          <a:xfrm>
            <a:off x="5307013" y="3013075"/>
            <a:ext cx="593725" cy="838200"/>
          </a:xfrm>
          <a:custGeom>
            <a:avLst/>
            <a:gdLst>
              <a:gd name="T0" fmla="*/ 187367580 w 533"/>
              <a:gd name="T1" fmla="*/ 729572418 h 748"/>
              <a:gd name="T2" fmla="*/ 227073635 w 533"/>
              <a:gd name="T3" fmla="*/ 769755591 h 748"/>
              <a:gd name="T4" fmla="*/ 276708154 w 533"/>
              <a:gd name="T5" fmla="*/ 799892691 h 748"/>
              <a:gd name="T6" fmla="*/ 286634389 w 533"/>
              <a:gd name="T7" fmla="*/ 840075865 h 748"/>
              <a:gd name="T8" fmla="*/ 306487974 w 533"/>
              <a:gd name="T9" fmla="*/ 879002859 h 748"/>
              <a:gd name="T10" fmla="*/ 326341559 w 533"/>
              <a:gd name="T11" fmla="*/ 939277059 h 748"/>
              <a:gd name="T12" fmla="*/ 366048728 w 533"/>
              <a:gd name="T13" fmla="*/ 879002859 h 748"/>
              <a:gd name="T14" fmla="*/ 414441215 w 533"/>
              <a:gd name="T15" fmla="*/ 830029791 h 748"/>
              <a:gd name="T16" fmla="*/ 493854440 w 533"/>
              <a:gd name="T17" fmla="*/ 789846618 h 748"/>
              <a:gd name="T18" fmla="*/ 631588614 w 533"/>
              <a:gd name="T19" fmla="*/ 759709518 h 748"/>
              <a:gd name="T20" fmla="*/ 563341429 w 533"/>
              <a:gd name="T21" fmla="*/ 689389244 h 748"/>
              <a:gd name="T22" fmla="*/ 563341429 w 533"/>
              <a:gd name="T23" fmla="*/ 640416176 h 748"/>
              <a:gd name="T24" fmla="*/ 583195014 w 533"/>
              <a:gd name="T25" fmla="*/ 600233003 h 748"/>
              <a:gd name="T26" fmla="*/ 601807680 w 533"/>
              <a:gd name="T27" fmla="*/ 550004876 h 748"/>
              <a:gd name="T28" fmla="*/ 641514850 w 533"/>
              <a:gd name="T29" fmla="*/ 499775629 h 748"/>
              <a:gd name="T30" fmla="*/ 631588614 w 533"/>
              <a:gd name="T31" fmla="*/ 429455356 h 748"/>
              <a:gd name="T32" fmla="*/ 641514850 w 533"/>
              <a:gd name="T33" fmla="*/ 400574435 h 748"/>
              <a:gd name="T34" fmla="*/ 661368435 w 533"/>
              <a:gd name="T35" fmla="*/ 350345188 h 748"/>
              <a:gd name="T36" fmla="*/ 631588614 w 533"/>
              <a:gd name="T37" fmla="*/ 259933888 h 748"/>
              <a:gd name="T38" fmla="*/ 583195014 w 533"/>
              <a:gd name="T39" fmla="*/ 150686621 h 748"/>
              <a:gd name="T40" fmla="*/ 553415194 w 533"/>
              <a:gd name="T41" fmla="*/ 60274200 h 748"/>
              <a:gd name="T42" fmla="*/ 523635374 w 533"/>
              <a:gd name="T43" fmla="*/ 40183174 h 748"/>
              <a:gd name="T44" fmla="*/ 474000855 w 533"/>
              <a:gd name="T45" fmla="*/ 10046074 h 748"/>
              <a:gd name="T46" fmla="*/ 424367450 w 533"/>
              <a:gd name="T47" fmla="*/ 0 h 748"/>
              <a:gd name="T48" fmla="*/ 366048728 w 533"/>
              <a:gd name="T49" fmla="*/ 0 h 748"/>
              <a:gd name="T50" fmla="*/ 316414210 w 533"/>
              <a:gd name="T51" fmla="*/ 10046074 h 748"/>
              <a:gd name="T52" fmla="*/ 286634389 w 533"/>
              <a:gd name="T53" fmla="*/ 30137100 h 748"/>
              <a:gd name="T54" fmla="*/ 246927220 w 533"/>
              <a:gd name="T55" fmla="*/ 50229247 h 748"/>
              <a:gd name="T56" fmla="*/ 187367580 w 533"/>
              <a:gd name="T57" fmla="*/ 60274200 h 748"/>
              <a:gd name="T58" fmla="*/ 129047744 w 533"/>
              <a:gd name="T59" fmla="*/ 60274200 h 748"/>
              <a:gd name="T60" fmla="*/ 69486990 w 533"/>
              <a:gd name="T61" fmla="*/ 70320274 h 748"/>
              <a:gd name="T62" fmla="*/ 0 w 533"/>
              <a:gd name="T63" fmla="*/ 70320274 h 748"/>
              <a:gd name="T64" fmla="*/ 59560754 w 533"/>
              <a:gd name="T65" fmla="*/ 209704641 h 748"/>
              <a:gd name="T66" fmla="*/ 69486990 w 533"/>
              <a:gd name="T67" fmla="*/ 269978841 h 748"/>
              <a:gd name="T68" fmla="*/ 69486990 w 533"/>
              <a:gd name="T69" fmla="*/ 350345188 h 748"/>
              <a:gd name="T70" fmla="*/ 89340574 w 533"/>
              <a:gd name="T71" fmla="*/ 439501429 h 748"/>
              <a:gd name="T72" fmla="*/ 109194159 w 533"/>
              <a:gd name="T73" fmla="*/ 539958803 h 748"/>
              <a:gd name="T74" fmla="*/ 129047744 w 533"/>
              <a:gd name="T75" fmla="*/ 630370103 h 748"/>
              <a:gd name="T76" fmla="*/ 187367580 w 533"/>
              <a:gd name="T77" fmla="*/ 729572418 h 74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533"/>
              <a:gd name="T118" fmla="*/ 0 h 748"/>
              <a:gd name="T119" fmla="*/ 533 w 533"/>
              <a:gd name="T120" fmla="*/ 748 h 74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533" h="748">
                <a:moveTo>
                  <a:pt x="151" y="581"/>
                </a:moveTo>
                <a:lnTo>
                  <a:pt x="183" y="613"/>
                </a:lnTo>
                <a:lnTo>
                  <a:pt x="223" y="637"/>
                </a:lnTo>
                <a:lnTo>
                  <a:pt x="231" y="669"/>
                </a:lnTo>
                <a:lnTo>
                  <a:pt x="247" y="700"/>
                </a:lnTo>
                <a:lnTo>
                  <a:pt x="263" y="748"/>
                </a:lnTo>
                <a:lnTo>
                  <a:pt x="295" y="700"/>
                </a:lnTo>
                <a:lnTo>
                  <a:pt x="334" y="661"/>
                </a:lnTo>
                <a:lnTo>
                  <a:pt x="398" y="629"/>
                </a:lnTo>
                <a:lnTo>
                  <a:pt x="509" y="605"/>
                </a:lnTo>
                <a:lnTo>
                  <a:pt x="454" y="549"/>
                </a:lnTo>
                <a:lnTo>
                  <a:pt x="454" y="510"/>
                </a:lnTo>
                <a:lnTo>
                  <a:pt x="470" y="478"/>
                </a:lnTo>
                <a:lnTo>
                  <a:pt x="485" y="438"/>
                </a:lnTo>
                <a:lnTo>
                  <a:pt x="517" y="398"/>
                </a:lnTo>
                <a:lnTo>
                  <a:pt x="509" y="342"/>
                </a:lnTo>
                <a:lnTo>
                  <a:pt x="517" y="319"/>
                </a:lnTo>
                <a:lnTo>
                  <a:pt x="533" y="279"/>
                </a:lnTo>
                <a:lnTo>
                  <a:pt x="509" y="207"/>
                </a:lnTo>
                <a:lnTo>
                  <a:pt x="470" y="120"/>
                </a:lnTo>
                <a:lnTo>
                  <a:pt x="446" y="48"/>
                </a:lnTo>
                <a:lnTo>
                  <a:pt x="422" y="32"/>
                </a:lnTo>
                <a:lnTo>
                  <a:pt x="382" y="8"/>
                </a:lnTo>
                <a:lnTo>
                  <a:pt x="342" y="0"/>
                </a:lnTo>
                <a:lnTo>
                  <a:pt x="295" y="0"/>
                </a:lnTo>
                <a:lnTo>
                  <a:pt x="255" y="8"/>
                </a:lnTo>
                <a:lnTo>
                  <a:pt x="231" y="24"/>
                </a:lnTo>
                <a:lnTo>
                  <a:pt x="199" y="40"/>
                </a:lnTo>
                <a:lnTo>
                  <a:pt x="151" y="48"/>
                </a:lnTo>
                <a:lnTo>
                  <a:pt x="104" y="48"/>
                </a:lnTo>
                <a:lnTo>
                  <a:pt x="56" y="56"/>
                </a:lnTo>
                <a:lnTo>
                  <a:pt x="0" y="56"/>
                </a:lnTo>
                <a:lnTo>
                  <a:pt x="48" y="167"/>
                </a:lnTo>
                <a:lnTo>
                  <a:pt x="56" y="215"/>
                </a:lnTo>
                <a:lnTo>
                  <a:pt x="56" y="279"/>
                </a:lnTo>
                <a:lnTo>
                  <a:pt x="72" y="350"/>
                </a:lnTo>
                <a:lnTo>
                  <a:pt x="88" y="430"/>
                </a:lnTo>
                <a:lnTo>
                  <a:pt x="104" y="502"/>
                </a:lnTo>
                <a:lnTo>
                  <a:pt x="151" y="581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08" name="Freeform 21"/>
          <p:cNvSpPr>
            <a:spLocks/>
          </p:cNvSpPr>
          <p:nvPr/>
        </p:nvSpPr>
        <p:spPr bwMode="auto">
          <a:xfrm>
            <a:off x="4198938" y="4875213"/>
            <a:ext cx="825500" cy="552450"/>
          </a:xfrm>
          <a:custGeom>
            <a:avLst/>
            <a:gdLst>
              <a:gd name="T0" fmla="*/ 355907632 w 740"/>
              <a:gd name="T1" fmla="*/ 567789993 h 494"/>
              <a:gd name="T2" fmla="*/ 494039439 w 740"/>
              <a:gd name="T3" fmla="*/ 567789993 h 494"/>
              <a:gd name="T4" fmla="*/ 513949607 w 740"/>
              <a:gd name="T5" fmla="*/ 587800090 h 494"/>
              <a:gd name="T6" fmla="*/ 543815974 w 740"/>
              <a:gd name="T7" fmla="*/ 607810187 h 494"/>
              <a:gd name="T8" fmla="*/ 593593624 w 740"/>
              <a:gd name="T9" fmla="*/ 617815795 h 494"/>
              <a:gd name="T10" fmla="*/ 643370158 w 740"/>
              <a:gd name="T11" fmla="*/ 617815795 h 494"/>
              <a:gd name="T12" fmla="*/ 683192724 w 740"/>
              <a:gd name="T13" fmla="*/ 607810187 h 494"/>
              <a:gd name="T14" fmla="*/ 721770347 w 740"/>
              <a:gd name="T15" fmla="*/ 587800090 h 494"/>
              <a:gd name="T16" fmla="*/ 761591798 w 740"/>
              <a:gd name="T17" fmla="*/ 557785504 h 494"/>
              <a:gd name="T18" fmla="*/ 791458165 w 740"/>
              <a:gd name="T19" fmla="*/ 507759703 h 494"/>
              <a:gd name="T20" fmla="*/ 811368332 w 740"/>
              <a:gd name="T21" fmla="*/ 487749606 h 494"/>
              <a:gd name="T22" fmla="*/ 920878716 w 740"/>
              <a:gd name="T23" fmla="*/ 447729412 h 494"/>
              <a:gd name="T24" fmla="*/ 900967433 w 740"/>
              <a:gd name="T25" fmla="*/ 378943795 h 494"/>
              <a:gd name="T26" fmla="*/ 881057266 w 740"/>
              <a:gd name="T27" fmla="*/ 338923602 h 494"/>
              <a:gd name="T28" fmla="*/ 851190899 w 740"/>
              <a:gd name="T29" fmla="*/ 298902290 h 494"/>
              <a:gd name="T30" fmla="*/ 841234699 w 740"/>
              <a:gd name="T31" fmla="*/ 278892193 h 494"/>
              <a:gd name="T32" fmla="*/ 821324532 w 740"/>
              <a:gd name="T33" fmla="*/ 208856295 h 494"/>
              <a:gd name="T34" fmla="*/ 821324532 w 740"/>
              <a:gd name="T35" fmla="*/ 160081893 h 494"/>
              <a:gd name="T36" fmla="*/ 821324532 w 740"/>
              <a:gd name="T37" fmla="*/ 120061699 h 494"/>
              <a:gd name="T38" fmla="*/ 821324532 w 740"/>
              <a:gd name="T39" fmla="*/ 80040387 h 494"/>
              <a:gd name="T40" fmla="*/ 801413249 w 740"/>
              <a:gd name="T41" fmla="*/ 60030291 h 494"/>
              <a:gd name="T42" fmla="*/ 791458165 w 740"/>
              <a:gd name="T43" fmla="*/ 40020194 h 494"/>
              <a:gd name="T44" fmla="*/ 761591798 w 740"/>
              <a:gd name="T45" fmla="*/ 0 h 494"/>
              <a:gd name="T46" fmla="*/ 693147808 w 740"/>
              <a:gd name="T47" fmla="*/ 20010097 h 494"/>
              <a:gd name="T48" fmla="*/ 673236525 w 740"/>
              <a:gd name="T49" fmla="*/ 20010097 h 494"/>
              <a:gd name="T50" fmla="*/ 613503791 w 740"/>
              <a:gd name="T51" fmla="*/ 30015704 h 494"/>
              <a:gd name="T52" fmla="*/ 563727257 w 740"/>
              <a:gd name="T53" fmla="*/ 20010097 h 494"/>
              <a:gd name="T54" fmla="*/ 503994523 w 740"/>
              <a:gd name="T55" fmla="*/ 20010097 h 494"/>
              <a:gd name="T56" fmla="*/ 445506732 w 740"/>
              <a:gd name="T57" fmla="*/ 10005608 h 494"/>
              <a:gd name="T58" fmla="*/ 385773999 w 740"/>
              <a:gd name="T59" fmla="*/ 10005608 h 494"/>
              <a:gd name="T60" fmla="*/ 335996349 w 740"/>
              <a:gd name="T61" fmla="*/ 20010097 h 494"/>
              <a:gd name="T62" fmla="*/ 276263615 w 740"/>
              <a:gd name="T63" fmla="*/ 50025801 h 494"/>
              <a:gd name="T64" fmla="*/ 207819625 w 740"/>
              <a:gd name="T65" fmla="*/ 70035898 h 494"/>
              <a:gd name="T66" fmla="*/ 177953258 w 740"/>
              <a:gd name="T67" fmla="*/ 80040387 h 494"/>
              <a:gd name="T68" fmla="*/ 48532707 w 740"/>
              <a:gd name="T69" fmla="*/ 140071796 h 494"/>
              <a:gd name="T70" fmla="*/ 48532707 w 740"/>
              <a:gd name="T71" fmla="*/ 298902290 h 494"/>
              <a:gd name="T72" fmla="*/ 38577623 w 740"/>
              <a:gd name="T73" fmla="*/ 328917994 h 494"/>
              <a:gd name="T74" fmla="*/ 38577623 w 740"/>
              <a:gd name="T75" fmla="*/ 378943795 h 494"/>
              <a:gd name="T76" fmla="*/ 8711256 w 740"/>
              <a:gd name="T77" fmla="*/ 417713708 h 494"/>
              <a:gd name="T78" fmla="*/ 0 w 740"/>
              <a:gd name="T79" fmla="*/ 447729412 h 494"/>
              <a:gd name="T80" fmla="*/ 0 w 740"/>
              <a:gd name="T81" fmla="*/ 487749606 h 494"/>
              <a:gd name="T82" fmla="*/ 18666340 w 740"/>
              <a:gd name="T83" fmla="*/ 497754095 h 494"/>
              <a:gd name="T84" fmla="*/ 38577623 w 740"/>
              <a:gd name="T85" fmla="*/ 507759703 h 494"/>
              <a:gd name="T86" fmla="*/ 58487791 w 740"/>
              <a:gd name="T87" fmla="*/ 517764192 h 494"/>
              <a:gd name="T88" fmla="*/ 98310357 w 740"/>
              <a:gd name="T89" fmla="*/ 517764192 h 494"/>
              <a:gd name="T90" fmla="*/ 176709430 w 740"/>
              <a:gd name="T91" fmla="*/ 526519518 h 494"/>
              <a:gd name="T92" fmla="*/ 277508558 w 740"/>
              <a:gd name="T93" fmla="*/ 536524007 h 494"/>
              <a:gd name="T94" fmla="*/ 355907632 w 740"/>
              <a:gd name="T95" fmla="*/ 567789993 h 49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40"/>
              <a:gd name="T145" fmla="*/ 0 h 494"/>
              <a:gd name="T146" fmla="*/ 740 w 740"/>
              <a:gd name="T147" fmla="*/ 494 h 49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40" h="494">
                <a:moveTo>
                  <a:pt x="286" y="454"/>
                </a:moveTo>
                <a:lnTo>
                  <a:pt x="397" y="454"/>
                </a:lnTo>
                <a:lnTo>
                  <a:pt x="413" y="470"/>
                </a:lnTo>
                <a:lnTo>
                  <a:pt x="437" y="486"/>
                </a:lnTo>
                <a:lnTo>
                  <a:pt x="477" y="494"/>
                </a:lnTo>
                <a:lnTo>
                  <a:pt x="517" y="494"/>
                </a:lnTo>
                <a:lnTo>
                  <a:pt x="549" y="486"/>
                </a:lnTo>
                <a:lnTo>
                  <a:pt x="580" y="470"/>
                </a:lnTo>
                <a:lnTo>
                  <a:pt x="612" y="446"/>
                </a:lnTo>
                <a:lnTo>
                  <a:pt x="636" y="406"/>
                </a:lnTo>
                <a:lnTo>
                  <a:pt x="652" y="390"/>
                </a:lnTo>
                <a:lnTo>
                  <a:pt x="740" y="358"/>
                </a:lnTo>
                <a:lnTo>
                  <a:pt x="724" y="303"/>
                </a:lnTo>
                <a:lnTo>
                  <a:pt x="708" y="271"/>
                </a:lnTo>
                <a:lnTo>
                  <a:pt x="684" y="239"/>
                </a:lnTo>
                <a:lnTo>
                  <a:pt x="676" y="223"/>
                </a:lnTo>
                <a:lnTo>
                  <a:pt x="660" y="167"/>
                </a:lnTo>
                <a:lnTo>
                  <a:pt x="660" y="128"/>
                </a:lnTo>
                <a:lnTo>
                  <a:pt x="660" y="96"/>
                </a:lnTo>
                <a:lnTo>
                  <a:pt x="660" y="64"/>
                </a:lnTo>
                <a:lnTo>
                  <a:pt x="644" y="48"/>
                </a:lnTo>
                <a:lnTo>
                  <a:pt x="636" y="32"/>
                </a:lnTo>
                <a:lnTo>
                  <a:pt x="612" y="0"/>
                </a:lnTo>
                <a:lnTo>
                  <a:pt x="557" y="16"/>
                </a:lnTo>
                <a:lnTo>
                  <a:pt x="541" y="16"/>
                </a:lnTo>
                <a:lnTo>
                  <a:pt x="493" y="24"/>
                </a:lnTo>
                <a:lnTo>
                  <a:pt x="453" y="16"/>
                </a:lnTo>
                <a:lnTo>
                  <a:pt x="405" y="16"/>
                </a:lnTo>
                <a:lnTo>
                  <a:pt x="358" y="8"/>
                </a:lnTo>
                <a:lnTo>
                  <a:pt x="310" y="8"/>
                </a:lnTo>
                <a:lnTo>
                  <a:pt x="270" y="16"/>
                </a:lnTo>
                <a:lnTo>
                  <a:pt x="222" y="40"/>
                </a:lnTo>
                <a:lnTo>
                  <a:pt x="167" y="56"/>
                </a:lnTo>
                <a:lnTo>
                  <a:pt x="143" y="64"/>
                </a:lnTo>
                <a:lnTo>
                  <a:pt x="39" y="112"/>
                </a:lnTo>
                <a:lnTo>
                  <a:pt x="39" y="239"/>
                </a:lnTo>
                <a:lnTo>
                  <a:pt x="31" y="263"/>
                </a:lnTo>
                <a:lnTo>
                  <a:pt x="31" y="303"/>
                </a:lnTo>
                <a:lnTo>
                  <a:pt x="7" y="334"/>
                </a:lnTo>
                <a:lnTo>
                  <a:pt x="0" y="358"/>
                </a:lnTo>
                <a:lnTo>
                  <a:pt x="0" y="390"/>
                </a:lnTo>
                <a:lnTo>
                  <a:pt x="15" y="398"/>
                </a:lnTo>
                <a:lnTo>
                  <a:pt x="31" y="406"/>
                </a:lnTo>
                <a:lnTo>
                  <a:pt x="47" y="414"/>
                </a:lnTo>
                <a:lnTo>
                  <a:pt x="79" y="414"/>
                </a:lnTo>
                <a:lnTo>
                  <a:pt x="142" y="421"/>
                </a:lnTo>
                <a:lnTo>
                  <a:pt x="223" y="429"/>
                </a:lnTo>
                <a:lnTo>
                  <a:pt x="286" y="454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09" name="Freeform 22"/>
          <p:cNvSpPr>
            <a:spLocks/>
          </p:cNvSpPr>
          <p:nvPr/>
        </p:nvSpPr>
        <p:spPr bwMode="auto">
          <a:xfrm>
            <a:off x="5937250" y="3771900"/>
            <a:ext cx="717550" cy="827088"/>
          </a:xfrm>
          <a:custGeom>
            <a:avLst/>
            <a:gdLst>
              <a:gd name="T0" fmla="*/ 196780022 w 645"/>
              <a:gd name="T1" fmla="*/ 0 h 740"/>
              <a:gd name="T2" fmla="*/ 0 w 645"/>
              <a:gd name="T3" fmla="*/ 128670148 h 740"/>
              <a:gd name="T4" fmla="*/ 0 w 645"/>
              <a:gd name="T5" fmla="*/ 248595528 h 740"/>
              <a:gd name="T6" fmla="*/ 19802155 w 645"/>
              <a:gd name="T7" fmla="*/ 357276995 h 740"/>
              <a:gd name="T8" fmla="*/ 29703233 w 645"/>
              <a:gd name="T9" fmla="*/ 417239685 h 740"/>
              <a:gd name="T10" fmla="*/ 29703233 w 645"/>
              <a:gd name="T11" fmla="*/ 477202375 h 740"/>
              <a:gd name="T12" fmla="*/ 29703233 w 645"/>
              <a:gd name="T13" fmla="*/ 565897396 h 740"/>
              <a:gd name="T14" fmla="*/ 39603198 w 645"/>
              <a:gd name="T15" fmla="*/ 615865745 h 740"/>
              <a:gd name="T16" fmla="*/ 79207508 w 645"/>
              <a:gd name="T17" fmla="*/ 705810339 h 740"/>
              <a:gd name="T18" fmla="*/ 99008550 w 645"/>
              <a:gd name="T19" fmla="*/ 774517797 h 740"/>
              <a:gd name="T20" fmla="*/ 108909628 w 645"/>
              <a:gd name="T21" fmla="*/ 854468050 h 740"/>
              <a:gd name="T22" fmla="*/ 127474704 w 645"/>
              <a:gd name="T23" fmla="*/ 924423963 h 740"/>
              <a:gd name="T24" fmla="*/ 157176824 w 645"/>
              <a:gd name="T25" fmla="*/ 884448837 h 740"/>
              <a:gd name="T26" fmla="*/ 196780022 w 645"/>
              <a:gd name="T27" fmla="*/ 894443177 h 740"/>
              <a:gd name="T28" fmla="*/ 236384332 w 645"/>
              <a:gd name="T29" fmla="*/ 914430740 h 740"/>
              <a:gd name="T30" fmla="*/ 266086452 w 645"/>
              <a:gd name="T31" fmla="*/ 904436400 h 740"/>
              <a:gd name="T32" fmla="*/ 335392882 w 645"/>
              <a:gd name="T33" fmla="*/ 864461273 h 740"/>
              <a:gd name="T34" fmla="*/ 355195037 w 645"/>
              <a:gd name="T35" fmla="*/ 834480487 h 740"/>
              <a:gd name="T36" fmla="*/ 373759001 w 645"/>
              <a:gd name="T37" fmla="*/ 804498583 h 740"/>
              <a:gd name="T38" fmla="*/ 393561157 w 645"/>
              <a:gd name="T39" fmla="*/ 794505361 h 740"/>
              <a:gd name="T40" fmla="*/ 423263277 w 645"/>
              <a:gd name="T41" fmla="*/ 774517797 h 740"/>
              <a:gd name="T42" fmla="*/ 462867587 w 645"/>
              <a:gd name="T43" fmla="*/ 774517797 h 740"/>
              <a:gd name="T44" fmla="*/ 522272939 w 645"/>
              <a:gd name="T45" fmla="*/ 784511020 h 740"/>
              <a:gd name="T46" fmla="*/ 581678292 w 645"/>
              <a:gd name="T47" fmla="*/ 794505361 h 740"/>
              <a:gd name="T48" fmla="*/ 620044411 w 645"/>
              <a:gd name="T49" fmla="*/ 814492924 h 740"/>
              <a:gd name="T50" fmla="*/ 659647609 w 645"/>
              <a:gd name="T51" fmla="*/ 824486147 h 740"/>
              <a:gd name="T52" fmla="*/ 728954039 w 645"/>
              <a:gd name="T53" fmla="*/ 814492924 h 740"/>
              <a:gd name="T54" fmla="*/ 689350841 w 645"/>
              <a:gd name="T55" fmla="*/ 705810339 h 740"/>
              <a:gd name="T56" fmla="*/ 679449764 w 645"/>
              <a:gd name="T57" fmla="*/ 645847649 h 740"/>
              <a:gd name="T58" fmla="*/ 659647609 w 645"/>
              <a:gd name="T59" fmla="*/ 575890619 h 740"/>
              <a:gd name="T60" fmla="*/ 679449764 w 645"/>
              <a:gd name="T61" fmla="*/ 545909833 h 740"/>
              <a:gd name="T62" fmla="*/ 738855116 w 645"/>
              <a:gd name="T63" fmla="*/ 477202375 h 740"/>
              <a:gd name="T64" fmla="*/ 798260469 w 645"/>
              <a:gd name="T65" fmla="*/ 387258899 h 740"/>
              <a:gd name="T66" fmla="*/ 679449764 w 645"/>
              <a:gd name="T67" fmla="*/ 367271335 h 740"/>
              <a:gd name="T68" fmla="*/ 629945489 w 645"/>
              <a:gd name="T69" fmla="*/ 357276995 h 740"/>
              <a:gd name="T70" fmla="*/ 561876137 w 645"/>
              <a:gd name="T71" fmla="*/ 357276995 h 740"/>
              <a:gd name="T72" fmla="*/ 482668629 w 645"/>
              <a:gd name="T73" fmla="*/ 357276995 h 740"/>
              <a:gd name="T74" fmla="*/ 443065432 w 645"/>
              <a:gd name="T75" fmla="*/ 248595528 h 740"/>
              <a:gd name="T76" fmla="*/ 383660079 w 645"/>
              <a:gd name="T77" fmla="*/ 78700681 h 740"/>
              <a:gd name="T78" fmla="*/ 196780022 w 645"/>
              <a:gd name="T79" fmla="*/ 0 h 74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645"/>
              <a:gd name="T121" fmla="*/ 0 h 740"/>
              <a:gd name="T122" fmla="*/ 645 w 645"/>
              <a:gd name="T123" fmla="*/ 740 h 74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645" h="740">
                <a:moveTo>
                  <a:pt x="159" y="0"/>
                </a:moveTo>
                <a:lnTo>
                  <a:pt x="0" y="103"/>
                </a:lnTo>
                <a:lnTo>
                  <a:pt x="0" y="199"/>
                </a:lnTo>
                <a:lnTo>
                  <a:pt x="16" y="286"/>
                </a:lnTo>
                <a:lnTo>
                  <a:pt x="24" y="334"/>
                </a:lnTo>
                <a:lnTo>
                  <a:pt x="24" y="382"/>
                </a:lnTo>
                <a:lnTo>
                  <a:pt x="24" y="453"/>
                </a:lnTo>
                <a:lnTo>
                  <a:pt x="32" y="493"/>
                </a:lnTo>
                <a:lnTo>
                  <a:pt x="64" y="565"/>
                </a:lnTo>
                <a:lnTo>
                  <a:pt x="80" y="620"/>
                </a:lnTo>
                <a:lnTo>
                  <a:pt x="88" y="684"/>
                </a:lnTo>
                <a:lnTo>
                  <a:pt x="103" y="740"/>
                </a:lnTo>
                <a:lnTo>
                  <a:pt x="127" y="708"/>
                </a:lnTo>
                <a:lnTo>
                  <a:pt x="159" y="716"/>
                </a:lnTo>
                <a:lnTo>
                  <a:pt x="191" y="732"/>
                </a:lnTo>
                <a:lnTo>
                  <a:pt x="215" y="724"/>
                </a:lnTo>
                <a:lnTo>
                  <a:pt x="271" y="692"/>
                </a:lnTo>
                <a:lnTo>
                  <a:pt x="287" y="668"/>
                </a:lnTo>
                <a:lnTo>
                  <a:pt x="302" y="644"/>
                </a:lnTo>
                <a:lnTo>
                  <a:pt x="318" y="636"/>
                </a:lnTo>
                <a:lnTo>
                  <a:pt x="342" y="620"/>
                </a:lnTo>
                <a:lnTo>
                  <a:pt x="374" y="620"/>
                </a:lnTo>
                <a:lnTo>
                  <a:pt x="422" y="628"/>
                </a:lnTo>
                <a:lnTo>
                  <a:pt x="470" y="636"/>
                </a:lnTo>
                <a:lnTo>
                  <a:pt x="501" y="652"/>
                </a:lnTo>
                <a:lnTo>
                  <a:pt x="533" y="660"/>
                </a:lnTo>
                <a:lnTo>
                  <a:pt x="589" y="652"/>
                </a:lnTo>
                <a:lnTo>
                  <a:pt x="557" y="565"/>
                </a:lnTo>
                <a:lnTo>
                  <a:pt x="549" y="517"/>
                </a:lnTo>
                <a:lnTo>
                  <a:pt x="533" y="461"/>
                </a:lnTo>
                <a:lnTo>
                  <a:pt x="549" y="437"/>
                </a:lnTo>
                <a:lnTo>
                  <a:pt x="597" y="382"/>
                </a:lnTo>
                <a:lnTo>
                  <a:pt x="645" y="310"/>
                </a:lnTo>
                <a:lnTo>
                  <a:pt x="549" y="294"/>
                </a:lnTo>
                <a:lnTo>
                  <a:pt x="509" y="286"/>
                </a:lnTo>
                <a:lnTo>
                  <a:pt x="454" y="286"/>
                </a:lnTo>
                <a:lnTo>
                  <a:pt x="390" y="286"/>
                </a:lnTo>
                <a:lnTo>
                  <a:pt x="358" y="199"/>
                </a:lnTo>
                <a:lnTo>
                  <a:pt x="310" y="63"/>
                </a:lnTo>
                <a:lnTo>
                  <a:pt x="159" y="0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0" name="Freeform 23"/>
          <p:cNvSpPr>
            <a:spLocks/>
          </p:cNvSpPr>
          <p:nvPr/>
        </p:nvSpPr>
        <p:spPr bwMode="auto">
          <a:xfrm>
            <a:off x="5210175" y="5035550"/>
            <a:ext cx="690563" cy="461963"/>
          </a:xfrm>
          <a:custGeom>
            <a:avLst/>
            <a:gdLst>
              <a:gd name="T0" fmla="*/ 127778659 w 620"/>
              <a:gd name="T1" fmla="*/ 0 h 413"/>
              <a:gd name="T2" fmla="*/ 374653818 w 620"/>
              <a:gd name="T3" fmla="*/ 168906954 h 413"/>
              <a:gd name="T4" fmla="*/ 561980169 w 620"/>
              <a:gd name="T5" fmla="*/ 178915757 h 413"/>
              <a:gd name="T6" fmla="*/ 671150383 w 620"/>
              <a:gd name="T7" fmla="*/ 168906954 h 413"/>
              <a:gd name="T8" fmla="*/ 729457290 w 620"/>
              <a:gd name="T9" fmla="*/ 198934484 h 413"/>
              <a:gd name="T10" fmla="*/ 769155752 w 620"/>
              <a:gd name="T11" fmla="*/ 377850241 h 413"/>
              <a:gd name="T12" fmla="*/ 681075555 w 620"/>
              <a:gd name="T13" fmla="*/ 397868967 h 413"/>
              <a:gd name="T14" fmla="*/ 621527862 w 620"/>
              <a:gd name="T15" fmla="*/ 427897616 h 413"/>
              <a:gd name="T16" fmla="*/ 571904228 w 620"/>
              <a:gd name="T17" fmla="*/ 466683408 h 413"/>
              <a:gd name="T18" fmla="*/ 502432476 w 620"/>
              <a:gd name="T19" fmla="*/ 506720861 h 413"/>
              <a:gd name="T20" fmla="*/ 444125569 w 620"/>
              <a:gd name="T21" fmla="*/ 516729664 h 413"/>
              <a:gd name="T22" fmla="*/ 384577876 w 620"/>
              <a:gd name="T23" fmla="*/ 516729664 h 413"/>
              <a:gd name="T24" fmla="*/ 295256894 w 620"/>
              <a:gd name="T25" fmla="*/ 476692212 h 413"/>
              <a:gd name="T26" fmla="*/ 217100755 w 620"/>
              <a:gd name="T27" fmla="*/ 417887693 h 413"/>
              <a:gd name="T28" fmla="*/ 137703831 w 620"/>
              <a:gd name="T29" fmla="*/ 337813907 h 413"/>
              <a:gd name="T30" fmla="*/ 68232080 w 620"/>
              <a:gd name="T31" fmla="*/ 277757729 h 413"/>
              <a:gd name="T32" fmla="*/ 0 w 620"/>
              <a:gd name="T33" fmla="*/ 237720276 h 413"/>
              <a:gd name="T34" fmla="*/ 48382849 w 620"/>
              <a:gd name="T35" fmla="*/ 158897031 h 413"/>
              <a:gd name="T36" fmla="*/ 98005369 w 620"/>
              <a:gd name="T37" fmla="*/ 98841971 h 413"/>
              <a:gd name="T38" fmla="*/ 127778659 w 620"/>
              <a:gd name="T39" fmla="*/ 0 h 4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20"/>
              <a:gd name="T61" fmla="*/ 0 h 413"/>
              <a:gd name="T62" fmla="*/ 620 w 620"/>
              <a:gd name="T63" fmla="*/ 413 h 41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20" h="413">
                <a:moveTo>
                  <a:pt x="103" y="0"/>
                </a:moveTo>
                <a:lnTo>
                  <a:pt x="302" y="135"/>
                </a:lnTo>
                <a:lnTo>
                  <a:pt x="453" y="143"/>
                </a:lnTo>
                <a:lnTo>
                  <a:pt x="541" y="135"/>
                </a:lnTo>
                <a:lnTo>
                  <a:pt x="588" y="159"/>
                </a:lnTo>
                <a:lnTo>
                  <a:pt x="620" y="302"/>
                </a:lnTo>
                <a:lnTo>
                  <a:pt x="549" y="318"/>
                </a:lnTo>
                <a:lnTo>
                  <a:pt x="501" y="342"/>
                </a:lnTo>
                <a:lnTo>
                  <a:pt x="461" y="373"/>
                </a:lnTo>
                <a:lnTo>
                  <a:pt x="405" y="405"/>
                </a:lnTo>
                <a:lnTo>
                  <a:pt x="358" y="413"/>
                </a:lnTo>
                <a:lnTo>
                  <a:pt x="310" y="413"/>
                </a:lnTo>
                <a:lnTo>
                  <a:pt x="238" y="381"/>
                </a:lnTo>
                <a:lnTo>
                  <a:pt x="175" y="334"/>
                </a:lnTo>
                <a:lnTo>
                  <a:pt x="111" y="270"/>
                </a:lnTo>
                <a:lnTo>
                  <a:pt x="55" y="222"/>
                </a:lnTo>
                <a:lnTo>
                  <a:pt x="0" y="190"/>
                </a:lnTo>
                <a:lnTo>
                  <a:pt x="39" y="127"/>
                </a:lnTo>
                <a:lnTo>
                  <a:pt x="79" y="79"/>
                </a:lnTo>
                <a:lnTo>
                  <a:pt x="103" y="0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1" name="Freeform 24"/>
          <p:cNvSpPr>
            <a:spLocks/>
          </p:cNvSpPr>
          <p:nvPr/>
        </p:nvSpPr>
        <p:spPr bwMode="auto">
          <a:xfrm>
            <a:off x="5324475" y="4598988"/>
            <a:ext cx="842963" cy="774700"/>
          </a:xfrm>
          <a:custGeom>
            <a:avLst/>
            <a:gdLst>
              <a:gd name="T0" fmla="*/ 0 w 756"/>
              <a:gd name="T1" fmla="*/ 488786442 h 692"/>
              <a:gd name="T2" fmla="*/ 247415216 w 756"/>
              <a:gd name="T3" fmla="*/ 657982265 h 692"/>
              <a:gd name="T4" fmla="*/ 435151773 w 756"/>
              <a:gd name="T5" fmla="*/ 668008585 h 692"/>
              <a:gd name="T6" fmla="*/ 544561903 w 756"/>
              <a:gd name="T7" fmla="*/ 657982265 h 692"/>
              <a:gd name="T8" fmla="*/ 602996188 w 756"/>
              <a:gd name="T9" fmla="*/ 688061224 h 692"/>
              <a:gd name="T10" fmla="*/ 642781588 w 756"/>
              <a:gd name="T11" fmla="*/ 867283367 h 692"/>
              <a:gd name="T12" fmla="*/ 712406318 w 756"/>
              <a:gd name="T13" fmla="*/ 857257047 h 692"/>
              <a:gd name="T14" fmla="*/ 772083861 w 756"/>
              <a:gd name="T15" fmla="*/ 857257047 h 692"/>
              <a:gd name="T16" fmla="*/ 830518145 w 756"/>
              <a:gd name="T17" fmla="*/ 837204408 h 692"/>
              <a:gd name="T18" fmla="*/ 890196804 w 756"/>
              <a:gd name="T19" fmla="*/ 837204408 h 692"/>
              <a:gd name="T20" fmla="*/ 920036133 w 756"/>
              <a:gd name="T21" fmla="*/ 817151769 h 692"/>
              <a:gd name="T22" fmla="*/ 939928276 w 756"/>
              <a:gd name="T23" fmla="*/ 777045371 h 692"/>
              <a:gd name="T24" fmla="*/ 939928276 w 756"/>
              <a:gd name="T25" fmla="*/ 756992731 h 692"/>
              <a:gd name="T26" fmla="*/ 929982204 w 756"/>
              <a:gd name="T27" fmla="*/ 726913772 h 692"/>
              <a:gd name="T28" fmla="*/ 920036133 w 756"/>
              <a:gd name="T29" fmla="*/ 657982265 h 692"/>
              <a:gd name="T30" fmla="*/ 890196804 w 756"/>
              <a:gd name="T31" fmla="*/ 587798027 h 692"/>
              <a:gd name="T32" fmla="*/ 870303546 w 756"/>
              <a:gd name="T33" fmla="*/ 517612670 h 692"/>
              <a:gd name="T34" fmla="*/ 870303546 w 756"/>
              <a:gd name="T35" fmla="*/ 458707483 h 692"/>
              <a:gd name="T36" fmla="*/ 840465332 w 756"/>
              <a:gd name="T37" fmla="*/ 368470606 h 692"/>
              <a:gd name="T38" fmla="*/ 772083861 w 756"/>
              <a:gd name="T39" fmla="*/ 338390527 h 692"/>
              <a:gd name="T40" fmla="*/ 722352389 w 756"/>
              <a:gd name="T41" fmla="*/ 338390527 h 692"/>
              <a:gd name="T42" fmla="*/ 662674846 w 756"/>
              <a:gd name="T43" fmla="*/ 328364208 h 692"/>
              <a:gd name="T44" fmla="*/ 622889445 w 756"/>
              <a:gd name="T45" fmla="*/ 338390527 h 692"/>
              <a:gd name="T46" fmla="*/ 602996188 w 756"/>
              <a:gd name="T47" fmla="*/ 338390527 h 692"/>
              <a:gd name="T48" fmla="*/ 564454046 w 756"/>
              <a:gd name="T49" fmla="*/ 338390527 h 692"/>
              <a:gd name="T50" fmla="*/ 554507975 w 756"/>
              <a:gd name="T51" fmla="*/ 318337888 h 692"/>
              <a:gd name="T52" fmla="*/ 534615832 w 756"/>
              <a:gd name="T53" fmla="*/ 229353741 h 692"/>
              <a:gd name="T54" fmla="*/ 514722574 w 756"/>
              <a:gd name="T55" fmla="*/ 119063106 h 692"/>
              <a:gd name="T56" fmla="*/ 445097844 w 756"/>
              <a:gd name="T57" fmla="*/ 0 h 692"/>
              <a:gd name="T58" fmla="*/ 326986017 w 756"/>
              <a:gd name="T59" fmla="*/ 28826229 h 692"/>
              <a:gd name="T60" fmla="*/ 317038830 w 756"/>
              <a:gd name="T61" fmla="*/ 99010466 h 692"/>
              <a:gd name="T62" fmla="*/ 317038830 w 756"/>
              <a:gd name="T63" fmla="*/ 149143184 h 692"/>
              <a:gd name="T64" fmla="*/ 317038830 w 756"/>
              <a:gd name="T65" fmla="*/ 199274782 h 692"/>
              <a:gd name="T66" fmla="*/ 287200616 w 756"/>
              <a:gd name="T67" fmla="*/ 278232609 h 692"/>
              <a:gd name="T68" fmla="*/ 257361287 w 756"/>
              <a:gd name="T69" fmla="*/ 318337888 h 692"/>
              <a:gd name="T70" fmla="*/ 217575886 w 756"/>
              <a:gd name="T71" fmla="*/ 328364208 h 692"/>
              <a:gd name="T72" fmla="*/ 167844415 w 756"/>
              <a:gd name="T73" fmla="*/ 318337888 h 692"/>
              <a:gd name="T74" fmla="*/ 109410130 w 756"/>
              <a:gd name="T75" fmla="*/ 288258929 h 692"/>
              <a:gd name="T76" fmla="*/ 59677543 w 756"/>
              <a:gd name="T77" fmla="*/ 239380061 h 692"/>
              <a:gd name="T78" fmla="*/ 39785401 w 756"/>
              <a:gd name="T79" fmla="*/ 368470606 h 692"/>
              <a:gd name="T80" fmla="*/ 39785401 w 756"/>
              <a:gd name="T81" fmla="*/ 418602204 h 692"/>
              <a:gd name="T82" fmla="*/ 0 w 756"/>
              <a:gd name="T83" fmla="*/ 488786442 h 69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56"/>
              <a:gd name="T127" fmla="*/ 0 h 692"/>
              <a:gd name="T128" fmla="*/ 756 w 756"/>
              <a:gd name="T129" fmla="*/ 692 h 69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56" h="692">
                <a:moveTo>
                  <a:pt x="0" y="390"/>
                </a:moveTo>
                <a:lnTo>
                  <a:pt x="199" y="525"/>
                </a:lnTo>
                <a:lnTo>
                  <a:pt x="350" y="533"/>
                </a:lnTo>
                <a:lnTo>
                  <a:pt x="438" y="525"/>
                </a:lnTo>
                <a:lnTo>
                  <a:pt x="485" y="549"/>
                </a:lnTo>
                <a:lnTo>
                  <a:pt x="517" y="692"/>
                </a:lnTo>
                <a:lnTo>
                  <a:pt x="573" y="684"/>
                </a:lnTo>
                <a:lnTo>
                  <a:pt x="621" y="684"/>
                </a:lnTo>
                <a:lnTo>
                  <a:pt x="668" y="668"/>
                </a:lnTo>
                <a:lnTo>
                  <a:pt x="716" y="668"/>
                </a:lnTo>
                <a:lnTo>
                  <a:pt x="740" y="652"/>
                </a:lnTo>
                <a:lnTo>
                  <a:pt x="756" y="620"/>
                </a:lnTo>
                <a:lnTo>
                  <a:pt x="756" y="604"/>
                </a:lnTo>
                <a:lnTo>
                  <a:pt x="748" y="580"/>
                </a:lnTo>
                <a:lnTo>
                  <a:pt x="740" y="525"/>
                </a:lnTo>
                <a:lnTo>
                  <a:pt x="716" y="469"/>
                </a:lnTo>
                <a:lnTo>
                  <a:pt x="700" y="413"/>
                </a:lnTo>
                <a:lnTo>
                  <a:pt x="700" y="366"/>
                </a:lnTo>
                <a:lnTo>
                  <a:pt x="676" y="294"/>
                </a:lnTo>
                <a:lnTo>
                  <a:pt x="621" y="270"/>
                </a:lnTo>
                <a:lnTo>
                  <a:pt x="581" y="270"/>
                </a:lnTo>
                <a:lnTo>
                  <a:pt x="533" y="262"/>
                </a:lnTo>
                <a:lnTo>
                  <a:pt x="501" y="270"/>
                </a:lnTo>
                <a:lnTo>
                  <a:pt x="485" y="270"/>
                </a:lnTo>
                <a:lnTo>
                  <a:pt x="454" y="270"/>
                </a:lnTo>
                <a:lnTo>
                  <a:pt x="446" y="254"/>
                </a:lnTo>
                <a:lnTo>
                  <a:pt x="430" y="183"/>
                </a:lnTo>
                <a:lnTo>
                  <a:pt x="414" y="95"/>
                </a:lnTo>
                <a:lnTo>
                  <a:pt x="358" y="0"/>
                </a:lnTo>
                <a:lnTo>
                  <a:pt x="263" y="23"/>
                </a:lnTo>
                <a:lnTo>
                  <a:pt x="255" y="79"/>
                </a:lnTo>
                <a:lnTo>
                  <a:pt x="255" y="119"/>
                </a:lnTo>
                <a:lnTo>
                  <a:pt x="255" y="159"/>
                </a:lnTo>
                <a:lnTo>
                  <a:pt x="231" y="222"/>
                </a:lnTo>
                <a:lnTo>
                  <a:pt x="207" y="254"/>
                </a:lnTo>
                <a:lnTo>
                  <a:pt x="175" y="262"/>
                </a:lnTo>
                <a:lnTo>
                  <a:pt x="135" y="254"/>
                </a:lnTo>
                <a:lnTo>
                  <a:pt x="88" y="230"/>
                </a:lnTo>
                <a:lnTo>
                  <a:pt x="48" y="191"/>
                </a:lnTo>
                <a:lnTo>
                  <a:pt x="32" y="294"/>
                </a:lnTo>
                <a:lnTo>
                  <a:pt x="32" y="334"/>
                </a:lnTo>
                <a:lnTo>
                  <a:pt x="0" y="390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2" name="Freeform 25"/>
          <p:cNvSpPr>
            <a:spLocks/>
          </p:cNvSpPr>
          <p:nvPr/>
        </p:nvSpPr>
        <p:spPr bwMode="auto">
          <a:xfrm>
            <a:off x="1787525" y="2800350"/>
            <a:ext cx="2554288" cy="2492375"/>
          </a:xfrm>
          <a:custGeom>
            <a:avLst/>
            <a:gdLst>
              <a:gd name="T0" fmla="*/ 1997084338 w 2292"/>
              <a:gd name="T1" fmla="*/ 1106238630 h 2228"/>
              <a:gd name="T2" fmla="*/ 2147483647 w 2292"/>
              <a:gd name="T3" fmla="*/ 1006126370 h 2228"/>
              <a:gd name="T4" fmla="*/ 2147483647 w 2292"/>
              <a:gd name="T5" fmla="*/ 1653100160 h 2228"/>
              <a:gd name="T6" fmla="*/ 2147483647 w 2292"/>
              <a:gd name="T7" fmla="*/ 1743201530 h 2228"/>
              <a:gd name="T8" fmla="*/ 2147483647 w 2292"/>
              <a:gd name="T9" fmla="*/ 1812028219 h 2228"/>
              <a:gd name="T10" fmla="*/ 2147483647 w 2292"/>
              <a:gd name="T11" fmla="*/ 1882106690 h 2228"/>
              <a:gd name="T12" fmla="*/ 2147483647 w 2292"/>
              <a:gd name="T13" fmla="*/ 1992229840 h 2228"/>
              <a:gd name="T14" fmla="*/ 2147483647 w 2292"/>
              <a:gd name="T15" fmla="*/ 2141147009 h 2228"/>
              <a:gd name="T16" fmla="*/ 2095199309 w 2292"/>
              <a:gd name="T17" fmla="*/ 2147483647 h 2228"/>
              <a:gd name="T18" fmla="*/ 1532588402 w 2292"/>
              <a:gd name="T19" fmla="*/ 2147483647 h 2228"/>
              <a:gd name="T20" fmla="*/ 1106592897 w 2292"/>
              <a:gd name="T21" fmla="*/ 2147483647 h 2228"/>
              <a:gd name="T22" fmla="*/ 652033276 w 2292"/>
              <a:gd name="T23" fmla="*/ 2147483647 h 2228"/>
              <a:gd name="T24" fmla="*/ 603596531 w 2292"/>
              <a:gd name="T25" fmla="*/ 2147483647 h 2228"/>
              <a:gd name="T26" fmla="*/ 573788703 w 2292"/>
              <a:gd name="T27" fmla="*/ 2147483647 h 2228"/>
              <a:gd name="T28" fmla="*/ 534045676 w 2292"/>
              <a:gd name="T29" fmla="*/ 2147483647 h 2228"/>
              <a:gd name="T30" fmla="*/ 504238963 w 2292"/>
              <a:gd name="T31" fmla="*/ 2147483647 h 2228"/>
              <a:gd name="T32" fmla="*/ 454560736 w 2292"/>
              <a:gd name="T33" fmla="*/ 2147483647 h 2228"/>
              <a:gd name="T34" fmla="*/ 434689222 w 2292"/>
              <a:gd name="T35" fmla="*/ 2147483647 h 2228"/>
              <a:gd name="T36" fmla="*/ 434689222 w 2292"/>
              <a:gd name="T37" fmla="*/ 2147483647 h 2228"/>
              <a:gd name="T38" fmla="*/ 414817709 w 2292"/>
              <a:gd name="T39" fmla="*/ 2147483647 h 2228"/>
              <a:gd name="T40" fmla="*/ 386252477 w 2292"/>
              <a:gd name="T41" fmla="*/ 2147483647 h 2228"/>
              <a:gd name="T42" fmla="*/ 336573136 w 2292"/>
              <a:gd name="T43" fmla="*/ 2147483647 h 2228"/>
              <a:gd name="T44" fmla="*/ 336573136 w 2292"/>
              <a:gd name="T45" fmla="*/ 2147483647 h 2228"/>
              <a:gd name="T46" fmla="*/ 316701622 w 2292"/>
              <a:gd name="T47" fmla="*/ 2147483647 h 2228"/>
              <a:gd name="T48" fmla="*/ 276958595 w 2292"/>
              <a:gd name="T49" fmla="*/ 2141147009 h 2228"/>
              <a:gd name="T50" fmla="*/ 227280368 w 2292"/>
              <a:gd name="T51" fmla="*/ 2071068539 h 2228"/>
              <a:gd name="T52" fmla="*/ 197472540 w 2292"/>
              <a:gd name="T53" fmla="*/ 2051045639 h 2228"/>
              <a:gd name="T54" fmla="*/ 149035795 w 2292"/>
              <a:gd name="T55" fmla="*/ 2022263630 h 2228"/>
              <a:gd name="T56" fmla="*/ 109292768 w 2292"/>
              <a:gd name="T57" fmla="*/ 1982218950 h 2228"/>
              <a:gd name="T58" fmla="*/ 59614541 w 2292"/>
              <a:gd name="T59" fmla="*/ 1922151370 h 2228"/>
              <a:gd name="T60" fmla="*/ 29806713 w 2292"/>
              <a:gd name="T61" fmla="*/ 1842062009 h 2228"/>
              <a:gd name="T62" fmla="*/ 0 w 2292"/>
              <a:gd name="T63" fmla="*/ 1743201530 h 2228"/>
              <a:gd name="T64" fmla="*/ 286894909 w 2292"/>
              <a:gd name="T65" fmla="*/ 1394060959 h 2228"/>
              <a:gd name="T66" fmla="*/ 326637936 w 2292"/>
              <a:gd name="T67" fmla="*/ 1066193950 h 2228"/>
              <a:gd name="T68" fmla="*/ 434689222 w 2292"/>
              <a:gd name="T69" fmla="*/ 379174361 h 2228"/>
              <a:gd name="T70" fmla="*/ 524110476 w 2292"/>
              <a:gd name="T71" fmla="*/ 409208151 h 2228"/>
              <a:gd name="T72" fmla="*/ 593660217 w 2292"/>
              <a:gd name="T73" fmla="*/ 409208151 h 2228"/>
              <a:gd name="T74" fmla="*/ 642096962 w 2292"/>
              <a:gd name="T75" fmla="*/ 379174361 h 2228"/>
              <a:gd name="T76" fmla="*/ 691776303 w 2292"/>
              <a:gd name="T77" fmla="*/ 359151461 h 2228"/>
              <a:gd name="T78" fmla="*/ 731519331 w 2292"/>
              <a:gd name="T79" fmla="*/ 319106781 h 2228"/>
              <a:gd name="T80" fmla="*/ 791133872 w 2292"/>
              <a:gd name="T81" fmla="*/ 259040320 h 2228"/>
              <a:gd name="T82" fmla="*/ 899185158 w 2292"/>
              <a:gd name="T83" fmla="*/ 188961849 h 2228"/>
              <a:gd name="T84" fmla="*/ 968734898 w 2292"/>
              <a:gd name="T85" fmla="*/ 150167831 h 2228"/>
              <a:gd name="T86" fmla="*/ 1146335925 w 2292"/>
              <a:gd name="T87" fmla="*/ 0 h 2228"/>
              <a:gd name="T88" fmla="*/ 1353744779 w 2292"/>
              <a:gd name="T89" fmla="*/ 319106781 h 2228"/>
              <a:gd name="T90" fmla="*/ 1383552607 w 2292"/>
              <a:gd name="T91" fmla="*/ 409208151 h 2228"/>
              <a:gd name="T92" fmla="*/ 1423295634 w 2292"/>
              <a:gd name="T93" fmla="*/ 588157991 h 2228"/>
              <a:gd name="T94" fmla="*/ 1472973861 w 2292"/>
              <a:gd name="T95" fmla="*/ 677007580 h 2228"/>
              <a:gd name="T96" fmla="*/ 1482909061 w 2292"/>
              <a:gd name="T97" fmla="*/ 747086050 h 2228"/>
              <a:gd name="T98" fmla="*/ 1482909061 w 2292"/>
              <a:gd name="T99" fmla="*/ 847198311 h 2228"/>
              <a:gd name="T100" fmla="*/ 1482909061 w 2292"/>
              <a:gd name="T101" fmla="*/ 877232100 h 2228"/>
              <a:gd name="T102" fmla="*/ 1522652088 w 2292"/>
              <a:gd name="T103" fmla="*/ 926037009 h 2228"/>
              <a:gd name="T104" fmla="*/ 1571088833 w 2292"/>
              <a:gd name="T105" fmla="*/ 976092580 h 2228"/>
              <a:gd name="T106" fmla="*/ 1610831860 w 2292"/>
              <a:gd name="T107" fmla="*/ 986103470 h 2228"/>
              <a:gd name="T108" fmla="*/ 1680382715 w 2292"/>
              <a:gd name="T109" fmla="*/ 1016137260 h 2228"/>
              <a:gd name="T110" fmla="*/ 1749932456 w 2292"/>
              <a:gd name="T111" fmla="*/ 1036160160 h 2228"/>
              <a:gd name="T112" fmla="*/ 1838112228 w 2292"/>
              <a:gd name="T113" fmla="*/ 1056181941 h 2228"/>
              <a:gd name="T114" fmla="*/ 1907661969 w 2292"/>
              <a:gd name="T115" fmla="*/ 1076204840 h 2228"/>
              <a:gd name="T116" fmla="*/ 1927533483 w 2292"/>
              <a:gd name="T117" fmla="*/ 1096226621 h 2228"/>
              <a:gd name="T118" fmla="*/ 1997084338 w 2292"/>
              <a:gd name="T119" fmla="*/ 1106238630 h 222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92"/>
              <a:gd name="T181" fmla="*/ 0 h 2228"/>
              <a:gd name="T182" fmla="*/ 2292 w 2292"/>
              <a:gd name="T183" fmla="*/ 2228 h 222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92" h="2228">
                <a:moveTo>
                  <a:pt x="1608" y="884"/>
                </a:moveTo>
                <a:lnTo>
                  <a:pt x="1806" y="804"/>
                </a:lnTo>
                <a:lnTo>
                  <a:pt x="2292" y="1321"/>
                </a:lnTo>
                <a:lnTo>
                  <a:pt x="2236" y="1393"/>
                </a:lnTo>
                <a:lnTo>
                  <a:pt x="2196" y="1448"/>
                </a:lnTo>
                <a:lnTo>
                  <a:pt x="2157" y="1504"/>
                </a:lnTo>
                <a:lnTo>
                  <a:pt x="2125" y="1592"/>
                </a:lnTo>
                <a:lnTo>
                  <a:pt x="2061" y="1711"/>
                </a:lnTo>
                <a:lnTo>
                  <a:pt x="1687" y="1775"/>
                </a:lnTo>
                <a:lnTo>
                  <a:pt x="1234" y="1854"/>
                </a:lnTo>
                <a:lnTo>
                  <a:pt x="891" y="1918"/>
                </a:lnTo>
                <a:lnTo>
                  <a:pt x="525" y="2228"/>
                </a:lnTo>
                <a:lnTo>
                  <a:pt x="486" y="2149"/>
                </a:lnTo>
                <a:lnTo>
                  <a:pt x="462" y="2109"/>
                </a:lnTo>
                <a:lnTo>
                  <a:pt x="430" y="2085"/>
                </a:lnTo>
                <a:lnTo>
                  <a:pt x="406" y="2053"/>
                </a:lnTo>
                <a:lnTo>
                  <a:pt x="366" y="2013"/>
                </a:lnTo>
                <a:lnTo>
                  <a:pt x="350" y="1982"/>
                </a:lnTo>
                <a:lnTo>
                  <a:pt x="350" y="1950"/>
                </a:lnTo>
                <a:lnTo>
                  <a:pt x="334" y="1910"/>
                </a:lnTo>
                <a:lnTo>
                  <a:pt x="311" y="1878"/>
                </a:lnTo>
                <a:lnTo>
                  <a:pt x="271" y="1854"/>
                </a:lnTo>
                <a:lnTo>
                  <a:pt x="271" y="1830"/>
                </a:lnTo>
                <a:lnTo>
                  <a:pt x="255" y="1783"/>
                </a:lnTo>
                <a:lnTo>
                  <a:pt x="223" y="1711"/>
                </a:lnTo>
                <a:lnTo>
                  <a:pt x="183" y="1655"/>
                </a:lnTo>
                <a:lnTo>
                  <a:pt x="159" y="1639"/>
                </a:lnTo>
                <a:lnTo>
                  <a:pt x="120" y="1616"/>
                </a:lnTo>
                <a:lnTo>
                  <a:pt x="88" y="1584"/>
                </a:lnTo>
                <a:lnTo>
                  <a:pt x="48" y="1536"/>
                </a:lnTo>
                <a:lnTo>
                  <a:pt x="24" y="1472"/>
                </a:lnTo>
                <a:lnTo>
                  <a:pt x="0" y="1393"/>
                </a:lnTo>
                <a:lnTo>
                  <a:pt x="231" y="1114"/>
                </a:lnTo>
                <a:lnTo>
                  <a:pt x="263" y="852"/>
                </a:lnTo>
                <a:lnTo>
                  <a:pt x="350" y="303"/>
                </a:lnTo>
                <a:lnTo>
                  <a:pt x="422" y="327"/>
                </a:lnTo>
                <a:lnTo>
                  <a:pt x="478" y="327"/>
                </a:lnTo>
                <a:lnTo>
                  <a:pt x="517" y="303"/>
                </a:lnTo>
                <a:lnTo>
                  <a:pt x="557" y="287"/>
                </a:lnTo>
                <a:lnTo>
                  <a:pt x="589" y="255"/>
                </a:lnTo>
                <a:lnTo>
                  <a:pt x="637" y="207"/>
                </a:lnTo>
                <a:lnTo>
                  <a:pt x="724" y="151"/>
                </a:lnTo>
                <a:lnTo>
                  <a:pt x="780" y="120"/>
                </a:lnTo>
                <a:lnTo>
                  <a:pt x="923" y="0"/>
                </a:lnTo>
                <a:lnTo>
                  <a:pt x="1090" y="255"/>
                </a:lnTo>
                <a:lnTo>
                  <a:pt x="1114" y="327"/>
                </a:lnTo>
                <a:lnTo>
                  <a:pt x="1146" y="470"/>
                </a:lnTo>
                <a:lnTo>
                  <a:pt x="1186" y="541"/>
                </a:lnTo>
                <a:lnTo>
                  <a:pt x="1194" y="597"/>
                </a:lnTo>
                <a:lnTo>
                  <a:pt x="1194" y="677"/>
                </a:lnTo>
                <a:lnTo>
                  <a:pt x="1194" y="701"/>
                </a:lnTo>
                <a:lnTo>
                  <a:pt x="1226" y="740"/>
                </a:lnTo>
                <a:lnTo>
                  <a:pt x="1265" y="780"/>
                </a:lnTo>
                <a:lnTo>
                  <a:pt x="1297" y="788"/>
                </a:lnTo>
                <a:lnTo>
                  <a:pt x="1353" y="812"/>
                </a:lnTo>
                <a:lnTo>
                  <a:pt x="1409" y="828"/>
                </a:lnTo>
                <a:lnTo>
                  <a:pt x="1480" y="844"/>
                </a:lnTo>
                <a:lnTo>
                  <a:pt x="1536" y="860"/>
                </a:lnTo>
                <a:lnTo>
                  <a:pt x="1552" y="876"/>
                </a:lnTo>
                <a:lnTo>
                  <a:pt x="1608" y="884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3" name="Freeform 26"/>
          <p:cNvSpPr>
            <a:spLocks/>
          </p:cNvSpPr>
          <p:nvPr/>
        </p:nvSpPr>
        <p:spPr bwMode="auto">
          <a:xfrm>
            <a:off x="6113463" y="3236913"/>
            <a:ext cx="523875" cy="890587"/>
          </a:xfrm>
          <a:custGeom>
            <a:avLst/>
            <a:gdLst>
              <a:gd name="T0" fmla="*/ 9939135 w 470"/>
              <a:gd name="T1" fmla="*/ 627140658 h 796"/>
              <a:gd name="T2" fmla="*/ 187601867 w 470"/>
              <a:gd name="T3" fmla="*/ 707254419 h 796"/>
              <a:gd name="T4" fmla="*/ 257175811 w 470"/>
              <a:gd name="T5" fmla="*/ 876244610 h 796"/>
              <a:gd name="T6" fmla="*/ 296932350 w 470"/>
              <a:gd name="T7" fmla="*/ 986401172 h 796"/>
              <a:gd name="T8" fmla="*/ 366506294 w 470"/>
              <a:gd name="T9" fmla="*/ 986401172 h 796"/>
              <a:gd name="T10" fmla="*/ 434838543 w 470"/>
              <a:gd name="T11" fmla="*/ 986401172 h 796"/>
              <a:gd name="T12" fmla="*/ 494473352 w 470"/>
              <a:gd name="T13" fmla="*/ 996415811 h 796"/>
              <a:gd name="T14" fmla="*/ 534229891 w 470"/>
              <a:gd name="T15" fmla="*/ 787369298 h 796"/>
              <a:gd name="T16" fmla="*/ 583925565 w 470"/>
              <a:gd name="T17" fmla="*/ 588336306 h 796"/>
              <a:gd name="T18" fmla="*/ 504412486 w 470"/>
              <a:gd name="T19" fmla="*/ 578321667 h 796"/>
              <a:gd name="T20" fmla="*/ 484534217 w 470"/>
              <a:gd name="T21" fmla="*/ 508222545 h 796"/>
              <a:gd name="T22" fmla="*/ 454716812 w 470"/>
              <a:gd name="T23" fmla="*/ 478179745 h 796"/>
              <a:gd name="T24" fmla="*/ 434838543 w 470"/>
              <a:gd name="T25" fmla="*/ 428108784 h 796"/>
              <a:gd name="T26" fmla="*/ 414960273 w 470"/>
              <a:gd name="T27" fmla="*/ 389303314 h 796"/>
              <a:gd name="T28" fmla="*/ 395082003 w 470"/>
              <a:gd name="T29" fmla="*/ 359260514 h 796"/>
              <a:gd name="T30" fmla="*/ 414960273 w 470"/>
              <a:gd name="T31" fmla="*/ 329217714 h 796"/>
              <a:gd name="T32" fmla="*/ 424899408 w 470"/>
              <a:gd name="T33" fmla="*/ 279146753 h 796"/>
              <a:gd name="T34" fmla="*/ 434838543 w 470"/>
              <a:gd name="T35" fmla="*/ 239089313 h 796"/>
              <a:gd name="T36" fmla="*/ 484534217 w 470"/>
              <a:gd name="T37" fmla="*/ 209046513 h 796"/>
              <a:gd name="T38" fmla="*/ 494473352 w 470"/>
              <a:gd name="T39" fmla="*/ 179004832 h 796"/>
              <a:gd name="T40" fmla="*/ 514351621 w 470"/>
              <a:gd name="T41" fmla="*/ 90128401 h 796"/>
              <a:gd name="T42" fmla="*/ 414960273 w 470"/>
              <a:gd name="T43" fmla="*/ 80113761 h 796"/>
              <a:gd name="T44" fmla="*/ 326749755 w 470"/>
              <a:gd name="T45" fmla="*/ 70099121 h 796"/>
              <a:gd name="T46" fmla="*/ 247236676 w 470"/>
              <a:gd name="T47" fmla="*/ 40057440 h 796"/>
              <a:gd name="T48" fmla="*/ 159026157 w 470"/>
              <a:gd name="T49" fmla="*/ 0 h 796"/>
              <a:gd name="T50" fmla="*/ 237297541 w 470"/>
              <a:gd name="T51" fmla="*/ 189018352 h 796"/>
              <a:gd name="T52" fmla="*/ 109330483 w 470"/>
              <a:gd name="T53" fmla="*/ 299174914 h 796"/>
              <a:gd name="T54" fmla="*/ 59634809 w 470"/>
              <a:gd name="T55" fmla="*/ 339232353 h 796"/>
              <a:gd name="T56" fmla="*/ 49695674 w 470"/>
              <a:gd name="T57" fmla="*/ 359260514 h 796"/>
              <a:gd name="T58" fmla="*/ 0 w 470"/>
              <a:gd name="T59" fmla="*/ 438122305 h 796"/>
              <a:gd name="T60" fmla="*/ 9939135 w 470"/>
              <a:gd name="T61" fmla="*/ 627140658 h 79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70"/>
              <a:gd name="T94" fmla="*/ 0 h 796"/>
              <a:gd name="T95" fmla="*/ 470 w 470"/>
              <a:gd name="T96" fmla="*/ 796 h 79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70" h="796">
                <a:moveTo>
                  <a:pt x="8" y="501"/>
                </a:moveTo>
                <a:lnTo>
                  <a:pt x="151" y="565"/>
                </a:lnTo>
                <a:lnTo>
                  <a:pt x="207" y="700"/>
                </a:lnTo>
                <a:lnTo>
                  <a:pt x="239" y="788"/>
                </a:lnTo>
                <a:lnTo>
                  <a:pt x="295" y="788"/>
                </a:lnTo>
                <a:lnTo>
                  <a:pt x="350" y="788"/>
                </a:lnTo>
                <a:lnTo>
                  <a:pt x="398" y="796"/>
                </a:lnTo>
                <a:lnTo>
                  <a:pt x="430" y="629"/>
                </a:lnTo>
                <a:lnTo>
                  <a:pt x="470" y="470"/>
                </a:lnTo>
                <a:lnTo>
                  <a:pt x="406" y="462"/>
                </a:lnTo>
                <a:lnTo>
                  <a:pt x="390" y="406"/>
                </a:lnTo>
                <a:lnTo>
                  <a:pt x="366" y="382"/>
                </a:lnTo>
                <a:lnTo>
                  <a:pt x="350" y="342"/>
                </a:lnTo>
                <a:lnTo>
                  <a:pt x="334" y="311"/>
                </a:lnTo>
                <a:lnTo>
                  <a:pt x="318" y="287"/>
                </a:lnTo>
                <a:lnTo>
                  <a:pt x="334" y="263"/>
                </a:lnTo>
                <a:lnTo>
                  <a:pt x="342" y="223"/>
                </a:lnTo>
                <a:lnTo>
                  <a:pt x="350" y="191"/>
                </a:lnTo>
                <a:lnTo>
                  <a:pt x="390" y="167"/>
                </a:lnTo>
                <a:lnTo>
                  <a:pt x="398" y="143"/>
                </a:lnTo>
                <a:lnTo>
                  <a:pt x="414" y="72"/>
                </a:lnTo>
                <a:lnTo>
                  <a:pt x="334" y="64"/>
                </a:lnTo>
                <a:lnTo>
                  <a:pt x="263" y="56"/>
                </a:lnTo>
                <a:lnTo>
                  <a:pt x="199" y="32"/>
                </a:lnTo>
                <a:lnTo>
                  <a:pt x="128" y="0"/>
                </a:lnTo>
                <a:lnTo>
                  <a:pt x="191" y="151"/>
                </a:lnTo>
                <a:lnTo>
                  <a:pt x="88" y="239"/>
                </a:lnTo>
                <a:lnTo>
                  <a:pt x="48" y="271"/>
                </a:lnTo>
                <a:lnTo>
                  <a:pt x="40" y="287"/>
                </a:lnTo>
                <a:lnTo>
                  <a:pt x="0" y="350"/>
                </a:lnTo>
                <a:lnTo>
                  <a:pt x="8" y="501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4" name="Freeform 27"/>
          <p:cNvSpPr>
            <a:spLocks/>
          </p:cNvSpPr>
          <p:nvPr/>
        </p:nvSpPr>
        <p:spPr bwMode="auto">
          <a:xfrm>
            <a:off x="5813425" y="2844800"/>
            <a:ext cx="504825" cy="1068388"/>
          </a:xfrm>
          <a:custGeom>
            <a:avLst/>
            <a:gdLst>
              <a:gd name="T0" fmla="*/ 88174986 w 453"/>
              <a:gd name="T1" fmla="*/ 558194730 h 955"/>
              <a:gd name="T2" fmla="*/ 68304048 w 453"/>
              <a:gd name="T3" fmla="*/ 617017545 h 955"/>
              <a:gd name="T4" fmla="*/ 58369137 w 453"/>
              <a:gd name="T5" fmla="*/ 647055441 h 955"/>
              <a:gd name="T6" fmla="*/ 32289855 w 453"/>
              <a:gd name="T7" fmla="*/ 759695874 h 955"/>
              <a:gd name="T8" fmla="*/ 14902924 w 453"/>
              <a:gd name="T9" fmla="*/ 799745284 h 955"/>
              <a:gd name="T10" fmla="*/ 4968013 w 453"/>
              <a:gd name="T11" fmla="*/ 821021288 h 955"/>
              <a:gd name="T12" fmla="*/ 0 w 453"/>
              <a:gd name="T13" fmla="*/ 856065501 h 955"/>
              <a:gd name="T14" fmla="*/ 0 w 453"/>
              <a:gd name="T15" fmla="*/ 906127542 h 955"/>
              <a:gd name="T16" fmla="*/ 68304048 w 453"/>
              <a:gd name="T17" fmla="*/ 976214848 h 955"/>
              <a:gd name="T18" fmla="*/ 98109897 w 453"/>
              <a:gd name="T19" fmla="*/ 1026276890 h 955"/>
              <a:gd name="T20" fmla="*/ 117979720 w 453"/>
              <a:gd name="T21" fmla="*/ 1085100824 h 955"/>
              <a:gd name="T22" fmla="*/ 137850657 w 453"/>
              <a:gd name="T23" fmla="*/ 1145175498 h 955"/>
              <a:gd name="T24" fmla="*/ 127915746 w 453"/>
              <a:gd name="T25" fmla="*/ 1195237539 h 955"/>
              <a:gd name="T26" fmla="*/ 335311897 w 453"/>
              <a:gd name="T27" fmla="*/ 1065075560 h 955"/>
              <a:gd name="T28" fmla="*/ 325376986 w 453"/>
              <a:gd name="T29" fmla="*/ 876090765 h 955"/>
              <a:gd name="T30" fmla="*/ 375052657 w 453"/>
              <a:gd name="T31" fmla="*/ 797242685 h 955"/>
              <a:gd name="T32" fmla="*/ 384987569 w 453"/>
              <a:gd name="T33" fmla="*/ 777217421 h 955"/>
              <a:gd name="T34" fmla="*/ 434663240 w 453"/>
              <a:gd name="T35" fmla="*/ 737166893 h 955"/>
              <a:gd name="T36" fmla="*/ 562578986 w 453"/>
              <a:gd name="T37" fmla="*/ 627030177 h 955"/>
              <a:gd name="T38" fmla="*/ 484340026 w 453"/>
              <a:gd name="T39" fmla="*/ 438045382 h 955"/>
              <a:gd name="T40" fmla="*/ 305506049 w 453"/>
              <a:gd name="T41" fmla="*/ 0 h 955"/>
              <a:gd name="T42" fmla="*/ 227267089 w 453"/>
              <a:gd name="T43" fmla="*/ 110136716 h 955"/>
              <a:gd name="T44" fmla="*/ 197461240 w 453"/>
              <a:gd name="T45" fmla="*/ 158948017 h 955"/>
              <a:gd name="T46" fmla="*/ 157720480 w 453"/>
              <a:gd name="T47" fmla="*/ 259072101 h 955"/>
              <a:gd name="T48" fmla="*/ 127915746 w 453"/>
              <a:gd name="T49" fmla="*/ 367958076 h 955"/>
              <a:gd name="T50" fmla="*/ 98109897 w 453"/>
              <a:gd name="T51" fmla="*/ 478094792 h 955"/>
              <a:gd name="T52" fmla="*/ 88174986 w 453"/>
              <a:gd name="T53" fmla="*/ 558194730 h 9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453"/>
              <a:gd name="T82" fmla="*/ 0 h 955"/>
              <a:gd name="T83" fmla="*/ 453 w 453"/>
              <a:gd name="T84" fmla="*/ 955 h 95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453" h="955">
                <a:moveTo>
                  <a:pt x="71" y="446"/>
                </a:moveTo>
                <a:lnTo>
                  <a:pt x="55" y="493"/>
                </a:lnTo>
                <a:lnTo>
                  <a:pt x="47" y="517"/>
                </a:lnTo>
                <a:lnTo>
                  <a:pt x="26" y="607"/>
                </a:lnTo>
                <a:lnTo>
                  <a:pt x="12" y="639"/>
                </a:lnTo>
                <a:lnTo>
                  <a:pt x="4" y="656"/>
                </a:lnTo>
                <a:lnTo>
                  <a:pt x="0" y="684"/>
                </a:lnTo>
                <a:lnTo>
                  <a:pt x="0" y="724"/>
                </a:lnTo>
                <a:lnTo>
                  <a:pt x="55" y="780"/>
                </a:lnTo>
                <a:lnTo>
                  <a:pt x="79" y="820"/>
                </a:lnTo>
                <a:lnTo>
                  <a:pt x="95" y="867"/>
                </a:lnTo>
                <a:lnTo>
                  <a:pt x="111" y="915"/>
                </a:lnTo>
                <a:lnTo>
                  <a:pt x="103" y="955"/>
                </a:lnTo>
                <a:lnTo>
                  <a:pt x="270" y="851"/>
                </a:lnTo>
                <a:lnTo>
                  <a:pt x="262" y="700"/>
                </a:lnTo>
                <a:lnTo>
                  <a:pt x="302" y="637"/>
                </a:lnTo>
                <a:lnTo>
                  <a:pt x="310" y="621"/>
                </a:lnTo>
                <a:lnTo>
                  <a:pt x="350" y="589"/>
                </a:lnTo>
                <a:lnTo>
                  <a:pt x="453" y="501"/>
                </a:lnTo>
                <a:lnTo>
                  <a:pt x="390" y="350"/>
                </a:lnTo>
                <a:lnTo>
                  <a:pt x="246" y="0"/>
                </a:lnTo>
                <a:lnTo>
                  <a:pt x="183" y="88"/>
                </a:lnTo>
                <a:lnTo>
                  <a:pt x="159" y="127"/>
                </a:lnTo>
                <a:lnTo>
                  <a:pt x="127" y="207"/>
                </a:lnTo>
                <a:lnTo>
                  <a:pt x="103" y="294"/>
                </a:lnTo>
                <a:lnTo>
                  <a:pt x="79" y="382"/>
                </a:lnTo>
                <a:lnTo>
                  <a:pt x="71" y="446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5" name="Freeform 28"/>
          <p:cNvSpPr>
            <a:spLocks/>
          </p:cNvSpPr>
          <p:nvPr/>
        </p:nvSpPr>
        <p:spPr bwMode="auto">
          <a:xfrm>
            <a:off x="4935538" y="3076575"/>
            <a:ext cx="539750" cy="623888"/>
          </a:xfrm>
          <a:custGeom>
            <a:avLst/>
            <a:gdLst>
              <a:gd name="T0" fmla="*/ 354216224 w 485"/>
              <a:gd name="T1" fmla="*/ 0 h 557"/>
              <a:gd name="T2" fmla="*/ 246464318 w 485"/>
              <a:gd name="T3" fmla="*/ 119185939 h 557"/>
              <a:gd name="T4" fmla="*/ 147384024 w 485"/>
              <a:gd name="T5" fmla="*/ 239626372 h 557"/>
              <a:gd name="T6" fmla="*/ 69357319 w 485"/>
              <a:gd name="T7" fmla="*/ 309883665 h 557"/>
              <a:gd name="T8" fmla="*/ 59449289 w 485"/>
              <a:gd name="T9" fmla="*/ 348776355 h 557"/>
              <a:gd name="T10" fmla="*/ 29724088 w 485"/>
              <a:gd name="T11" fmla="*/ 449143756 h 557"/>
              <a:gd name="T12" fmla="*/ 0 w 485"/>
              <a:gd name="T13" fmla="*/ 539474081 h 557"/>
              <a:gd name="T14" fmla="*/ 0 w 485"/>
              <a:gd name="T15" fmla="*/ 628549911 h 557"/>
              <a:gd name="T16" fmla="*/ 59449289 w 485"/>
              <a:gd name="T17" fmla="*/ 638586987 h 557"/>
              <a:gd name="T18" fmla="*/ 99081407 w 485"/>
              <a:gd name="T19" fmla="*/ 618512835 h 557"/>
              <a:gd name="T20" fmla="*/ 137474881 w 485"/>
              <a:gd name="T21" fmla="*/ 618512835 h 557"/>
              <a:gd name="T22" fmla="*/ 187016141 w 485"/>
              <a:gd name="T23" fmla="*/ 618512835 h 557"/>
              <a:gd name="T24" fmla="*/ 236556288 w 485"/>
              <a:gd name="T25" fmla="*/ 658660020 h 557"/>
              <a:gd name="T26" fmla="*/ 276189519 w 485"/>
              <a:gd name="T27" fmla="*/ 668697096 h 557"/>
              <a:gd name="T28" fmla="*/ 296005577 w 485"/>
              <a:gd name="T29" fmla="*/ 678734172 h 557"/>
              <a:gd name="T30" fmla="*/ 325729665 w 485"/>
              <a:gd name="T31" fmla="*/ 688770128 h 557"/>
              <a:gd name="T32" fmla="*/ 383940312 w 485"/>
              <a:gd name="T33" fmla="*/ 698807204 h 557"/>
              <a:gd name="T34" fmla="*/ 463205660 w 485"/>
              <a:gd name="T35" fmla="*/ 698807204 h 557"/>
              <a:gd name="T36" fmla="*/ 542469895 w 485"/>
              <a:gd name="T37" fmla="*/ 688770128 h 557"/>
              <a:gd name="T38" fmla="*/ 600680541 w 485"/>
              <a:gd name="T39" fmla="*/ 658660020 h 557"/>
              <a:gd name="T40" fmla="*/ 542469895 w 485"/>
              <a:gd name="T41" fmla="*/ 559547113 h 557"/>
              <a:gd name="T42" fmla="*/ 522653836 w 485"/>
              <a:gd name="T43" fmla="*/ 469216788 h 557"/>
              <a:gd name="T44" fmla="*/ 502837777 w 485"/>
              <a:gd name="T45" fmla="*/ 368849387 h 557"/>
              <a:gd name="T46" fmla="*/ 483021719 w 485"/>
              <a:gd name="T47" fmla="*/ 279773557 h 557"/>
              <a:gd name="T48" fmla="*/ 483021719 w 485"/>
              <a:gd name="T49" fmla="*/ 199480308 h 557"/>
              <a:gd name="T50" fmla="*/ 473113689 w 485"/>
              <a:gd name="T51" fmla="*/ 139260091 h 557"/>
              <a:gd name="T52" fmla="*/ 413664400 w 485"/>
              <a:gd name="T53" fmla="*/ 0 h 557"/>
              <a:gd name="T54" fmla="*/ 354216224 w 485"/>
              <a:gd name="T55" fmla="*/ 0 h 55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85"/>
              <a:gd name="T85" fmla="*/ 0 h 557"/>
              <a:gd name="T86" fmla="*/ 485 w 485"/>
              <a:gd name="T87" fmla="*/ 557 h 55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85" h="557">
                <a:moveTo>
                  <a:pt x="286" y="0"/>
                </a:moveTo>
                <a:lnTo>
                  <a:pt x="199" y="95"/>
                </a:lnTo>
                <a:lnTo>
                  <a:pt x="119" y="191"/>
                </a:lnTo>
                <a:lnTo>
                  <a:pt x="56" y="247"/>
                </a:lnTo>
                <a:lnTo>
                  <a:pt x="48" y="278"/>
                </a:lnTo>
                <a:lnTo>
                  <a:pt x="24" y="358"/>
                </a:lnTo>
                <a:lnTo>
                  <a:pt x="0" y="430"/>
                </a:lnTo>
                <a:lnTo>
                  <a:pt x="0" y="501"/>
                </a:lnTo>
                <a:lnTo>
                  <a:pt x="48" y="509"/>
                </a:lnTo>
                <a:lnTo>
                  <a:pt x="80" y="493"/>
                </a:lnTo>
                <a:lnTo>
                  <a:pt x="111" y="493"/>
                </a:lnTo>
                <a:lnTo>
                  <a:pt x="151" y="493"/>
                </a:lnTo>
                <a:lnTo>
                  <a:pt x="191" y="525"/>
                </a:lnTo>
                <a:lnTo>
                  <a:pt x="223" y="533"/>
                </a:lnTo>
                <a:lnTo>
                  <a:pt x="239" y="541"/>
                </a:lnTo>
                <a:lnTo>
                  <a:pt x="263" y="549"/>
                </a:lnTo>
                <a:lnTo>
                  <a:pt x="310" y="557"/>
                </a:lnTo>
                <a:lnTo>
                  <a:pt x="374" y="557"/>
                </a:lnTo>
                <a:lnTo>
                  <a:pt x="438" y="549"/>
                </a:lnTo>
                <a:lnTo>
                  <a:pt x="485" y="525"/>
                </a:lnTo>
                <a:lnTo>
                  <a:pt x="438" y="446"/>
                </a:lnTo>
                <a:lnTo>
                  <a:pt x="422" y="374"/>
                </a:lnTo>
                <a:lnTo>
                  <a:pt x="406" y="294"/>
                </a:lnTo>
                <a:lnTo>
                  <a:pt x="390" y="223"/>
                </a:lnTo>
                <a:lnTo>
                  <a:pt x="390" y="159"/>
                </a:lnTo>
                <a:lnTo>
                  <a:pt x="382" y="111"/>
                </a:lnTo>
                <a:lnTo>
                  <a:pt x="334" y="0"/>
                </a:lnTo>
                <a:lnTo>
                  <a:pt x="286" y="0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6" name="Freeform 29"/>
          <p:cNvSpPr>
            <a:spLocks/>
          </p:cNvSpPr>
          <p:nvPr/>
        </p:nvSpPr>
        <p:spPr bwMode="auto">
          <a:xfrm>
            <a:off x="4554538" y="3422650"/>
            <a:ext cx="584200" cy="909638"/>
          </a:xfrm>
          <a:custGeom>
            <a:avLst/>
            <a:gdLst>
              <a:gd name="T0" fmla="*/ 39623226 w 525"/>
              <a:gd name="T1" fmla="*/ 719083732 h 812"/>
              <a:gd name="T2" fmla="*/ 97820674 w 525"/>
              <a:gd name="T3" fmla="*/ 668885661 h 812"/>
              <a:gd name="T4" fmla="*/ 117632286 w 525"/>
              <a:gd name="T5" fmla="*/ 619942261 h 812"/>
              <a:gd name="T6" fmla="*/ 147350819 w 525"/>
              <a:gd name="T7" fmla="*/ 569745310 h 812"/>
              <a:gd name="T8" fmla="*/ 167162432 w 525"/>
              <a:gd name="T9" fmla="*/ 519547238 h 812"/>
              <a:gd name="T10" fmla="*/ 167162432 w 525"/>
              <a:gd name="T11" fmla="*/ 449269938 h 812"/>
              <a:gd name="T12" fmla="*/ 157256625 w 525"/>
              <a:gd name="T13" fmla="*/ 370208816 h 812"/>
              <a:gd name="T14" fmla="*/ 137445012 w 525"/>
              <a:gd name="T15" fmla="*/ 309971130 h 812"/>
              <a:gd name="T16" fmla="*/ 107726480 w 525"/>
              <a:gd name="T17" fmla="*/ 269812673 h 812"/>
              <a:gd name="T18" fmla="*/ 87914867 w 525"/>
              <a:gd name="T19" fmla="*/ 239694951 h 812"/>
              <a:gd name="T20" fmla="*/ 69341758 w 525"/>
              <a:gd name="T21" fmla="*/ 209576108 h 812"/>
              <a:gd name="T22" fmla="*/ 39623226 w 525"/>
              <a:gd name="T23" fmla="*/ 150593094 h 812"/>
              <a:gd name="T24" fmla="*/ 29717419 w 525"/>
              <a:gd name="T25" fmla="*/ 100396143 h 812"/>
              <a:gd name="T26" fmla="*/ 29717419 w 525"/>
              <a:gd name="T27" fmla="*/ 60237686 h 812"/>
              <a:gd name="T28" fmla="*/ 0 w 525"/>
              <a:gd name="T29" fmla="*/ 0 h 812"/>
              <a:gd name="T30" fmla="*/ 78009061 w 525"/>
              <a:gd name="T31" fmla="*/ 90356529 h 812"/>
              <a:gd name="T32" fmla="*/ 107726480 w 525"/>
              <a:gd name="T33" fmla="*/ 170672322 h 812"/>
              <a:gd name="T34" fmla="*/ 147350819 w 525"/>
              <a:gd name="T35" fmla="*/ 229655336 h 812"/>
              <a:gd name="T36" fmla="*/ 206785658 w 525"/>
              <a:gd name="T37" fmla="*/ 289891902 h 812"/>
              <a:gd name="T38" fmla="*/ 276127416 w 525"/>
              <a:gd name="T39" fmla="*/ 309971130 h 812"/>
              <a:gd name="T40" fmla="*/ 344230670 w 525"/>
              <a:gd name="T41" fmla="*/ 330050359 h 812"/>
              <a:gd name="T42" fmla="*/ 393759702 w 525"/>
              <a:gd name="T43" fmla="*/ 360169202 h 812"/>
              <a:gd name="T44" fmla="*/ 433384041 w 525"/>
              <a:gd name="T45" fmla="*/ 380248430 h 812"/>
              <a:gd name="T46" fmla="*/ 443289847 w 525"/>
              <a:gd name="T47" fmla="*/ 449269938 h 812"/>
              <a:gd name="T48" fmla="*/ 433384041 w 525"/>
              <a:gd name="T49" fmla="*/ 529586853 h 812"/>
              <a:gd name="T50" fmla="*/ 433384041 w 525"/>
              <a:gd name="T51" fmla="*/ 599864153 h 812"/>
              <a:gd name="T52" fmla="*/ 413571315 w 525"/>
              <a:gd name="T53" fmla="*/ 658846046 h 812"/>
              <a:gd name="T54" fmla="*/ 423478234 w 525"/>
              <a:gd name="T55" fmla="*/ 709044118 h 812"/>
              <a:gd name="T56" fmla="*/ 443289847 w 525"/>
              <a:gd name="T57" fmla="*/ 759242189 h 812"/>
              <a:gd name="T58" fmla="*/ 482913073 w 525"/>
              <a:gd name="T59" fmla="*/ 789359912 h 812"/>
              <a:gd name="T60" fmla="*/ 531204714 w 525"/>
              <a:gd name="T61" fmla="*/ 839557983 h 812"/>
              <a:gd name="T62" fmla="*/ 560922134 w 525"/>
              <a:gd name="T63" fmla="*/ 869676826 h 812"/>
              <a:gd name="T64" fmla="*/ 610452279 w 525"/>
              <a:gd name="T65" fmla="*/ 918619105 h 812"/>
              <a:gd name="T66" fmla="*/ 650075505 w 525"/>
              <a:gd name="T67" fmla="*/ 928658720 h 812"/>
              <a:gd name="T68" fmla="*/ 590639553 w 525"/>
              <a:gd name="T69" fmla="*/ 968817177 h 812"/>
              <a:gd name="T70" fmla="*/ 541110521 w 525"/>
              <a:gd name="T71" fmla="*/ 998936019 h 812"/>
              <a:gd name="T72" fmla="*/ 492818880 w 525"/>
              <a:gd name="T73" fmla="*/ 1019015248 h 812"/>
              <a:gd name="T74" fmla="*/ 463101460 w 525"/>
              <a:gd name="T75" fmla="*/ 988896405 h 812"/>
              <a:gd name="T76" fmla="*/ 423478234 w 525"/>
              <a:gd name="T77" fmla="*/ 968817177 h 812"/>
              <a:gd name="T78" fmla="*/ 383853896 w 525"/>
              <a:gd name="T79" fmla="*/ 938698334 h 812"/>
              <a:gd name="T80" fmla="*/ 334324863 w 525"/>
              <a:gd name="T81" fmla="*/ 938698334 h 812"/>
              <a:gd name="T82" fmla="*/ 276127416 w 525"/>
              <a:gd name="T83" fmla="*/ 938698334 h 812"/>
              <a:gd name="T84" fmla="*/ 226597270 w 525"/>
              <a:gd name="T85" fmla="*/ 928658720 h 812"/>
              <a:gd name="T86" fmla="*/ 206785658 w 525"/>
              <a:gd name="T87" fmla="*/ 918619105 h 812"/>
              <a:gd name="T88" fmla="*/ 167162432 w 525"/>
              <a:gd name="T89" fmla="*/ 898540997 h 812"/>
              <a:gd name="T90" fmla="*/ 147350819 w 525"/>
              <a:gd name="T91" fmla="*/ 859637212 h 812"/>
              <a:gd name="T92" fmla="*/ 107726480 w 525"/>
              <a:gd name="T93" fmla="*/ 809439140 h 812"/>
              <a:gd name="T94" fmla="*/ 87914867 w 525"/>
              <a:gd name="T95" fmla="*/ 789359912 h 812"/>
              <a:gd name="T96" fmla="*/ 39623226 w 525"/>
              <a:gd name="T97" fmla="*/ 719083732 h 81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25"/>
              <a:gd name="T148" fmla="*/ 0 h 812"/>
              <a:gd name="T149" fmla="*/ 525 w 525"/>
              <a:gd name="T150" fmla="*/ 812 h 81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25" h="812">
                <a:moveTo>
                  <a:pt x="32" y="573"/>
                </a:moveTo>
                <a:lnTo>
                  <a:pt x="79" y="533"/>
                </a:lnTo>
                <a:lnTo>
                  <a:pt x="95" y="494"/>
                </a:lnTo>
                <a:lnTo>
                  <a:pt x="119" y="454"/>
                </a:lnTo>
                <a:lnTo>
                  <a:pt x="135" y="414"/>
                </a:lnTo>
                <a:lnTo>
                  <a:pt x="135" y="358"/>
                </a:lnTo>
                <a:lnTo>
                  <a:pt x="127" y="295"/>
                </a:lnTo>
                <a:lnTo>
                  <a:pt x="111" y="247"/>
                </a:lnTo>
                <a:lnTo>
                  <a:pt x="87" y="215"/>
                </a:lnTo>
                <a:lnTo>
                  <a:pt x="71" y="191"/>
                </a:lnTo>
                <a:lnTo>
                  <a:pt x="56" y="167"/>
                </a:lnTo>
                <a:lnTo>
                  <a:pt x="32" y="120"/>
                </a:lnTo>
                <a:lnTo>
                  <a:pt x="24" y="80"/>
                </a:lnTo>
                <a:lnTo>
                  <a:pt x="24" y="48"/>
                </a:lnTo>
                <a:lnTo>
                  <a:pt x="0" y="0"/>
                </a:lnTo>
                <a:lnTo>
                  <a:pt x="63" y="72"/>
                </a:lnTo>
                <a:lnTo>
                  <a:pt x="87" y="136"/>
                </a:lnTo>
                <a:lnTo>
                  <a:pt x="119" y="183"/>
                </a:lnTo>
                <a:lnTo>
                  <a:pt x="167" y="231"/>
                </a:lnTo>
                <a:lnTo>
                  <a:pt x="223" y="247"/>
                </a:lnTo>
                <a:lnTo>
                  <a:pt x="278" y="263"/>
                </a:lnTo>
                <a:lnTo>
                  <a:pt x="318" y="287"/>
                </a:lnTo>
                <a:lnTo>
                  <a:pt x="350" y="303"/>
                </a:lnTo>
                <a:lnTo>
                  <a:pt x="358" y="358"/>
                </a:lnTo>
                <a:lnTo>
                  <a:pt x="350" y="422"/>
                </a:lnTo>
                <a:lnTo>
                  <a:pt x="350" y="478"/>
                </a:lnTo>
                <a:lnTo>
                  <a:pt x="334" y="525"/>
                </a:lnTo>
                <a:lnTo>
                  <a:pt x="342" y="565"/>
                </a:lnTo>
                <a:lnTo>
                  <a:pt x="358" y="605"/>
                </a:lnTo>
                <a:lnTo>
                  <a:pt x="390" y="629"/>
                </a:lnTo>
                <a:lnTo>
                  <a:pt x="429" y="669"/>
                </a:lnTo>
                <a:lnTo>
                  <a:pt x="453" y="693"/>
                </a:lnTo>
                <a:lnTo>
                  <a:pt x="493" y="732"/>
                </a:lnTo>
                <a:lnTo>
                  <a:pt x="525" y="740"/>
                </a:lnTo>
                <a:lnTo>
                  <a:pt x="477" y="772"/>
                </a:lnTo>
                <a:lnTo>
                  <a:pt x="437" y="796"/>
                </a:lnTo>
                <a:lnTo>
                  <a:pt x="398" y="812"/>
                </a:lnTo>
                <a:lnTo>
                  <a:pt x="374" y="788"/>
                </a:lnTo>
                <a:lnTo>
                  <a:pt x="342" y="772"/>
                </a:lnTo>
                <a:lnTo>
                  <a:pt x="310" y="748"/>
                </a:lnTo>
                <a:lnTo>
                  <a:pt x="270" y="748"/>
                </a:lnTo>
                <a:lnTo>
                  <a:pt x="223" y="748"/>
                </a:lnTo>
                <a:lnTo>
                  <a:pt x="183" y="740"/>
                </a:lnTo>
                <a:lnTo>
                  <a:pt x="167" y="732"/>
                </a:lnTo>
                <a:lnTo>
                  <a:pt x="135" y="716"/>
                </a:lnTo>
                <a:lnTo>
                  <a:pt x="119" y="685"/>
                </a:lnTo>
                <a:lnTo>
                  <a:pt x="87" y="645"/>
                </a:lnTo>
                <a:lnTo>
                  <a:pt x="71" y="629"/>
                </a:lnTo>
                <a:lnTo>
                  <a:pt x="32" y="573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FEFEFE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7" name="Freeform 30"/>
          <p:cNvSpPr>
            <a:spLocks/>
          </p:cNvSpPr>
          <p:nvPr/>
        </p:nvSpPr>
        <p:spPr bwMode="auto">
          <a:xfrm>
            <a:off x="4695825" y="4510088"/>
            <a:ext cx="682625" cy="765175"/>
          </a:xfrm>
          <a:custGeom>
            <a:avLst/>
            <a:gdLst>
              <a:gd name="T0" fmla="*/ 365817958 w 613"/>
              <a:gd name="T1" fmla="*/ 855983597 h 684"/>
              <a:gd name="T2" fmla="*/ 345977290 w 613"/>
              <a:gd name="T3" fmla="*/ 787154764 h 684"/>
              <a:gd name="T4" fmla="*/ 326136622 w 613"/>
              <a:gd name="T5" fmla="*/ 757120526 h 684"/>
              <a:gd name="T6" fmla="*/ 296375062 w 613"/>
              <a:gd name="T7" fmla="*/ 707061972 h 684"/>
              <a:gd name="T8" fmla="*/ 286454171 w 613"/>
              <a:gd name="T9" fmla="*/ 687039893 h 684"/>
              <a:gd name="T10" fmla="*/ 266613503 w 613"/>
              <a:gd name="T11" fmla="*/ 626970300 h 684"/>
              <a:gd name="T12" fmla="*/ 266613503 w 613"/>
              <a:gd name="T13" fmla="*/ 568152506 h 684"/>
              <a:gd name="T14" fmla="*/ 266613503 w 613"/>
              <a:gd name="T15" fmla="*/ 528107229 h 684"/>
              <a:gd name="T16" fmla="*/ 266613503 w 613"/>
              <a:gd name="T17" fmla="*/ 498071872 h 684"/>
              <a:gd name="T18" fmla="*/ 246772835 w 613"/>
              <a:gd name="T19" fmla="*/ 468037635 h 684"/>
              <a:gd name="T20" fmla="*/ 236851944 w 613"/>
              <a:gd name="T21" fmla="*/ 448014437 h 684"/>
              <a:gd name="T22" fmla="*/ 207090385 w 613"/>
              <a:gd name="T23" fmla="*/ 407969160 h 684"/>
              <a:gd name="T24" fmla="*/ 138886905 w 613"/>
              <a:gd name="T25" fmla="*/ 387945962 h 684"/>
              <a:gd name="T26" fmla="*/ 99204455 w 613"/>
              <a:gd name="T27" fmla="*/ 349151366 h 684"/>
              <a:gd name="T28" fmla="*/ 69444009 w 613"/>
              <a:gd name="T29" fmla="*/ 319117129 h 684"/>
              <a:gd name="T30" fmla="*/ 59523118 w 613"/>
              <a:gd name="T31" fmla="*/ 279070733 h 684"/>
              <a:gd name="T32" fmla="*/ 59523118 w 613"/>
              <a:gd name="T33" fmla="*/ 229013298 h 684"/>
              <a:gd name="T34" fmla="*/ 59523118 w 613"/>
              <a:gd name="T35" fmla="*/ 178955862 h 684"/>
              <a:gd name="T36" fmla="*/ 59523118 w 613"/>
              <a:gd name="T37" fmla="*/ 120138068 h 684"/>
              <a:gd name="T38" fmla="*/ 39682450 w 613"/>
              <a:gd name="T39" fmla="*/ 90103831 h 684"/>
              <a:gd name="T40" fmla="*/ 9920891 w 613"/>
              <a:gd name="T41" fmla="*/ 70080633 h 684"/>
              <a:gd name="T42" fmla="*/ 0 w 613"/>
              <a:gd name="T43" fmla="*/ 40046396 h 684"/>
              <a:gd name="T44" fmla="*/ 0 w 613"/>
              <a:gd name="T45" fmla="*/ 0 h 684"/>
              <a:gd name="T46" fmla="*/ 49602227 w 613"/>
              <a:gd name="T47" fmla="*/ 20023198 h 684"/>
              <a:gd name="T48" fmla="*/ 89284677 w 613"/>
              <a:gd name="T49" fmla="*/ 30034237 h 684"/>
              <a:gd name="T50" fmla="*/ 119046237 w 613"/>
              <a:gd name="T51" fmla="*/ 40046396 h 684"/>
              <a:gd name="T52" fmla="*/ 157488158 w 613"/>
              <a:gd name="T53" fmla="*/ 40046396 h 684"/>
              <a:gd name="T54" fmla="*/ 217011276 w 613"/>
              <a:gd name="T55" fmla="*/ 40046396 h 684"/>
              <a:gd name="T56" fmla="*/ 276534394 w 613"/>
              <a:gd name="T57" fmla="*/ 30034237 h 684"/>
              <a:gd name="T58" fmla="*/ 296375062 w 613"/>
              <a:gd name="T59" fmla="*/ 20023198 h 684"/>
              <a:gd name="T60" fmla="*/ 326136622 w 613"/>
              <a:gd name="T61" fmla="*/ 20023198 h 684"/>
              <a:gd name="T62" fmla="*/ 365817958 w 613"/>
              <a:gd name="T63" fmla="*/ 20023198 h 684"/>
              <a:gd name="T64" fmla="*/ 394340102 w 613"/>
              <a:gd name="T65" fmla="*/ 20023198 h 684"/>
              <a:gd name="T66" fmla="*/ 424101661 w 613"/>
              <a:gd name="T67" fmla="*/ 60068475 h 684"/>
              <a:gd name="T68" fmla="*/ 434021438 w 613"/>
              <a:gd name="T69" fmla="*/ 90103831 h 684"/>
              <a:gd name="T70" fmla="*/ 443942329 w 613"/>
              <a:gd name="T71" fmla="*/ 128898427 h 684"/>
              <a:gd name="T72" fmla="*/ 463782997 w 613"/>
              <a:gd name="T73" fmla="*/ 148921625 h 684"/>
              <a:gd name="T74" fmla="*/ 483623666 w 613"/>
              <a:gd name="T75" fmla="*/ 178955862 h 684"/>
              <a:gd name="T76" fmla="*/ 553067675 w 613"/>
              <a:gd name="T77" fmla="*/ 208990100 h 684"/>
              <a:gd name="T78" fmla="*/ 582829234 w 613"/>
              <a:gd name="T79" fmla="*/ 229013298 h 684"/>
              <a:gd name="T80" fmla="*/ 641111823 w 613"/>
              <a:gd name="T81" fmla="*/ 259047535 h 684"/>
              <a:gd name="T82" fmla="*/ 680794273 w 613"/>
              <a:gd name="T83" fmla="*/ 299093931 h 684"/>
              <a:gd name="T84" fmla="*/ 710555832 w 613"/>
              <a:gd name="T85" fmla="*/ 329128168 h 684"/>
              <a:gd name="T86" fmla="*/ 760158060 w 613"/>
              <a:gd name="T87" fmla="*/ 339139208 h 684"/>
              <a:gd name="T88" fmla="*/ 740317392 w 613"/>
              <a:gd name="T89" fmla="*/ 468037635 h 684"/>
              <a:gd name="T90" fmla="*/ 740317392 w 613"/>
              <a:gd name="T91" fmla="*/ 518095070 h 684"/>
              <a:gd name="T92" fmla="*/ 700634941 w 613"/>
              <a:gd name="T93" fmla="*/ 588175703 h 684"/>
              <a:gd name="T94" fmla="*/ 670873382 w 613"/>
              <a:gd name="T95" fmla="*/ 687039893 h 684"/>
              <a:gd name="T96" fmla="*/ 621271155 w 613"/>
              <a:gd name="T97" fmla="*/ 757120526 h 684"/>
              <a:gd name="T98" fmla="*/ 572908343 w 613"/>
              <a:gd name="T99" fmla="*/ 825949360 h 684"/>
              <a:gd name="T100" fmla="*/ 493544556 w 613"/>
              <a:gd name="T101" fmla="*/ 825949360 h 684"/>
              <a:gd name="T102" fmla="*/ 424101661 w 613"/>
              <a:gd name="T103" fmla="*/ 845972558 h 684"/>
              <a:gd name="T104" fmla="*/ 365817958 w 613"/>
              <a:gd name="T105" fmla="*/ 855983597 h 68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13"/>
              <a:gd name="T160" fmla="*/ 0 h 684"/>
              <a:gd name="T161" fmla="*/ 613 w 613"/>
              <a:gd name="T162" fmla="*/ 684 h 68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13" h="684">
                <a:moveTo>
                  <a:pt x="295" y="684"/>
                </a:moveTo>
                <a:lnTo>
                  <a:pt x="279" y="629"/>
                </a:lnTo>
                <a:lnTo>
                  <a:pt x="263" y="605"/>
                </a:lnTo>
                <a:lnTo>
                  <a:pt x="239" y="565"/>
                </a:lnTo>
                <a:lnTo>
                  <a:pt x="231" y="549"/>
                </a:lnTo>
                <a:lnTo>
                  <a:pt x="215" y="501"/>
                </a:lnTo>
                <a:lnTo>
                  <a:pt x="215" y="454"/>
                </a:lnTo>
                <a:lnTo>
                  <a:pt x="215" y="422"/>
                </a:lnTo>
                <a:lnTo>
                  <a:pt x="215" y="398"/>
                </a:lnTo>
                <a:lnTo>
                  <a:pt x="199" y="374"/>
                </a:lnTo>
                <a:lnTo>
                  <a:pt x="191" y="358"/>
                </a:lnTo>
                <a:lnTo>
                  <a:pt x="167" y="326"/>
                </a:lnTo>
                <a:lnTo>
                  <a:pt x="112" y="310"/>
                </a:lnTo>
                <a:lnTo>
                  <a:pt x="80" y="279"/>
                </a:lnTo>
                <a:lnTo>
                  <a:pt x="56" y="255"/>
                </a:lnTo>
                <a:lnTo>
                  <a:pt x="48" y="223"/>
                </a:lnTo>
                <a:lnTo>
                  <a:pt x="48" y="183"/>
                </a:lnTo>
                <a:lnTo>
                  <a:pt x="48" y="143"/>
                </a:lnTo>
                <a:lnTo>
                  <a:pt x="48" y="96"/>
                </a:lnTo>
                <a:lnTo>
                  <a:pt x="32" y="72"/>
                </a:lnTo>
                <a:lnTo>
                  <a:pt x="8" y="56"/>
                </a:lnTo>
                <a:lnTo>
                  <a:pt x="0" y="32"/>
                </a:lnTo>
                <a:lnTo>
                  <a:pt x="0" y="0"/>
                </a:lnTo>
                <a:lnTo>
                  <a:pt x="40" y="16"/>
                </a:lnTo>
                <a:lnTo>
                  <a:pt x="72" y="24"/>
                </a:lnTo>
                <a:lnTo>
                  <a:pt x="96" y="32"/>
                </a:lnTo>
                <a:lnTo>
                  <a:pt x="127" y="32"/>
                </a:lnTo>
                <a:lnTo>
                  <a:pt x="175" y="32"/>
                </a:lnTo>
                <a:lnTo>
                  <a:pt x="223" y="24"/>
                </a:lnTo>
                <a:lnTo>
                  <a:pt x="239" y="16"/>
                </a:lnTo>
                <a:lnTo>
                  <a:pt x="263" y="16"/>
                </a:lnTo>
                <a:lnTo>
                  <a:pt x="295" y="16"/>
                </a:lnTo>
                <a:lnTo>
                  <a:pt x="318" y="16"/>
                </a:lnTo>
                <a:lnTo>
                  <a:pt x="342" y="48"/>
                </a:lnTo>
                <a:lnTo>
                  <a:pt x="350" y="72"/>
                </a:lnTo>
                <a:lnTo>
                  <a:pt x="358" y="103"/>
                </a:lnTo>
                <a:lnTo>
                  <a:pt x="374" y="119"/>
                </a:lnTo>
                <a:lnTo>
                  <a:pt x="390" y="143"/>
                </a:lnTo>
                <a:lnTo>
                  <a:pt x="446" y="167"/>
                </a:lnTo>
                <a:lnTo>
                  <a:pt x="470" y="183"/>
                </a:lnTo>
                <a:lnTo>
                  <a:pt x="517" y="207"/>
                </a:lnTo>
                <a:lnTo>
                  <a:pt x="549" y="239"/>
                </a:lnTo>
                <a:lnTo>
                  <a:pt x="573" y="263"/>
                </a:lnTo>
                <a:lnTo>
                  <a:pt x="613" y="271"/>
                </a:lnTo>
                <a:lnTo>
                  <a:pt x="597" y="374"/>
                </a:lnTo>
                <a:lnTo>
                  <a:pt x="597" y="414"/>
                </a:lnTo>
                <a:lnTo>
                  <a:pt x="565" y="470"/>
                </a:lnTo>
                <a:lnTo>
                  <a:pt x="541" y="549"/>
                </a:lnTo>
                <a:lnTo>
                  <a:pt x="501" y="605"/>
                </a:lnTo>
                <a:lnTo>
                  <a:pt x="462" y="660"/>
                </a:lnTo>
                <a:lnTo>
                  <a:pt x="398" y="660"/>
                </a:lnTo>
                <a:lnTo>
                  <a:pt x="342" y="676"/>
                </a:lnTo>
                <a:lnTo>
                  <a:pt x="295" y="684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8" name="Freeform 31"/>
          <p:cNvSpPr>
            <a:spLocks/>
          </p:cNvSpPr>
          <p:nvPr/>
        </p:nvSpPr>
        <p:spPr bwMode="auto">
          <a:xfrm>
            <a:off x="4083050" y="4171950"/>
            <a:ext cx="798513" cy="836613"/>
          </a:xfrm>
          <a:custGeom>
            <a:avLst/>
            <a:gdLst>
              <a:gd name="T0" fmla="*/ 672875455 w 716"/>
              <a:gd name="T1" fmla="*/ 307737882 h 748"/>
              <a:gd name="T2" fmla="*/ 682825641 w 716"/>
              <a:gd name="T3" fmla="*/ 377791834 h 748"/>
              <a:gd name="T4" fmla="*/ 682825641 w 716"/>
              <a:gd name="T5" fmla="*/ 417822823 h 748"/>
              <a:gd name="T6" fmla="*/ 692775827 w 716"/>
              <a:gd name="T7" fmla="*/ 447845785 h 748"/>
              <a:gd name="T8" fmla="*/ 722626384 w 716"/>
              <a:gd name="T9" fmla="*/ 467861839 h 748"/>
              <a:gd name="T10" fmla="*/ 742525640 w 716"/>
              <a:gd name="T11" fmla="*/ 497884802 h 748"/>
              <a:gd name="T12" fmla="*/ 742525640 w 716"/>
              <a:gd name="T13" fmla="*/ 556680283 h 748"/>
              <a:gd name="T14" fmla="*/ 742525640 w 716"/>
              <a:gd name="T15" fmla="*/ 606718181 h 748"/>
              <a:gd name="T16" fmla="*/ 742525640 w 716"/>
              <a:gd name="T17" fmla="*/ 656757197 h 748"/>
              <a:gd name="T18" fmla="*/ 752475826 w 716"/>
              <a:gd name="T19" fmla="*/ 696788186 h 748"/>
              <a:gd name="T20" fmla="*/ 782326383 w 716"/>
              <a:gd name="T21" fmla="*/ 726811149 h 748"/>
              <a:gd name="T22" fmla="*/ 822127126 w 716"/>
              <a:gd name="T23" fmla="*/ 765591694 h 748"/>
              <a:gd name="T24" fmla="*/ 890533817 w 716"/>
              <a:gd name="T25" fmla="*/ 785606630 h 748"/>
              <a:gd name="T26" fmla="*/ 822127126 w 716"/>
              <a:gd name="T27" fmla="*/ 815629592 h 748"/>
              <a:gd name="T28" fmla="*/ 802226755 w 716"/>
              <a:gd name="T29" fmla="*/ 815629592 h 748"/>
              <a:gd name="T30" fmla="*/ 742525640 w 716"/>
              <a:gd name="T31" fmla="*/ 815629592 h 748"/>
              <a:gd name="T32" fmla="*/ 692775827 w 716"/>
              <a:gd name="T33" fmla="*/ 815629592 h 748"/>
              <a:gd name="T34" fmla="*/ 633074712 w 716"/>
              <a:gd name="T35" fmla="*/ 805621565 h 748"/>
              <a:gd name="T36" fmla="*/ 574618208 w 716"/>
              <a:gd name="T37" fmla="*/ 795614657 h 748"/>
              <a:gd name="T38" fmla="*/ 514917093 w 716"/>
              <a:gd name="T39" fmla="*/ 795614657 h 748"/>
              <a:gd name="T40" fmla="*/ 465167280 w 716"/>
              <a:gd name="T41" fmla="*/ 815629592 h 748"/>
              <a:gd name="T42" fmla="*/ 405466165 w 716"/>
              <a:gd name="T43" fmla="*/ 835645646 h 748"/>
              <a:gd name="T44" fmla="*/ 337059475 w 716"/>
              <a:gd name="T45" fmla="*/ 855660582 h 748"/>
              <a:gd name="T46" fmla="*/ 307208918 w 716"/>
              <a:gd name="T47" fmla="*/ 875676635 h 748"/>
              <a:gd name="T48" fmla="*/ 177857618 w 716"/>
              <a:gd name="T49" fmla="*/ 935722560 h 748"/>
              <a:gd name="T50" fmla="*/ 197757990 w 716"/>
              <a:gd name="T51" fmla="*/ 855660582 h 748"/>
              <a:gd name="T52" fmla="*/ 129351299 w 716"/>
              <a:gd name="T53" fmla="*/ 765591694 h 748"/>
              <a:gd name="T54" fmla="*/ 89550556 w 716"/>
              <a:gd name="T55" fmla="*/ 726811149 h 748"/>
              <a:gd name="T56" fmla="*/ 0 w 716"/>
              <a:gd name="T57" fmla="*/ 606718181 h 748"/>
              <a:gd name="T58" fmla="*/ 79600371 w 716"/>
              <a:gd name="T59" fmla="*/ 457853812 h 748"/>
              <a:gd name="T60" fmla="*/ 119401114 w 716"/>
              <a:gd name="T61" fmla="*/ 347768871 h 748"/>
              <a:gd name="T62" fmla="*/ 167907433 w 716"/>
              <a:gd name="T63" fmla="*/ 277714919 h 748"/>
              <a:gd name="T64" fmla="*/ 217658361 w 716"/>
              <a:gd name="T65" fmla="*/ 208911412 h 748"/>
              <a:gd name="T66" fmla="*/ 287308546 w 716"/>
              <a:gd name="T67" fmla="*/ 118841406 h 748"/>
              <a:gd name="T68" fmla="*/ 317159103 w 716"/>
              <a:gd name="T69" fmla="*/ 68803508 h 748"/>
              <a:gd name="T70" fmla="*/ 337059475 w 716"/>
              <a:gd name="T71" fmla="*/ 38779427 h 748"/>
              <a:gd name="T72" fmla="*/ 415416351 w 716"/>
              <a:gd name="T73" fmla="*/ 0 h 748"/>
              <a:gd name="T74" fmla="*/ 504968023 w 716"/>
              <a:gd name="T75" fmla="*/ 58795481 h 748"/>
              <a:gd name="T76" fmla="*/ 584568393 w 716"/>
              <a:gd name="T77" fmla="*/ 98826470 h 748"/>
              <a:gd name="T78" fmla="*/ 633074712 w 716"/>
              <a:gd name="T79" fmla="*/ 138857460 h 748"/>
              <a:gd name="T80" fmla="*/ 662925270 w 716"/>
              <a:gd name="T81" fmla="*/ 228926347 h 748"/>
              <a:gd name="T82" fmla="*/ 672875455 w 716"/>
              <a:gd name="T83" fmla="*/ 307737882 h 7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16"/>
              <a:gd name="T127" fmla="*/ 0 h 748"/>
              <a:gd name="T128" fmla="*/ 716 w 716"/>
              <a:gd name="T129" fmla="*/ 748 h 7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16" h="748">
                <a:moveTo>
                  <a:pt x="541" y="246"/>
                </a:moveTo>
                <a:lnTo>
                  <a:pt x="549" y="302"/>
                </a:lnTo>
                <a:lnTo>
                  <a:pt x="549" y="334"/>
                </a:lnTo>
                <a:lnTo>
                  <a:pt x="557" y="358"/>
                </a:lnTo>
                <a:lnTo>
                  <a:pt x="581" y="374"/>
                </a:lnTo>
                <a:lnTo>
                  <a:pt x="597" y="398"/>
                </a:lnTo>
                <a:lnTo>
                  <a:pt x="597" y="445"/>
                </a:lnTo>
                <a:lnTo>
                  <a:pt x="597" y="485"/>
                </a:lnTo>
                <a:lnTo>
                  <a:pt x="597" y="525"/>
                </a:lnTo>
                <a:lnTo>
                  <a:pt x="605" y="557"/>
                </a:lnTo>
                <a:lnTo>
                  <a:pt x="629" y="581"/>
                </a:lnTo>
                <a:lnTo>
                  <a:pt x="661" y="612"/>
                </a:lnTo>
                <a:lnTo>
                  <a:pt x="716" y="628"/>
                </a:lnTo>
                <a:lnTo>
                  <a:pt x="661" y="652"/>
                </a:lnTo>
                <a:lnTo>
                  <a:pt x="645" y="652"/>
                </a:lnTo>
                <a:lnTo>
                  <a:pt x="597" y="652"/>
                </a:lnTo>
                <a:lnTo>
                  <a:pt x="557" y="652"/>
                </a:lnTo>
                <a:lnTo>
                  <a:pt x="509" y="644"/>
                </a:lnTo>
                <a:lnTo>
                  <a:pt x="462" y="636"/>
                </a:lnTo>
                <a:lnTo>
                  <a:pt x="414" y="636"/>
                </a:lnTo>
                <a:lnTo>
                  <a:pt x="374" y="652"/>
                </a:lnTo>
                <a:lnTo>
                  <a:pt x="326" y="668"/>
                </a:lnTo>
                <a:lnTo>
                  <a:pt x="271" y="684"/>
                </a:lnTo>
                <a:lnTo>
                  <a:pt x="247" y="700"/>
                </a:lnTo>
                <a:lnTo>
                  <a:pt x="143" y="748"/>
                </a:lnTo>
                <a:lnTo>
                  <a:pt x="159" y="684"/>
                </a:lnTo>
                <a:lnTo>
                  <a:pt x="104" y="612"/>
                </a:lnTo>
                <a:lnTo>
                  <a:pt x="72" y="581"/>
                </a:lnTo>
                <a:lnTo>
                  <a:pt x="0" y="485"/>
                </a:lnTo>
                <a:lnTo>
                  <a:pt x="64" y="366"/>
                </a:lnTo>
                <a:lnTo>
                  <a:pt x="96" y="278"/>
                </a:lnTo>
                <a:lnTo>
                  <a:pt x="135" y="222"/>
                </a:lnTo>
                <a:lnTo>
                  <a:pt x="175" y="167"/>
                </a:lnTo>
                <a:lnTo>
                  <a:pt x="231" y="95"/>
                </a:lnTo>
                <a:lnTo>
                  <a:pt x="255" y="55"/>
                </a:lnTo>
                <a:lnTo>
                  <a:pt x="271" y="31"/>
                </a:lnTo>
                <a:lnTo>
                  <a:pt x="334" y="0"/>
                </a:lnTo>
                <a:lnTo>
                  <a:pt x="406" y="47"/>
                </a:lnTo>
                <a:lnTo>
                  <a:pt x="470" y="79"/>
                </a:lnTo>
                <a:lnTo>
                  <a:pt x="509" y="111"/>
                </a:lnTo>
                <a:lnTo>
                  <a:pt x="533" y="183"/>
                </a:lnTo>
                <a:lnTo>
                  <a:pt x="541" y="246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19" name="Freeform 32"/>
          <p:cNvSpPr>
            <a:spLocks/>
          </p:cNvSpPr>
          <p:nvPr/>
        </p:nvSpPr>
        <p:spPr bwMode="auto">
          <a:xfrm>
            <a:off x="1911350" y="2097088"/>
            <a:ext cx="904875" cy="1068387"/>
          </a:xfrm>
          <a:custGeom>
            <a:avLst/>
            <a:gdLst>
              <a:gd name="T0" fmla="*/ 0 w 811"/>
              <a:gd name="T1" fmla="*/ 576968676 h 955"/>
              <a:gd name="T2" fmla="*/ 276368462 w 811"/>
              <a:gd name="T3" fmla="*/ 259072343 h 955"/>
              <a:gd name="T4" fmla="*/ 563941308 w 811"/>
              <a:gd name="T5" fmla="*/ 0 h 955"/>
              <a:gd name="T6" fmla="*/ 603778123 w 811"/>
              <a:gd name="T7" fmla="*/ 88860795 h 955"/>
              <a:gd name="T8" fmla="*/ 722043388 w 811"/>
              <a:gd name="T9" fmla="*/ 307883691 h 955"/>
              <a:gd name="T10" fmla="*/ 801717018 w 811"/>
              <a:gd name="T11" fmla="*/ 428033151 h 955"/>
              <a:gd name="T12" fmla="*/ 901310172 w 811"/>
              <a:gd name="T13" fmla="*/ 576968676 h 955"/>
              <a:gd name="T14" fmla="*/ 1009616234 w 811"/>
              <a:gd name="T15" fmla="*/ 785978930 h 955"/>
              <a:gd name="T16" fmla="*/ 831594630 w 811"/>
              <a:gd name="T17" fmla="*/ 936166315 h 955"/>
              <a:gd name="T18" fmla="*/ 761880203 w 811"/>
              <a:gd name="T19" fmla="*/ 974963902 h 955"/>
              <a:gd name="T20" fmla="*/ 653574141 w 811"/>
              <a:gd name="T21" fmla="*/ 1045051274 h 955"/>
              <a:gd name="T22" fmla="*/ 593818919 w 811"/>
              <a:gd name="T23" fmla="*/ 1105126004 h 955"/>
              <a:gd name="T24" fmla="*/ 553982104 w 811"/>
              <a:gd name="T25" fmla="*/ 1145176570 h 955"/>
              <a:gd name="T26" fmla="*/ 504186085 w 811"/>
              <a:gd name="T27" fmla="*/ 1165200734 h 955"/>
              <a:gd name="T28" fmla="*/ 455634130 w 811"/>
              <a:gd name="T29" fmla="*/ 1195238658 h 955"/>
              <a:gd name="T30" fmla="*/ 385919704 w 811"/>
              <a:gd name="T31" fmla="*/ 1195238658 h 955"/>
              <a:gd name="T32" fmla="*/ 296286870 w 811"/>
              <a:gd name="T33" fmla="*/ 1165200734 h 955"/>
              <a:gd name="T34" fmla="*/ 197940012 w 811"/>
              <a:gd name="T35" fmla="*/ 1135163928 h 955"/>
              <a:gd name="T36" fmla="*/ 78428451 w 811"/>
              <a:gd name="T37" fmla="*/ 1035038632 h 955"/>
              <a:gd name="T38" fmla="*/ 0 w 811"/>
              <a:gd name="T39" fmla="*/ 576968676 h 9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11"/>
              <a:gd name="T61" fmla="*/ 0 h 955"/>
              <a:gd name="T62" fmla="*/ 811 w 811"/>
              <a:gd name="T63" fmla="*/ 955 h 95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11" h="955">
                <a:moveTo>
                  <a:pt x="0" y="461"/>
                </a:moveTo>
                <a:lnTo>
                  <a:pt x="222" y="207"/>
                </a:lnTo>
                <a:lnTo>
                  <a:pt x="453" y="0"/>
                </a:lnTo>
                <a:lnTo>
                  <a:pt x="485" y="71"/>
                </a:lnTo>
                <a:lnTo>
                  <a:pt x="580" y="246"/>
                </a:lnTo>
                <a:lnTo>
                  <a:pt x="644" y="342"/>
                </a:lnTo>
                <a:lnTo>
                  <a:pt x="724" y="461"/>
                </a:lnTo>
                <a:lnTo>
                  <a:pt x="811" y="628"/>
                </a:lnTo>
                <a:lnTo>
                  <a:pt x="668" y="748"/>
                </a:lnTo>
                <a:lnTo>
                  <a:pt x="612" y="779"/>
                </a:lnTo>
                <a:lnTo>
                  <a:pt x="525" y="835"/>
                </a:lnTo>
                <a:lnTo>
                  <a:pt x="477" y="883"/>
                </a:lnTo>
                <a:lnTo>
                  <a:pt x="445" y="915"/>
                </a:lnTo>
                <a:lnTo>
                  <a:pt x="405" y="931"/>
                </a:lnTo>
                <a:lnTo>
                  <a:pt x="366" y="955"/>
                </a:lnTo>
                <a:lnTo>
                  <a:pt x="310" y="955"/>
                </a:lnTo>
                <a:lnTo>
                  <a:pt x="238" y="931"/>
                </a:lnTo>
                <a:lnTo>
                  <a:pt x="159" y="907"/>
                </a:lnTo>
                <a:lnTo>
                  <a:pt x="63" y="827"/>
                </a:lnTo>
                <a:lnTo>
                  <a:pt x="0" y="461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20" name="Freeform 33"/>
          <p:cNvSpPr>
            <a:spLocks/>
          </p:cNvSpPr>
          <p:nvPr/>
        </p:nvSpPr>
        <p:spPr bwMode="auto">
          <a:xfrm>
            <a:off x="2371725" y="4714875"/>
            <a:ext cx="2146300" cy="819150"/>
          </a:xfrm>
          <a:custGeom>
            <a:avLst/>
            <a:gdLst>
              <a:gd name="T0" fmla="*/ 633342373 w 1926"/>
              <a:gd name="T1" fmla="*/ 747616495 h 732"/>
              <a:gd name="T2" fmla="*/ 741382836 w 1926"/>
              <a:gd name="T3" fmla="*/ 737598694 h 732"/>
              <a:gd name="T4" fmla="*/ 870535268 w 1926"/>
              <a:gd name="T5" fmla="*/ 737598694 h 732"/>
              <a:gd name="T6" fmla="*/ 998445165 w 1926"/>
              <a:gd name="T7" fmla="*/ 767653218 h 732"/>
              <a:gd name="T8" fmla="*/ 1077924013 w 1926"/>
              <a:gd name="T9" fmla="*/ 797708861 h 732"/>
              <a:gd name="T10" fmla="*/ 1156160326 w 1926"/>
              <a:gd name="T11" fmla="*/ 886621326 h 732"/>
              <a:gd name="T12" fmla="*/ 1245572776 w 1926"/>
              <a:gd name="T13" fmla="*/ 876602406 h 732"/>
              <a:gd name="T14" fmla="*/ 1334986342 w 1926"/>
              <a:gd name="T15" fmla="*/ 817744464 h 732"/>
              <a:gd name="T16" fmla="*/ 1393353221 w 1926"/>
              <a:gd name="T17" fmla="*/ 747616495 h 732"/>
              <a:gd name="T18" fmla="*/ 1452961521 w 1926"/>
              <a:gd name="T19" fmla="*/ 785185490 h 732"/>
              <a:gd name="T20" fmla="*/ 1554792647 w 1926"/>
              <a:gd name="T21" fmla="*/ 839033411 h 732"/>
              <a:gd name="T22" fmla="*/ 1700089133 w 1926"/>
              <a:gd name="T23" fmla="*/ 876602406 h 732"/>
              <a:gd name="T24" fmla="*/ 1917412595 w 1926"/>
              <a:gd name="T25" fmla="*/ 916675850 h 732"/>
              <a:gd name="T26" fmla="*/ 2075127756 w 1926"/>
              <a:gd name="T27" fmla="*/ 876602406 h 732"/>
              <a:gd name="T28" fmla="*/ 2147483647 w 1926"/>
              <a:gd name="T29" fmla="*/ 797708861 h 732"/>
              <a:gd name="T30" fmla="*/ 2147483647 w 1926"/>
              <a:gd name="T31" fmla="*/ 757635416 h 732"/>
              <a:gd name="T32" fmla="*/ 2147483647 w 1926"/>
              <a:gd name="T33" fmla="*/ 717561971 h 732"/>
              <a:gd name="T34" fmla="*/ 2134736057 w 1926"/>
              <a:gd name="T35" fmla="*/ 697525249 h 732"/>
              <a:gd name="T36" fmla="*/ 2075127756 w 1926"/>
              <a:gd name="T37" fmla="*/ 687507447 h 732"/>
              <a:gd name="T38" fmla="*/ 2036630311 w 1926"/>
              <a:gd name="T39" fmla="*/ 667470725 h 732"/>
              <a:gd name="T40" fmla="*/ 2045322491 w 1926"/>
              <a:gd name="T41" fmla="*/ 597341637 h 732"/>
              <a:gd name="T42" fmla="*/ 2075127756 w 1926"/>
              <a:gd name="T43" fmla="*/ 508429172 h 732"/>
              <a:gd name="T44" fmla="*/ 2085062473 w 1926"/>
              <a:gd name="T45" fmla="*/ 329352015 h 732"/>
              <a:gd name="T46" fmla="*/ 2036630311 w 1926"/>
              <a:gd name="T47" fmla="*/ 159040434 h 732"/>
              <a:gd name="T48" fmla="*/ 1907477878 w 1926"/>
              <a:gd name="T49" fmla="*/ 0 h 732"/>
              <a:gd name="T50" fmla="*/ 880469985 w 1926"/>
              <a:gd name="T51" fmla="*/ 179077157 h 732"/>
              <a:gd name="T52" fmla="*/ 0 w 1926"/>
              <a:gd name="T53" fmla="*/ 647434003 h 732"/>
              <a:gd name="T54" fmla="*/ 198695450 w 1926"/>
              <a:gd name="T55" fmla="*/ 617378360 h 732"/>
              <a:gd name="T56" fmla="*/ 276931762 w 1926"/>
              <a:gd name="T57" fmla="*/ 627397280 h 732"/>
              <a:gd name="T58" fmla="*/ 326606460 w 1926"/>
              <a:gd name="T59" fmla="*/ 667470725 h 732"/>
              <a:gd name="T60" fmla="*/ 356410611 w 1926"/>
              <a:gd name="T61" fmla="*/ 727579773 h 732"/>
              <a:gd name="T62" fmla="*/ 396149478 w 1926"/>
              <a:gd name="T63" fmla="*/ 747616495 h 732"/>
              <a:gd name="T64" fmla="*/ 504189941 w 1926"/>
              <a:gd name="T65" fmla="*/ 747616495 h 7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26"/>
              <a:gd name="T100" fmla="*/ 0 h 732"/>
              <a:gd name="T101" fmla="*/ 1926 w 1926"/>
              <a:gd name="T102" fmla="*/ 732 h 7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26" h="732">
                <a:moveTo>
                  <a:pt x="430" y="597"/>
                </a:moveTo>
                <a:lnTo>
                  <a:pt x="510" y="597"/>
                </a:lnTo>
                <a:lnTo>
                  <a:pt x="549" y="589"/>
                </a:lnTo>
                <a:lnTo>
                  <a:pt x="597" y="589"/>
                </a:lnTo>
                <a:lnTo>
                  <a:pt x="661" y="589"/>
                </a:lnTo>
                <a:lnTo>
                  <a:pt x="701" y="589"/>
                </a:lnTo>
                <a:lnTo>
                  <a:pt x="763" y="599"/>
                </a:lnTo>
                <a:lnTo>
                  <a:pt x="804" y="613"/>
                </a:lnTo>
                <a:lnTo>
                  <a:pt x="836" y="621"/>
                </a:lnTo>
                <a:lnTo>
                  <a:pt x="868" y="637"/>
                </a:lnTo>
                <a:lnTo>
                  <a:pt x="900" y="660"/>
                </a:lnTo>
                <a:lnTo>
                  <a:pt x="931" y="708"/>
                </a:lnTo>
                <a:lnTo>
                  <a:pt x="963" y="700"/>
                </a:lnTo>
                <a:lnTo>
                  <a:pt x="1003" y="700"/>
                </a:lnTo>
                <a:lnTo>
                  <a:pt x="1051" y="684"/>
                </a:lnTo>
                <a:lnTo>
                  <a:pt x="1075" y="653"/>
                </a:lnTo>
                <a:lnTo>
                  <a:pt x="1106" y="613"/>
                </a:lnTo>
                <a:lnTo>
                  <a:pt x="1122" y="597"/>
                </a:lnTo>
                <a:lnTo>
                  <a:pt x="1138" y="601"/>
                </a:lnTo>
                <a:lnTo>
                  <a:pt x="1170" y="627"/>
                </a:lnTo>
                <a:lnTo>
                  <a:pt x="1206" y="641"/>
                </a:lnTo>
                <a:lnTo>
                  <a:pt x="1252" y="670"/>
                </a:lnTo>
                <a:lnTo>
                  <a:pt x="1313" y="690"/>
                </a:lnTo>
                <a:lnTo>
                  <a:pt x="1369" y="700"/>
                </a:lnTo>
                <a:lnTo>
                  <a:pt x="1464" y="716"/>
                </a:lnTo>
                <a:lnTo>
                  <a:pt x="1544" y="732"/>
                </a:lnTo>
                <a:lnTo>
                  <a:pt x="1616" y="716"/>
                </a:lnTo>
                <a:lnTo>
                  <a:pt x="1671" y="700"/>
                </a:lnTo>
                <a:lnTo>
                  <a:pt x="1687" y="676"/>
                </a:lnTo>
                <a:lnTo>
                  <a:pt x="1735" y="637"/>
                </a:lnTo>
                <a:lnTo>
                  <a:pt x="1783" y="613"/>
                </a:lnTo>
                <a:lnTo>
                  <a:pt x="1823" y="605"/>
                </a:lnTo>
                <a:lnTo>
                  <a:pt x="1926" y="597"/>
                </a:lnTo>
                <a:lnTo>
                  <a:pt x="1862" y="573"/>
                </a:lnTo>
                <a:lnTo>
                  <a:pt x="1783" y="565"/>
                </a:lnTo>
                <a:lnTo>
                  <a:pt x="1719" y="557"/>
                </a:lnTo>
                <a:lnTo>
                  <a:pt x="1687" y="557"/>
                </a:lnTo>
                <a:lnTo>
                  <a:pt x="1671" y="549"/>
                </a:lnTo>
                <a:lnTo>
                  <a:pt x="1655" y="541"/>
                </a:lnTo>
                <a:lnTo>
                  <a:pt x="1640" y="533"/>
                </a:lnTo>
                <a:lnTo>
                  <a:pt x="1640" y="501"/>
                </a:lnTo>
                <a:lnTo>
                  <a:pt x="1647" y="477"/>
                </a:lnTo>
                <a:lnTo>
                  <a:pt x="1671" y="446"/>
                </a:lnTo>
                <a:lnTo>
                  <a:pt x="1671" y="406"/>
                </a:lnTo>
                <a:lnTo>
                  <a:pt x="1679" y="382"/>
                </a:lnTo>
                <a:lnTo>
                  <a:pt x="1679" y="263"/>
                </a:lnTo>
                <a:lnTo>
                  <a:pt x="1695" y="199"/>
                </a:lnTo>
                <a:lnTo>
                  <a:pt x="1640" y="127"/>
                </a:lnTo>
                <a:lnTo>
                  <a:pt x="1608" y="96"/>
                </a:lnTo>
                <a:lnTo>
                  <a:pt x="1536" y="0"/>
                </a:lnTo>
                <a:lnTo>
                  <a:pt x="1162" y="64"/>
                </a:lnTo>
                <a:lnTo>
                  <a:pt x="709" y="143"/>
                </a:lnTo>
                <a:lnTo>
                  <a:pt x="366" y="207"/>
                </a:lnTo>
                <a:lnTo>
                  <a:pt x="0" y="517"/>
                </a:lnTo>
                <a:lnTo>
                  <a:pt x="120" y="509"/>
                </a:lnTo>
                <a:lnTo>
                  <a:pt x="160" y="493"/>
                </a:lnTo>
                <a:lnTo>
                  <a:pt x="199" y="501"/>
                </a:lnTo>
                <a:lnTo>
                  <a:pt x="223" y="501"/>
                </a:lnTo>
                <a:lnTo>
                  <a:pt x="239" y="509"/>
                </a:lnTo>
                <a:lnTo>
                  <a:pt x="263" y="533"/>
                </a:lnTo>
                <a:lnTo>
                  <a:pt x="271" y="565"/>
                </a:lnTo>
                <a:lnTo>
                  <a:pt x="287" y="581"/>
                </a:lnTo>
                <a:lnTo>
                  <a:pt x="303" y="589"/>
                </a:lnTo>
                <a:lnTo>
                  <a:pt x="319" y="597"/>
                </a:lnTo>
                <a:lnTo>
                  <a:pt x="350" y="605"/>
                </a:lnTo>
                <a:lnTo>
                  <a:pt x="406" y="597"/>
                </a:lnTo>
                <a:lnTo>
                  <a:pt x="430" y="597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21" name="Freeform 34"/>
          <p:cNvSpPr>
            <a:spLocks/>
          </p:cNvSpPr>
          <p:nvPr/>
        </p:nvSpPr>
        <p:spPr bwMode="auto">
          <a:xfrm>
            <a:off x="3798888" y="3422650"/>
            <a:ext cx="904875" cy="855663"/>
          </a:xfrm>
          <a:custGeom>
            <a:avLst/>
            <a:gdLst>
              <a:gd name="T0" fmla="*/ 603533795 w 812"/>
              <a:gd name="T1" fmla="*/ 958322400 h 764"/>
              <a:gd name="T2" fmla="*/ 633337837 w 812"/>
              <a:gd name="T3" fmla="*/ 908148576 h 764"/>
              <a:gd name="T4" fmla="*/ 653207198 w 812"/>
              <a:gd name="T5" fmla="*/ 878043609 h 764"/>
              <a:gd name="T6" fmla="*/ 731443225 w 812"/>
              <a:gd name="T7" fmla="*/ 839159147 h 764"/>
              <a:gd name="T8" fmla="*/ 800985989 w 812"/>
              <a:gd name="T9" fmla="*/ 788985323 h 764"/>
              <a:gd name="T10" fmla="*/ 880463434 w 812"/>
              <a:gd name="T11" fmla="*/ 718741520 h 764"/>
              <a:gd name="T12" fmla="*/ 938830100 w 812"/>
              <a:gd name="T13" fmla="*/ 668567696 h 764"/>
              <a:gd name="T14" fmla="*/ 958699461 w 812"/>
              <a:gd name="T15" fmla="*/ 619648245 h 764"/>
              <a:gd name="T16" fmla="*/ 988503503 w 812"/>
              <a:gd name="T17" fmla="*/ 569474420 h 764"/>
              <a:gd name="T18" fmla="*/ 1008372864 w 812"/>
              <a:gd name="T19" fmla="*/ 519300596 h 764"/>
              <a:gd name="T20" fmla="*/ 1008372864 w 812"/>
              <a:gd name="T21" fmla="*/ 449056793 h 764"/>
              <a:gd name="T22" fmla="*/ 998438183 w 812"/>
              <a:gd name="T23" fmla="*/ 370032376 h 764"/>
              <a:gd name="T24" fmla="*/ 978568822 w 812"/>
              <a:gd name="T25" fmla="*/ 309824682 h 764"/>
              <a:gd name="T26" fmla="*/ 948764781 w 812"/>
              <a:gd name="T27" fmla="*/ 269684727 h 764"/>
              <a:gd name="T28" fmla="*/ 928895419 w 812"/>
              <a:gd name="T29" fmla="*/ 239580880 h 764"/>
              <a:gd name="T30" fmla="*/ 910267476 w 812"/>
              <a:gd name="T31" fmla="*/ 209475913 h 764"/>
              <a:gd name="T32" fmla="*/ 880463434 w 812"/>
              <a:gd name="T33" fmla="*/ 150521474 h 764"/>
              <a:gd name="T34" fmla="*/ 870528753 w 812"/>
              <a:gd name="T35" fmla="*/ 100347649 h 764"/>
              <a:gd name="T36" fmla="*/ 870528753 w 812"/>
              <a:gd name="T37" fmla="*/ 60208813 h 764"/>
              <a:gd name="T38" fmla="*/ 841966129 w 812"/>
              <a:gd name="T39" fmla="*/ 0 h 764"/>
              <a:gd name="T40" fmla="*/ 0 w 812"/>
              <a:gd name="T41" fmla="*/ 309824682 h 764"/>
              <a:gd name="T42" fmla="*/ 603533795 w 812"/>
              <a:gd name="T43" fmla="*/ 958322400 h 76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12"/>
              <a:gd name="T67" fmla="*/ 0 h 764"/>
              <a:gd name="T68" fmla="*/ 812 w 812"/>
              <a:gd name="T69" fmla="*/ 764 h 76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12" h="764">
                <a:moveTo>
                  <a:pt x="486" y="764"/>
                </a:moveTo>
                <a:lnTo>
                  <a:pt x="510" y="724"/>
                </a:lnTo>
                <a:lnTo>
                  <a:pt x="526" y="700"/>
                </a:lnTo>
                <a:lnTo>
                  <a:pt x="589" y="669"/>
                </a:lnTo>
                <a:lnTo>
                  <a:pt x="645" y="629"/>
                </a:lnTo>
                <a:lnTo>
                  <a:pt x="709" y="573"/>
                </a:lnTo>
                <a:lnTo>
                  <a:pt x="756" y="533"/>
                </a:lnTo>
                <a:lnTo>
                  <a:pt x="772" y="494"/>
                </a:lnTo>
                <a:lnTo>
                  <a:pt x="796" y="454"/>
                </a:lnTo>
                <a:lnTo>
                  <a:pt x="812" y="414"/>
                </a:lnTo>
                <a:lnTo>
                  <a:pt x="812" y="358"/>
                </a:lnTo>
                <a:lnTo>
                  <a:pt x="804" y="295"/>
                </a:lnTo>
                <a:lnTo>
                  <a:pt x="788" y="247"/>
                </a:lnTo>
                <a:lnTo>
                  <a:pt x="764" y="215"/>
                </a:lnTo>
                <a:lnTo>
                  <a:pt x="748" y="191"/>
                </a:lnTo>
                <a:lnTo>
                  <a:pt x="733" y="167"/>
                </a:lnTo>
                <a:lnTo>
                  <a:pt x="709" y="120"/>
                </a:lnTo>
                <a:lnTo>
                  <a:pt x="701" y="80"/>
                </a:lnTo>
                <a:lnTo>
                  <a:pt x="701" y="48"/>
                </a:lnTo>
                <a:lnTo>
                  <a:pt x="678" y="0"/>
                </a:lnTo>
                <a:lnTo>
                  <a:pt x="0" y="247"/>
                </a:lnTo>
                <a:lnTo>
                  <a:pt x="486" y="764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22" name="Freeform 35"/>
          <p:cNvSpPr>
            <a:spLocks/>
          </p:cNvSpPr>
          <p:nvPr/>
        </p:nvSpPr>
        <p:spPr bwMode="auto">
          <a:xfrm>
            <a:off x="4456113" y="3387725"/>
            <a:ext cx="1622425" cy="1541463"/>
          </a:xfrm>
          <a:custGeom>
            <a:avLst/>
            <a:gdLst>
              <a:gd name="T0" fmla="*/ 217292405 w 1456"/>
              <a:gd name="T1" fmla="*/ 1017546268 h 1377"/>
              <a:gd name="T2" fmla="*/ 0 w 1456"/>
              <a:gd name="T3" fmla="*/ 878447514 h 1377"/>
              <a:gd name="T4" fmla="*/ 197425499 w 1456"/>
              <a:gd name="T5" fmla="*/ 828322573 h 1377"/>
              <a:gd name="T6" fmla="*/ 276893124 w 1456"/>
              <a:gd name="T7" fmla="*/ 937345467 h 1377"/>
              <a:gd name="T8" fmla="*/ 386159436 w 1456"/>
              <a:gd name="T9" fmla="*/ 977445868 h 1377"/>
              <a:gd name="T10" fmla="*/ 533918227 w 1456"/>
              <a:gd name="T11" fmla="*/ 1007520609 h 1377"/>
              <a:gd name="T12" fmla="*/ 651877216 w 1456"/>
              <a:gd name="T13" fmla="*/ 1037596469 h 1377"/>
              <a:gd name="T14" fmla="*/ 721410831 w 1456"/>
              <a:gd name="T15" fmla="*/ 957395667 h 1377"/>
              <a:gd name="T16" fmla="*/ 593518946 w 1456"/>
              <a:gd name="T17" fmla="*/ 828322573 h 1377"/>
              <a:gd name="T18" fmla="*/ 523985331 w 1456"/>
              <a:gd name="T19" fmla="*/ 697996830 h 1377"/>
              <a:gd name="T20" fmla="*/ 553785133 w 1456"/>
              <a:gd name="T21" fmla="*/ 488722934 h 1377"/>
              <a:gd name="T22" fmla="*/ 454451717 w 1456"/>
              <a:gd name="T23" fmla="*/ 369675499 h 1377"/>
              <a:gd name="T24" fmla="*/ 257026218 w 1456"/>
              <a:gd name="T25" fmla="*/ 269424497 h 1377"/>
              <a:gd name="T26" fmla="*/ 109267427 w 1456"/>
              <a:gd name="T27" fmla="*/ 40100401 h 1377"/>
              <a:gd name="T28" fmla="*/ 563719144 w 1456"/>
              <a:gd name="T29" fmla="*/ 100251002 h 1377"/>
              <a:gd name="T30" fmla="*/ 593518946 w 1456"/>
              <a:gd name="T31" fmla="*/ 289474698 h 1377"/>
              <a:gd name="T32" fmla="*/ 721410831 w 1456"/>
              <a:gd name="T33" fmla="*/ 269424497 h 1377"/>
              <a:gd name="T34" fmla="*/ 830678257 w 1456"/>
              <a:gd name="T35" fmla="*/ 329575098 h 1377"/>
              <a:gd name="T36" fmla="*/ 998303954 w 1456"/>
              <a:gd name="T37" fmla="*/ 349625299 h 1377"/>
              <a:gd name="T38" fmla="*/ 1175862547 w 1456"/>
              <a:gd name="T39" fmla="*/ 349625299 h 1377"/>
              <a:gd name="T40" fmla="*/ 1255329058 w 1456"/>
              <a:gd name="T41" fmla="*/ 458647074 h 1377"/>
              <a:gd name="T42" fmla="*/ 1363355151 w 1456"/>
              <a:gd name="T43" fmla="*/ 409774780 h 1377"/>
              <a:gd name="T44" fmla="*/ 1610447358 w 1456"/>
              <a:gd name="T45" fmla="*/ 389725699 h 1377"/>
              <a:gd name="T46" fmla="*/ 1650181171 w 1456"/>
              <a:gd name="T47" fmla="*/ 558898075 h 1377"/>
              <a:gd name="T48" fmla="*/ 1679980973 w 1456"/>
              <a:gd name="T49" fmla="*/ 848372773 h 1377"/>
              <a:gd name="T50" fmla="*/ 1689913869 w 1456"/>
              <a:gd name="T51" fmla="*/ 1047621009 h 1377"/>
              <a:gd name="T52" fmla="*/ 1759447483 w 1456"/>
              <a:gd name="T53" fmla="*/ 1286969646 h 1377"/>
              <a:gd name="T54" fmla="*/ 1788005951 w 1456"/>
              <a:gd name="T55" fmla="*/ 1446118601 h 1377"/>
              <a:gd name="T56" fmla="*/ 1807872858 w 1456"/>
              <a:gd name="T57" fmla="*/ 1725567639 h 1377"/>
              <a:gd name="T58" fmla="*/ 1630314264 w 1456"/>
              <a:gd name="T59" fmla="*/ 1695492898 h 1377"/>
              <a:gd name="T60" fmla="*/ 1532222181 w 1456"/>
              <a:gd name="T61" fmla="*/ 1695492898 h 1377"/>
              <a:gd name="T62" fmla="*/ 1482555473 w 1456"/>
              <a:gd name="T63" fmla="*/ 1476193342 h 1377"/>
              <a:gd name="T64" fmla="*/ 1285128860 w 1456"/>
              <a:gd name="T65" fmla="*/ 1456143142 h 1377"/>
              <a:gd name="T66" fmla="*/ 1255329058 w 1456"/>
              <a:gd name="T67" fmla="*/ 1635342297 h 1377"/>
              <a:gd name="T68" fmla="*/ 1136128735 w 1456"/>
              <a:gd name="T69" fmla="*/ 1675442698 h 1377"/>
              <a:gd name="T70" fmla="*/ 978437048 w 1456"/>
              <a:gd name="T71" fmla="*/ 1586470004 h 1377"/>
              <a:gd name="T72" fmla="*/ 850544049 w 1456"/>
              <a:gd name="T73" fmla="*/ 1486219002 h 1377"/>
              <a:gd name="T74" fmla="*/ 731343726 w 1456"/>
              <a:gd name="T75" fmla="*/ 1406018201 h 1377"/>
              <a:gd name="T76" fmla="*/ 691611028 w 1456"/>
              <a:gd name="T77" fmla="*/ 1317045507 h 1377"/>
              <a:gd name="T78" fmla="*/ 593518946 w 1456"/>
              <a:gd name="T79" fmla="*/ 1276945106 h 1377"/>
              <a:gd name="T80" fmla="*/ 484251519 w 1456"/>
              <a:gd name="T81" fmla="*/ 1296995306 h 1377"/>
              <a:gd name="T82" fmla="*/ 356359634 w 1456"/>
              <a:gd name="T83" fmla="*/ 1286969646 h 1377"/>
              <a:gd name="T84" fmla="*/ 257026218 w 1456"/>
              <a:gd name="T85" fmla="*/ 1186719764 h 137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456"/>
              <a:gd name="T130" fmla="*/ 0 h 1377"/>
              <a:gd name="T131" fmla="*/ 1456 w 1456"/>
              <a:gd name="T132" fmla="*/ 1377 h 137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456" h="1377">
                <a:moveTo>
                  <a:pt x="207" y="947"/>
                </a:moveTo>
                <a:lnTo>
                  <a:pt x="199" y="884"/>
                </a:lnTo>
                <a:lnTo>
                  <a:pt x="175" y="812"/>
                </a:lnTo>
                <a:lnTo>
                  <a:pt x="136" y="780"/>
                </a:lnTo>
                <a:lnTo>
                  <a:pt x="72" y="748"/>
                </a:lnTo>
                <a:lnTo>
                  <a:pt x="0" y="701"/>
                </a:lnTo>
                <a:lnTo>
                  <a:pt x="56" y="661"/>
                </a:lnTo>
                <a:lnTo>
                  <a:pt x="120" y="605"/>
                </a:lnTo>
                <a:lnTo>
                  <a:pt x="159" y="661"/>
                </a:lnTo>
                <a:lnTo>
                  <a:pt x="175" y="677"/>
                </a:lnTo>
                <a:lnTo>
                  <a:pt x="207" y="717"/>
                </a:lnTo>
                <a:lnTo>
                  <a:pt x="223" y="748"/>
                </a:lnTo>
                <a:lnTo>
                  <a:pt x="255" y="764"/>
                </a:lnTo>
                <a:lnTo>
                  <a:pt x="271" y="772"/>
                </a:lnTo>
                <a:lnTo>
                  <a:pt x="311" y="780"/>
                </a:lnTo>
                <a:lnTo>
                  <a:pt x="358" y="780"/>
                </a:lnTo>
                <a:lnTo>
                  <a:pt x="398" y="780"/>
                </a:lnTo>
                <a:lnTo>
                  <a:pt x="430" y="804"/>
                </a:lnTo>
                <a:lnTo>
                  <a:pt x="462" y="820"/>
                </a:lnTo>
                <a:lnTo>
                  <a:pt x="486" y="844"/>
                </a:lnTo>
                <a:lnTo>
                  <a:pt x="525" y="828"/>
                </a:lnTo>
                <a:lnTo>
                  <a:pt x="565" y="804"/>
                </a:lnTo>
                <a:lnTo>
                  <a:pt x="613" y="772"/>
                </a:lnTo>
                <a:lnTo>
                  <a:pt x="581" y="764"/>
                </a:lnTo>
                <a:lnTo>
                  <a:pt x="541" y="725"/>
                </a:lnTo>
                <a:lnTo>
                  <a:pt x="517" y="701"/>
                </a:lnTo>
                <a:lnTo>
                  <a:pt x="478" y="661"/>
                </a:lnTo>
                <a:lnTo>
                  <a:pt x="446" y="637"/>
                </a:lnTo>
                <a:lnTo>
                  <a:pt x="430" y="597"/>
                </a:lnTo>
                <a:lnTo>
                  <a:pt x="422" y="557"/>
                </a:lnTo>
                <a:lnTo>
                  <a:pt x="438" y="510"/>
                </a:lnTo>
                <a:lnTo>
                  <a:pt x="438" y="454"/>
                </a:lnTo>
                <a:lnTo>
                  <a:pt x="446" y="390"/>
                </a:lnTo>
                <a:lnTo>
                  <a:pt x="438" y="335"/>
                </a:lnTo>
                <a:lnTo>
                  <a:pt x="406" y="319"/>
                </a:lnTo>
                <a:lnTo>
                  <a:pt x="366" y="295"/>
                </a:lnTo>
                <a:lnTo>
                  <a:pt x="311" y="279"/>
                </a:lnTo>
                <a:lnTo>
                  <a:pt x="255" y="263"/>
                </a:lnTo>
                <a:lnTo>
                  <a:pt x="207" y="215"/>
                </a:lnTo>
                <a:lnTo>
                  <a:pt x="175" y="168"/>
                </a:lnTo>
                <a:lnTo>
                  <a:pt x="151" y="104"/>
                </a:lnTo>
                <a:lnTo>
                  <a:pt x="88" y="32"/>
                </a:lnTo>
                <a:lnTo>
                  <a:pt x="295" y="16"/>
                </a:lnTo>
                <a:lnTo>
                  <a:pt x="478" y="0"/>
                </a:lnTo>
                <a:lnTo>
                  <a:pt x="454" y="80"/>
                </a:lnTo>
                <a:lnTo>
                  <a:pt x="430" y="152"/>
                </a:lnTo>
                <a:lnTo>
                  <a:pt x="430" y="223"/>
                </a:lnTo>
                <a:lnTo>
                  <a:pt x="478" y="231"/>
                </a:lnTo>
                <a:lnTo>
                  <a:pt x="510" y="215"/>
                </a:lnTo>
                <a:lnTo>
                  <a:pt x="541" y="215"/>
                </a:lnTo>
                <a:lnTo>
                  <a:pt x="581" y="215"/>
                </a:lnTo>
                <a:lnTo>
                  <a:pt x="621" y="247"/>
                </a:lnTo>
                <a:lnTo>
                  <a:pt x="653" y="255"/>
                </a:lnTo>
                <a:lnTo>
                  <a:pt x="669" y="263"/>
                </a:lnTo>
                <a:lnTo>
                  <a:pt x="693" y="271"/>
                </a:lnTo>
                <a:lnTo>
                  <a:pt x="740" y="279"/>
                </a:lnTo>
                <a:lnTo>
                  <a:pt x="804" y="279"/>
                </a:lnTo>
                <a:lnTo>
                  <a:pt x="868" y="271"/>
                </a:lnTo>
                <a:lnTo>
                  <a:pt x="915" y="247"/>
                </a:lnTo>
                <a:lnTo>
                  <a:pt x="947" y="279"/>
                </a:lnTo>
                <a:lnTo>
                  <a:pt x="987" y="303"/>
                </a:lnTo>
                <a:lnTo>
                  <a:pt x="995" y="335"/>
                </a:lnTo>
                <a:lnTo>
                  <a:pt x="1011" y="366"/>
                </a:lnTo>
                <a:lnTo>
                  <a:pt x="1027" y="414"/>
                </a:lnTo>
                <a:lnTo>
                  <a:pt x="1059" y="366"/>
                </a:lnTo>
                <a:lnTo>
                  <a:pt x="1098" y="327"/>
                </a:lnTo>
                <a:lnTo>
                  <a:pt x="1162" y="295"/>
                </a:lnTo>
                <a:lnTo>
                  <a:pt x="1273" y="271"/>
                </a:lnTo>
                <a:lnTo>
                  <a:pt x="1297" y="311"/>
                </a:lnTo>
                <a:lnTo>
                  <a:pt x="1321" y="359"/>
                </a:lnTo>
                <a:lnTo>
                  <a:pt x="1329" y="406"/>
                </a:lnTo>
                <a:lnTo>
                  <a:pt x="1329" y="446"/>
                </a:lnTo>
                <a:lnTo>
                  <a:pt x="1329" y="542"/>
                </a:lnTo>
                <a:lnTo>
                  <a:pt x="1345" y="629"/>
                </a:lnTo>
                <a:lnTo>
                  <a:pt x="1353" y="677"/>
                </a:lnTo>
                <a:lnTo>
                  <a:pt x="1353" y="725"/>
                </a:lnTo>
                <a:lnTo>
                  <a:pt x="1353" y="796"/>
                </a:lnTo>
                <a:lnTo>
                  <a:pt x="1361" y="836"/>
                </a:lnTo>
                <a:lnTo>
                  <a:pt x="1393" y="908"/>
                </a:lnTo>
                <a:lnTo>
                  <a:pt x="1409" y="963"/>
                </a:lnTo>
                <a:lnTo>
                  <a:pt x="1417" y="1027"/>
                </a:lnTo>
                <a:lnTo>
                  <a:pt x="1432" y="1083"/>
                </a:lnTo>
                <a:lnTo>
                  <a:pt x="1432" y="1122"/>
                </a:lnTo>
                <a:lnTo>
                  <a:pt x="1440" y="1154"/>
                </a:lnTo>
                <a:lnTo>
                  <a:pt x="1456" y="1194"/>
                </a:lnTo>
                <a:lnTo>
                  <a:pt x="1456" y="1282"/>
                </a:lnTo>
                <a:lnTo>
                  <a:pt x="1456" y="1377"/>
                </a:lnTo>
                <a:lnTo>
                  <a:pt x="1401" y="1361"/>
                </a:lnTo>
                <a:lnTo>
                  <a:pt x="1361" y="1353"/>
                </a:lnTo>
                <a:lnTo>
                  <a:pt x="1313" y="1353"/>
                </a:lnTo>
                <a:lnTo>
                  <a:pt x="1281" y="1353"/>
                </a:lnTo>
                <a:lnTo>
                  <a:pt x="1265" y="1353"/>
                </a:lnTo>
                <a:lnTo>
                  <a:pt x="1234" y="1353"/>
                </a:lnTo>
                <a:lnTo>
                  <a:pt x="1226" y="1337"/>
                </a:lnTo>
                <a:lnTo>
                  <a:pt x="1210" y="1266"/>
                </a:lnTo>
                <a:lnTo>
                  <a:pt x="1194" y="1178"/>
                </a:lnTo>
                <a:lnTo>
                  <a:pt x="1138" y="1083"/>
                </a:lnTo>
                <a:lnTo>
                  <a:pt x="1043" y="1106"/>
                </a:lnTo>
                <a:lnTo>
                  <a:pt x="1035" y="1162"/>
                </a:lnTo>
                <a:lnTo>
                  <a:pt x="1035" y="1210"/>
                </a:lnTo>
                <a:lnTo>
                  <a:pt x="1035" y="1242"/>
                </a:lnTo>
                <a:lnTo>
                  <a:pt x="1011" y="1305"/>
                </a:lnTo>
                <a:lnTo>
                  <a:pt x="987" y="1337"/>
                </a:lnTo>
                <a:lnTo>
                  <a:pt x="955" y="1353"/>
                </a:lnTo>
                <a:lnTo>
                  <a:pt x="915" y="1337"/>
                </a:lnTo>
                <a:lnTo>
                  <a:pt x="868" y="1313"/>
                </a:lnTo>
                <a:lnTo>
                  <a:pt x="828" y="1274"/>
                </a:lnTo>
                <a:lnTo>
                  <a:pt x="788" y="1266"/>
                </a:lnTo>
                <a:lnTo>
                  <a:pt x="764" y="1242"/>
                </a:lnTo>
                <a:lnTo>
                  <a:pt x="732" y="1210"/>
                </a:lnTo>
                <a:lnTo>
                  <a:pt x="685" y="1186"/>
                </a:lnTo>
                <a:lnTo>
                  <a:pt x="661" y="1170"/>
                </a:lnTo>
                <a:lnTo>
                  <a:pt x="605" y="1146"/>
                </a:lnTo>
                <a:lnTo>
                  <a:pt x="589" y="1122"/>
                </a:lnTo>
                <a:lnTo>
                  <a:pt x="573" y="1106"/>
                </a:lnTo>
                <a:lnTo>
                  <a:pt x="565" y="1075"/>
                </a:lnTo>
                <a:lnTo>
                  <a:pt x="557" y="1051"/>
                </a:lnTo>
                <a:lnTo>
                  <a:pt x="533" y="1019"/>
                </a:lnTo>
                <a:lnTo>
                  <a:pt x="510" y="1019"/>
                </a:lnTo>
                <a:lnTo>
                  <a:pt x="478" y="1019"/>
                </a:lnTo>
                <a:lnTo>
                  <a:pt x="454" y="1019"/>
                </a:lnTo>
                <a:lnTo>
                  <a:pt x="438" y="1027"/>
                </a:lnTo>
                <a:lnTo>
                  <a:pt x="390" y="1035"/>
                </a:lnTo>
                <a:lnTo>
                  <a:pt x="342" y="1035"/>
                </a:lnTo>
                <a:lnTo>
                  <a:pt x="311" y="1035"/>
                </a:lnTo>
                <a:lnTo>
                  <a:pt x="287" y="1027"/>
                </a:lnTo>
                <a:lnTo>
                  <a:pt x="255" y="1019"/>
                </a:lnTo>
                <a:lnTo>
                  <a:pt x="215" y="1003"/>
                </a:lnTo>
                <a:lnTo>
                  <a:pt x="207" y="947"/>
                </a:lnTo>
                <a:close/>
              </a:path>
            </a:pathLst>
          </a:custGeom>
          <a:solidFill>
            <a:srgbClr val="FFC000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23" name="Freeform 36"/>
          <p:cNvSpPr>
            <a:spLocks/>
          </p:cNvSpPr>
          <p:nvPr/>
        </p:nvSpPr>
        <p:spPr bwMode="auto">
          <a:xfrm>
            <a:off x="6051550" y="4465638"/>
            <a:ext cx="665163" cy="303212"/>
          </a:xfrm>
          <a:custGeom>
            <a:avLst/>
            <a:gdLst>
              <a:gd name="T0" fmla="*/ 741107456 w 597"/>
              <a:gd name="T1" fmla="*/ 339255068 h 271"/>
              <a:gd name="T2" fmla="*/ 721245043 w 597"/>
              <a:gd name="T3" fmla="*/ 219076427 h 271"/>
              <a:gd name="T4" fmla="*/ 682762522 w 597"/>
              <a:gd name="T5" fmla="*/ 209061447 h 271"/>
              <a:gd name="T6" fmla="*/ 652969459 w 597"/>
              <a:gd name="T7" fmla="*/ 170253540 h 271"/>
              <a:gd name="T8" fmla="*/ 633107046 w 597"/>
              <a:gd name="T9" fmla="*/ 140208600 h 271"/>
              <a:gd name="T10" fmla="*/ 623175282 w 597"/>
              <a:gd name="T11" fmla="*/ 100148681 h 271"/>
              <a:gd name="T12" fmla="*/ 603313983 w 597"/>
              <a:gd name="T13" fmla="*/ 40059920 h 271"/>
              <a:gd name="T14" fmla="*/ 533796093 w 597"/>
              <a:gd name="T15" fmla="*/ 50074900 h 271"/>
              <a:gd name="T16" fmla="*/ 494071266 w 597"/>
              <a:gd name="T17" fmla="*/ 40059920 h 271"/>
              <a:gd name="T18" fmla="*/ 455588745 w 597"/>
              <a:gd name="T19" fmla="*/ 20029960 h 271"/>
              <a:gd name="T20" fmla="*/ 396002619 w 597"/>
              <a:gd name="T21" fmla="*/ 10014980 h 271"/>
              <a:gd name="T22" fmla="*/ 336415379 w 597"/>
              <a:gd name="T23" fmla="*/ 0 h 271"/>
              <a:gd name="T24" fmla="*/ 296691667 w 597"/>
              <a:gd name="T25" fmla="*/ 0 h 271"/>
              <a:gd name="T26" fmla="*/ 266897489 w 597"/>
              <a:gd name="T27" fmla="*/ 20029960 h 271"/>
              <a:gd name="T28" fmla="*/ 247036190 w 597"/>
              <a:gd name="T29" fmla="*/ 30044940 h 271"/>
              <a:gd name="T30" fmla="*/ 228414969 w 597"/>
              <a:gd name="T31" fmla="*/ 60089880 h 271"/>
              <a:gd name="T32" fmla="*/ 208552555 w 597"/>
              <a:gd name="T33" fmla="*/ 90133701 h 271"/>
              <a:gd name="T34" fmla="*/ 139035780 w 597"/>
              <a:gd name="T35" fmla="*/ 130193620 h 271"/>
              <a:gd name="T36" fmla="*/ 109241602 w 597"/>
              <a:gd name="T37" fmla="*/ 140208600 h 271"/>
              <a:gd name="T38" fmla="*/ 69517890 w 597"/>
              <a:gd name="T39" fmla="*/ 120178640 h 271"/>
              <a:gd name="T40" fmla="*/ 29793063 w 597"/>
              <a:gd name="T41" fmla="*/ 110163660 h 271"/>
              <a:gd name="T42" fmla="*/ 0 w 597"/>
              <a:gd name="T43" fmla="*/ 150223580 h 271"/>
              <a:gd name="T44" fmla="*/ 0 w 597"/>
              <a:gd name="T45" fmla="*/ 199046468 h 271"/>
              <a:gd name="T46" fmla="*/ 9930650 w 597"/>
              <a:gd name="T47" fmla="*/ 239106387 h 271"/>
              <a:gd name="T48" fmla="*/ 29793063 w 597"/>
              <a:gd name="T49" fmla="*/ 289180168 h 271"/>
              <a:gd name="T50" fmla="*/ 139035780 w 597"/>
              <a:gd name="T51" fmla="*/ 299195148 h 271"/>
              <a:gd name="T52" fmla="*/ 256966840 w 597"/>
              <a:gd name="T53" fmla="*/ 319225108 h 271"/>
              <a:gd name="T54" fmla="*/ 326484730 w 597"/>
              <a:gd name="T55" fmla="*/ 319225108 h 271"/>
              <a:gd name="T56" fmla="*/ 346347143 w 597"/>
              <a:gd name="T57" fmla="*/ 319225108 h 271"/>
              <a:gd name="T58" fmla="*/ 386070856 w 597"/>
              <a:gd name="T59" fmla="*/ 299195148 h 271"/>
              <a:gd name="T60" fmla="*/ 425795682 w 597"/>
              <a:gd name="T61" fmla="*/ 289180168 h 271"/>
              <a:gd name="T62" fmla="*/ 474209967 w 597"/>
              <a:gd name="T63" fmla="*/ 269150208 h 271"/>
              <a:gd name="T64" fmla="*/ 513933680 w 597"/>
              <a:gd name="T65" fmla="*/ 269150208 h 271"/>
              <a:gd name="T66" fmla="*/ 563589156 w 597"/>
              <a:gd name="T67" fmla="*/ 269150208 h 271"/>
              <a:gd name="T68" fmla="*/ 613244632 w 597"/>
              <a:gd name="T69" fmla="*/ 269150208 h 271"/>
              <a:gd name="T70" fmla="*/ 652969459 w 597"/>
              <a:gd name="T71" fmla="*/ 289180168 h 271"/>
              <a:gd name="T72" fmla="*/ 682762522 w 597"/>
              <a:gd name="T73" fmla="*/ 309210128 h 271"/>
              <a:gd name="T74" fmla="*/ 741107456 w 597"/>
              <a:gd name="T75" fmla="*/ 339255068 h 2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97"/>
              <a:gd name="T115" fmla="*/ 0 h 271"/>
              <a:gd name="T116" fmla="*/ 597 w 597"/>
              <a:gd name="T117" fmla="*/ 271 h 2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97" h="271">
                <a:moveTo>
                  <a:pt x="597" y="271"/>
                </a:moveTo>
                <a:lnTo>
                  <a:pt x="581" y="175"/>
                </a:lnTo>
                <a:lnTo>
                  <a:pt x="550" y="167"/>
                </a:lnTo>
                <a:lnTo>
                  <a:pt x="526" y="136"/>
                </a:lnTo>
                <a:lnTo>
                  <a:pt x="510" y="112"/>
                </a:lnTo>
                <a:lnTo>
                  <a:pt x="502" y="80"/>
                </a:lnTo>
                <a:lnTo>
                  <a:pt x="486" y="32"/>
                </a:lnTo>
                <a:lnTo>
                  <a:pt x="430" y="40"/>
                </a:lnTo>
                <a:lnTo>
                  <a:pt x="398" y="32"/>
                </a:lnTo>
                <a:lnTo>
                  <a:pt x="367" y="16"/>
                </a:lnTo>
                <a:lnTo>
                  <a:pt x="319" y="8"/>
                </a:lnTo>
                <a:lnTo>
                  <a:pt x="271" y="0"/>
                </a:lnTo>
                <a:lnTo>
                  <a:pt x="239" y="0"/>
                </a:lnTo>
                <a:lnTo>
                  <a:pt x="215" y="16"/>
                </a:lnTo>
                <a:lnTo>
                  <a:pt x="199" y="24"/>
                </a:lnTo>
                <a:lnTo>
                  <a:pt x="184" y="48"/>
                </a:lnTo>
                <a:lnTo>
                  <a:pt x="168" y="72"/>
                </a:lnTo>
                <a:lnTo>
                  <a:pt x="112" y="104"/>
                </a:lnTo>
                <a:lnTo>
                  <a:pt x="88" y="112"/>
                </a:lnTo>
                <a:lnTo>
                  <a:pt x="56" y="96"/>
                </a:lnTo>
                <a:lnTo>
                  <a:pt x="24" y="88"/>
                </a:lnTo>
                <a:lnTo>
                  <a:pt x="0" y="120"/>
                </a:lnTo>
                <a:lnTo>
                  <a:pt x="0" y="159"/>
                </a:lnTo>
                <a:lnTo>
                  <a:pt x="8" y="191"/>
                </a:lnTo>
                <a:lnTo>
                  <a:pt x="24" y="231"/>
                </a:lnTo>
                <a:lnTo>
                  <a:pt x="112" y="239"/>
                </a:lnTo>
                <a:lnTo>
                  <a:pt x="207" y="255"/>
                </a:lnTo>
                <a:lnTo>
                  <a:pt x="263" y="255"/>
                </a:lnTo>
                <a:lnTo>
                  <a:pt x="279" y="255"/>
                </a:lnTo>
                <a:lnTo>
                  <a:pt x="311" y="239"/>
                </a:lnTo>
                <a:lnTo>
                  <a:pt x="343" y="231"/>
                </a:lnTo>
                <a:lnTo>
                  <a:pt x="382" y="215"/>
                </a:lnTo>
                <a:lnTo>
                  <a:pt x="414" y="215"/>
                </a:lnTo>
                <a:lnTo>
                  <a:pt x="454" y="215"/>
                </a:lnTo>
                <a:lnTo>
                  <a:pt x="494" y="215"/>
                </a:lnTo>
                <a:lnTo>
                  <a:pt x="526" y="231"/>
                </a:lnTo>
                <a:lnTo>
                  <a:pt x="550" y="247"/>
                </a:lnTo>
                <a:lnTo>
                  <a:pt x="597" y="271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24" name="Freeform 37"/>
          <p:cNvSpPr>
            <a:spLocks/>
          </p:cNvSpPr>
          <p:nvPr/>
        </p:nvSpPr>
        <p:spPr bwMode="auto">
          <a:xfrm>
            <a:off x="2506663" y="1438275"/>
            <a:ext cx="992187" cy="577850"/>
          </a:xfrm>
          <a:custGeom>
            <a:avLst/>
            <a:gdLst>
              <a:gd name="T0" fmla="*/ 0 w 891"/>
              <a:gd name="T1" fmla="*/ 387266799 h 517"/>
              <a:gd name="T2" fmla="*/ 88041842 w 891"/>
              <a:gd name="T3" fmla="*/ 357285661 h 517"/>
              <a:gd name="T4" fmla="*/ 207084237 w 891"/>
              <a:gd name="T5" fmla="*/ 327303405 h 517"/>
              <a:gd name="T6" fmla="*/ 314967592 w 891"/>
              <a:gd name="T7" fmla="*/ 278582938 h 517"/>
              <a:gd name="T8" fmla="*/ 374488790 w 891"/>
              <a:gd name="T9" fmla="*/ 228612884 h 517"/>
              <a:gd name="T10" fmla="*/ 443930744 w 891"/>
              <a:gd name="T11" fmla="*/ 198630628 h 517"/>
              <a:gd name="T12" fmla="*/ 483611543 w 891"/>
              <a:gd name="T13" fmla="*/ 188636171 h 517"/>
              <a:gd name="T14" fmla="*/ 522051829 w 891"/>
              <a:gd name="T15" fmla="*/ 168648373 h 517"/>
              <a:gd name="T16" fmla="*/ 541892228 w 891"/>
              <a:gd name="T17" fmla="*/ 148660575 h 517"/>
              <a:gd name="T18" fmla="*/ 561732628 w 891"/>
              <a:gd name="T19" fmla="*/ 98690521 h 517"/>
              <a:gd name="T20" fmla="*/ 571653384 w 891"/>
              <a:gd name="T21" fmla="*/ 49970054 h 517"/>
              <a:gd name="T22" fmla="*/ 571653384 w 891"/>
              <a:gd name="T23" fmla="*/ 9994458 h 517"/>
              <a:gd name="T24" fmla="*/ 740297335 w 891"/>
              <a:gd name="T25" fmla="*/ 0 h 517"/>
              <a:gd name="T26" fmla="*/ 868019975 w 891"/>
              <a:gd name="T27" fmla="*/ 118678319 h 517"/>
              <a:gd name="T28" fmla="*/ 937461929 w 891"/>
              <a:gd name="T29" fmla="*/ 208625086 h 517"/>
              <a:gd name="T30" fmla="*/ 995742615 w 891"/>
              <a:gd name="T31" fmla="*/ 298570736 h 517"/>
              <a:gd name="T32" fmla="*/ 1045344170 w 891"/>
              <a:gd name="T33" fmla="*/ 357285661 h 517"/>
              <a:gd name="T34" fmla="*/ 1104865368 w 891"/>
              <a:gd name="T35" fmla="*/ 397261257 h 517"/>
              <a:gd name="T36" fmla="*/ 1085024969 w 891"/>
              <a:gd name="T37" fmla="*/ 447231311 h 517"/>
              <a:gd name="T38" fmla="*/ 1025503771 w 891"/>
              <a:gd name="T39" fmla="*/ 477213566 h 517"/>
              <a:gd name="T40" fmla="*/ 985822972 w 891"/>
              <a:gd name="T41" fmla="*/ 497201364 h 517"/>
              <a:gd name="T42" fmla="*/ 937461929 w 891"/>
              <a:gd name="T43" fmla="*/ 527183620 h 517"/>
              <a:gd name="T44" fmla="*/ 877939618 w 891"/>
              <a:gd name="T45" fmla="*/ 565909629 h 517"/>
              <a:gd name="T46" fmla="*/ 848179576 w 891"/>
              <a:gd name="T47" fmla="*/ 595891885 h 517"/>
              <a:gd name="T48" fmla="*/ 788658378 w 891"/>
              <a:gd name="T49" fmla="*/ 625874141 h 517"/>
              <a:gd name="T50" fmla="*/ 740297335 w 891"/>
              <a:gd name="T51" fmla="*/ 645861939 h 517"/>
              <a:gd name="T52" fmla="*/ 690695780 w 891"/>
              <a:gd name="T53" fmla="*/ 625874141 h 517"/>
              <a:gd name="T54" fmla="*/ 641094225 w 891"/>
              <a:gd name="T55" fmla="*/ 615879683 h 517"/>
              <a:gd name="T56" fmla="*/ 513371585 w 891"/>
              <a:gd name="T57" fmla="*/ 615879683 h 517"/>
              <a:gd name="T58" fmla="*/ 414169588 w 891"/>
              <a:gd name="T59" fmla="*/ 615879683 h 517"/>
              <a:gd name="T60" fmla="*/ 344727634 w 891"/>
              <a:gd name="T61" fmla="*/ 615879683 h 517"/>
              <a:gd name="T62" fmla="*/ 266606549 w 891"/>
              <a:gd name="T63" fmla="*/ 625874141 h 517"/>
              <a:gd name="T64" fmla="*/ 197164594 w 891"/>
              <a:gd name="T65" fmla="*/ 625874141 h 517"/>
              <a:gd name="T66" fmla="*/ 117802997 w 891"/>
              <a:gd name="T67" fmla="*/ 615879683 h 517"/>
              <a:gd name="T68" fmla="*/ 88041842 w 891"/>
              <a:gd name="T69" fmla="*/ 595891885 h 517"/>
              <a:gd name="T70" fmla="*/ 58281799 w 891"/>
              <a:gd name="T71" fmla="*/ 547171418 h 517"/>
              <a:gd name="T72" fmla="*/ 19840399 w 891"/>
              <a:gd name="T73" fmla="*/ 477213566 h 517"/>
              <a:gd name="T74" fmla="*/ 0 w 891"/>
              <a:gd name="T75" fmla="*/ 387266799 h 51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891"/>
              <a:gd name="T115" fmla="*/ 0 h 517"/>
              <a:gd name="T116" fmla="*/ 891 w 891"/>
              <a:gd name="T117" fmla="*/ 517 h 51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891" h="517">
                <a:moveTo>
                  <a:pt x="0" y="310"/>
                </a:moveTo>
                <a:lnTo>
                  <a:pt x="71" y="286"/>
                </a:lnTo>
                <a:lnTo>
                  <a:pt x="167" y="262"/>
                </a:lnTo>
                <a:lnTo>
                  <a:pt x="254" y="223"/>
                </a:lnTo>
                <a:lnTo>
                  <a:pt x="302" y="183"/>
                </a:lnTo>
                <a:lnTo>
                  <a:pt x="358" y="159"/>
                </a:lnTo>
                <a:lnTo>
                  <a:pt x="390" y="151"/>
                </a:lnTo>
                <a:lnTo>
                  <a:pt x="421" y="135"/>
                </a:lnTo>
                <a:lnTo>
                  <a:pt x="437" y="119"/>
                </a:lnTo>
                <a:lnTo>
                  <a:pt x="453" y="79"/>
                </a:lnTo>
                <a:lnTo>
                  <a:pt x="461" y="40"/>
                </a:lnTo>
                <a:lnTo>
                  <a:pt x="461" y="8"/>
                </a:lnTo>
                <a:lnTo>
                  <a:pt x="597" y="0"/>
                </a:lnTo>
                <a:lnTo>
                  <a:pt x="700" y="95"/>
                </a:lnTo>
                <a:lnTo>
                  <a:pt x="756" y="167"/>
                </a:lnTo>
                <a:lnTo>
                  <a:pt x="803" y="239"/>
                </a:lnTo>
                <a:lnTo>
                  <a:pt x="843" y="286"/>
                </a:lnTo>
                <a:lnTo>
                  <a:pt x="891" y="318"/>
                </a:lnTo>
                <a:lnTo>
                  <a:pt x="875" y="358"/>
                </a:lnTo>
                <a:lnTo>
                  <a:pt x="827" y="382"/>
                </a:lnTo>
                <a:lnTo>
                  <a:pt x="795" y="398"/>
                </a:lnTo>
                <a:lnTo>
                  <a:pt x="756" y="422"/>
                </a:lnTo>
                <a:lnTo>
                  <a:pt x="708" y="453"/>
                </a:lnTo>
                <a:lnTo>
                  <a:pt x="684" y="477"/>
                </a:lnTo>
                <a:lnTo>
                  <a:pt x="636" y="501"/>
                </a:lnTo>
                <a:lnTo>
                  <a:pt x="597" y="517"/>
                </a:lnTo>
                <a:lnTo>
                  <a:pt x="557" y="501"/>
                </a:lnTo>
                <a:lnTo>
                  <a:pt x="517" y="493"/>
                </a:lnTo>
                <a:lnTo>
                  <a:pt x="414" y="493"/>
                </a:lnTo>
                <a:lnTo>
                  <a:pt x="334" y="493"/>
                </a:lnTo>
                <a:lnTo>
                  <a:pt x="278" y="493"/>
                </a:lnTo>
                <a:lnTo>
                  <a:pt x="215" y="501"/>
                </a:lnTo>
                <a:lnTo>
                  <a:pt x="159" y="501"/>
                </a:lnTo>
                <a:lnTo>
                  <a:pt x="95" y="493"/>
                </a:lnTo>
                <a:lnTo>
                  <a:pt x="71" y="477"/>
                </a:lnTo>
                <a:lnTo>
                  <a:pt x="47" y="438"/>
                </a:lnTo>
                <a:lnTo>
                  <a:pt x="16" y="382"/>
                </a:lnTo>
                <a:lnTo>
                  <a:pt x="0" y="310"/>
                </a:lnTo>
                <a:close/>
              </a:path>
            </a:pathLst>
          </a:custGeom>
          <a:solidFill>
            <a:srgbClr val="FEFEFE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25" name="Rectangle 38"/>
          <p:cNvSpPr>
            <a:spLocks noChangeArrowheads="1"/>
          </p:cNvSpPr>
          <p:nvPr/>
        </p:nvSpPr>
        <p:spPr bwMode="auto">
          <a:xfrm>
            <a:off x="4770438" y="4632325"/>
            <a:ext cx="550862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221F20"/>
                </a:solidFill>
                <a:latin typeface="Arial Narrow" pitchFamily="34" charset="0"/>
              </a:rPr>
              <a:t>Antônio</a:t>
            </a:r>
            <a:endParaRPr lang="pt-BR"/>
          </a:p>
        </p:txBody>
      </p:sp>
      <p:sp>
        <p:nvSpPr>
          <p:cNvPr id="4126" name="Rectangle 39"/>
          <p:cNvSpPr>
            <a:spLocks noChangeArrowheads="1"/>
          </p:cNvSpPr>
          <p:nvPr/>
        </p:nvSpPr>
        <p:spPr bwMode="auto">
          <a:xfrm>
            <a:off x="4889500" y="4751388"/>
            <a:ext cx="590550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221F20"/>
                </a:solidFill>
                <a:latin typeface="Arial Narrow" pitchFamily="34" charset="0"/>
              </a:rPr>
              <a:t>Cardoso</a:t>
            </a:r>
            <a:endParaRPr lang="pt-BR"/>
          </a:p>
        </p:txBody>
      </p:sp>
      <p:sp>
        <p:nvSpPr>
          <p:cNvPr id="4127" name="Rectangle 40"/>
          <p:cNvSpPr>
            <a:spLocks noChangeArrowheads="1"/>
          </p:cNvSpPr>
          <p:nvPr/>
        </p:nvSpPr>
        <p:spPr bwMode="auto">
          <a:xfrm>
            <a:off x="2922588" y="5067300"/>
            <a:ext cx="1100137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221F20"/>
                </a:solidFill>
                <a:latin typeface="Arial Narrow" pitchFamily="34" charset="0"/>
              </a:rPr>
              <a:t>Rafael Jambeiro</a:t>
            </a:r>
            <a:endParaRPr lang="pt-BR"/>
          </a:p>
        </p:txBody>
      </p:sp>
      <p:sp>
        <p:nvSpPr>
          <p:cNvPr id="4128" name="Rectangle 41"/>
          <p:cNvSpPr>
            <a:spLocks noChangeArrowheads="1"/>
          </p:cNvSpPr>
          <p:nvPr/>
        </p:nvSpPr>
        <p:spPr bwMode="auto">
          <a:xfrm>
            <a:off x="3748088" y="2500313"/>
            <a:ext cx="942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Riachão do</a:t>
            </a:r>
            <a:endParaRPr lang="pt-BR"/>
          </a:p>
        </p:txBody>
      </p:sp>
      <p:sp>
        <p:nvSpPr>
          <p:cNvPr id="4129" name="Rectangle 42"/>
          <p:cNvSpPr>
            <a:spLocks noChangeArrowheads="1"/>
          </p:cNvSpPr>
          <p:nvPr/>
        </p:nvSpPr>
        <p:spPr bwMode="auto">
          <a:xfrm>
            <a:off x="3827463" y="2736850"/>
            <a:ext cx="6683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Jacuípe</a:t>
            </a:r>
            <a:endParaRPr lang="pt-BR"/>
          </a:p>
        </p:txBody>
      </p:sp>
      <p:sp>
        <p:nvSpPr>
          <p:cNvPr id="4130" name="Rectangle 43"/>
          <p:cNvSpPr>
            <a:spLocks noChangeArrowheads="1"/>
          </p:cNvSpPr>
          <p:nvPr/>
        </p:nvSpPr>
        <p:spPr bwMode="auto">
          <a:xfrm>
            <a:off x="3159125" y="2973388"/>
            <a:ext cx="668338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900" b="1">
                <a:solidFill>
                  <a:srgbClr val="221F20"/>
                </a:solidFill>
                <a:latin typeface="Arial Narrow" pitchFamily="34" charset="0"/>
              </a:rPr>
              <a:t>Pé de </a:t>
            </a:r>
            <a:endParaRPr lang="pt-BR"/>
          </a:p>
        </p:txBody>
      </p:sp>
      <p:sp>
        <p:nvSpPr>
          <p:cNvPr id="4131" name="Rectangle 44"/>
          <p:cNvSpPr>
            <a:spLocks noChangeArrowheads="1"/>
          </p:cNvSpPr>
          <p:nvPr/>
        </p:nvSpPr>
        <p:spPr bwMode="auto">
          <a:xfrm>
            <a:off x="3159125" y="3171825"/>
            <a:ext cx="5905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900" b="1">
                <a:solidFill>
                  <a:srgbClr val="221F20"/>
                </a:solidFill>
                <a:latin typeface="Arial Narrow" pitchFamily="34" charset="0"/>
              </a:rPr>
              <a:t>Serra</a:t>
            </a:r>
            <a:endParaRPr lang="pt-BR"/>
          </a:p>
        </p:txBody>
      </p:sp>
      <p:sp>
        <p:nvSpPr>
          <p:cNvPr id="4132" name="Rectangle 45"/>
          <p:cNvSpPr>
            <a:spLocks noChangeArrowheads="1"/>
          </p:cNvSpPr>
          <p:nvPr/>
        </p:nvSpPr>
        <p:spPr bwMode="auto">
          <a:xfrm>
            <a:off x="3159125" y="2065338"/>
            <a:ext cx="511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Nova </a:t>
            </a:r>
            <a:endParaRPr lang="pt-BR"/>
          </a:p>
        </p:txBody>
      </p:sp>
      <p:sp>
        <p:nvSpPr>
          <p:cNvPr id="4133" name="Rectangle 46"/>
          <p:cNvSpPr>
            <a:spLocks noChangeArrowheads="1"/>
          </p:cNvSpPr>
          <p:nvPr/>
        </p:nvSpPr>
        <p:spPr bwMode="auto">
          <a:xfrm>
            <a:off x="3119438" y="2263775"/>
            <a:ext cx="590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Fátima</a:t>
            </a:r>
            <a:endParaRPr lang="pt-BR"/>
          </a:p>
        </p:txBody>
      </p:sp>
      <p:sp>
        <p:nvSpPr>
          <p:cNvPr id="4134" name="Rectangle 47"/>
          <p:cNvSpPr>
            <a:spLocks noChangeArrowheads="1"/>
          </p:cNvSpPr>
          <p:nvPr/>
        </p:nvSpPr>
        <p:spPr bwMode="auto">
          <a:xfrm>
            <a:off x="2805113" y="1671638"/>
            <a:ext cx="628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Gavião</a:t>
            </a:r>
            <a:endParaRPr lang="pt-BR"/>
          </a:p>
        </p:txBody>
      </p:sp>
      <p:sp>
        <p:nvSpPr>
          <p:cNvPr id="4135" name="Rectangle 48"/>
          <p:cNvSpPr>
            <a:spLocks noChangeArrowheads="1"/>
          </p:cNvSpPr>
          <p:nvPr/>
        </p:nvSpPr>
        <p:spPr bwMode="auto">
          <a:xfrm>
            <a:off x="2490788" y="1987550"/>
            <a:ext cx="511175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221F20"/>
                </a:solidFill>
                <a:latin typeface="Arial Narrow" pitchFamily="34" charset="0"/>
              </a:rPr>
              <a:t>Capela</a:t>
            </a:r>
            <a:endParaRPr lang="pt-BR"/>
          </a:p>
        </p:txBody>
      </p:sp>
      <p:sp>
        <p:nvSpPr>
          <p:cNvPr id="4136" name="Rectangle 49"/>
          <p:cNvSpPr>
            <a:spLocks noChangeArrowheads="1"/>
          </p:cNvSpPr>
          <p:nvPr/>
        </p:nvSpPr>
        <p:spPr bwMode="auto">
          <a:xfrm>
            <a:off x="2530475" y="2144713"/>
            <a:ext cx="511175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221F20"/>
                </a:solidFill>
                <a:latin typeface="Arial Narrow" pitchFamily="34" charset="0"/>
              </a:rPr>
              <a:t>do Alto</a:t>
            </a:r>
            <a:endParaRPr lang="pt-BR"/>
          </a:p>
        </p:txBody>
      </p:sp>
      <p:sp>
        <p:nvSpPr>
          <p:cNvPr id="4137" name="Rectangle 50"/>
          <p:cNvSpPr>
            <a:spLocks noChangeArrowheads="1"/>
          </p:cNvSpPr>
          <p:nvPr/>
        </p:nvSpPr>
        <p:spPr bwMode="auto">
          <a:xfrm>
            <a:off x="2608263" y="2303463"/>
            <a:ext cx="471487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221F20"/>
                </a:solidFill>
                <a:latin typeface="Arial Narrow" pitchFamily="34" charset="0"/>
              </a:rPr>
              <a:t>Alegre</a:t>
            </a:r>
            <a:endParaRPr lang="pt-BR"/>
          </a:p>
        </p:txBody>
      </p:sp>
      <p:sp>
        <p:nvSpPr>
          <p:cNvPr id="4138" name="Rectangle 51"/>
          <p:cNvSpPr>
            <a:spLocks noChangeArrowheads="1"/>
          </p:cNvSpPr>
          <p:nvPr/>
        </p:nvSpPr>
        <p:spPr bwMode="auto">
          <a:xfrm>
            <a:off x="1979613" y="2619375"/>
            <a:ext cx="747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Pintadas</a:t>
            </a:r>
            <a:endParaRPr lang="pt-BR"/>
          </a:p>
        </p:txBody>
      </p:sp>
      <p:sp>
        <p:nvSpPr>
          <p:cNvPr id="4139" name="Rectangle 52"/>
          <p:cNvSpPr>
            <a:spLocks noChangeArrowheads="1"/>
          </p:cNvSpPr>
          <p:nvPr/>
        </p:nvSpPr>
        <p:spPr bwMode="auto">
          <a:xfrm>
            <a:off x="4221163" y="4395788"/>
            <a:ext cx="747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Ipecaetá</a:t>
            </a:r>
            <a:endParaRPr lang="pt-BR"/>
          </a:p>
        </p:txBody>
      </p:sp>
      <p:sp>
        <p:nvSpPr>
          <p:cNvPr id="4140" name="Rectangle 53"/>
          <p:cNvSpPr>
            <a:spLocks noChangeArrowheads="1"/>
          </p:cNvSpPr>
          <p:nvPr/>
        </p:nvSpPr>
        <p:spPr bwMode="auto">
          <a:xfrm>
            <a:off x="4967288" y="3448050"/>
            <a:ext cx="747712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221F20"/>
                </a:solidFill>
                <a:latin typeface="Arial Narrow" pitchFamily="34" charset="0"/>
              </a:rPr>
              <a:t>Tanquinho</a:t>
            </a:r>
            <a:endParaRPr lang="pt-BR"/>
          </a:p>
        </p:txBody>
      </p:sp>
      <p:sp>
        <p:nvSpPr>
          <p:cNvPr id="4141" name="Rectangle 54"/>
          <p:cNvSpPr>
            <a:spLocks noChangeArrowheads="1"/>
          </p:cNvSpPr>
          <p:nvPr/>
        </p:nvSpPr>
        <p:spPr bwMode="auto">
          <a:xfrm>
            <a:off x="4732338" y="3763963"/>
            <a:ext cx="747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Anguera</a:t>
            </a:r>
            <a:endParaRPr lang="pt-BR"/>
          </a:p>
        </p:txBody>
      </p:sp>
      <p:sp>
        <p:nvSpPr>
          <p:cNvPr id="4142" name="Rectangle 55"/>
          <p:cNvSpPr>
            <a:spLocks noChangeArrowheads="1"/>
          </p:cNvSpPr>
          <p:nvPr/>
        </p:nvSpPr>
        <p:spPr bwMode="auto">
          <a:xfrm>
            <a:off x="4141788" y="3567113"/>
            <a:ext cx="511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Serra</a:t>
            </a:r>
            <a:endParaRPr lang="pt-BR"/>
          </a:p>
        </p:txBody>
      </p:sp>
      <p:sp>
        <p:nvSpPr>
          <p:cNvPr id="4143" name="Rectangle 56"/>
          <p:cNvSpPr>
            <a:spLocks noChangeArrowheads="1"/>
          </p:cNvSpPr>
          <p:nvPr/>
        </p:nvSpPr>
        <p:spPr bwMode="auto">
          <a:xfrm>
            <a:off x="4141788" y="3763963"/>
            <a:ext cx="471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Preta</a:t>
            </a:r>
            <a:endParaRPr lang="pt-BR"/>
          </a:p>
        </p:txBody>
      </p:sp>
      <p:sp>
        <p:nvSpPr>
          <p:cNvPr id="4144" name="Rectangle 57"/>
          <p:cNvSpPr>
            <a:spLocks noChangeArrowheads="1"/>
          </p:cNvSpPr>
          <p:nvPr/>
        </p:nvSpPr>
        <p:spPr bwMode="auto">
          <a:xfrm>
            <a:off x="5518150" y="3013075"/>
            <a:ext cx="4318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  <a:latin typeface="Arial Narrow" pitchFamily="34" charset="0"/>
              </a:rPr>
              <a:t>Santa</a:t>
            </a:r>
            <a:endParaRPr lang="pt-BR"/>
          </a:p>
        </p:txBody>
      </p:sp>
      <p:sp>
        <p:nvSpPr>
          <p:cNvPr id="4145" name="Rectangle 58"/>
          <p:cNvSpPr>
            <a:spLocks noChangeArrowheads="1"/>
          </p:cNvSpPr>
          <p:nvPr/>
        </p:nvSpPr>
        <p:spPr bwMode="auto">
          <a:xfrm>
            <a:off x="5438775" y="3171825"/>
            <a:ext cx="59055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  <a:latin typeface="Arial Narrow" pitchFamily="34" charset="0"/>
              </a:rPr>
              <a:t>Barbara</a:t>
            </a:r>
            <a:endParaRPr lang="pt-BR"/>
          </a:p>
        </p:txBody>
      </p:sp>
      <p:sp>
        <p:nvSpPr>
          <p:cNvPr id="4146" name="Rectangle 59"/>
          <p:cNvSpPr>
            <a:spLocks noChangeArrowheads="1"/>
          </p:cNvSpPr>
          <p:nvPr/>
        </p:nvSpPr>
        <p:spPr bwMode="auto">
          <a:xfrm>
            <a:off x="4692650" y="2816225"/>
            <a:ext cx="708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Candeal</a:t>
            </a:r>
            <a:endParaRPr lang="pt-BR"/>
          </a:p>
        </p:txBody>
      </p:sp>
      <p:sp>
        <p:nvSpPr>
          <p:cNvPr id="4147" name="Rectangle 60"/>
          <p:cNvSpPr>
            <a:spLocks noChangeArrowheads="1"/>
          </p:cNvSpPr>
          <p:nvPr/>
        </p:nvSpPr>
        <p:spPr bwMode="auto">
          <a:xfrm>
            <a:off x="4967288" y="2420938"/>
            <a:ext cx="393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Ichu</a:t>
            </a:r>
            <a:endParaRPr lang="pt-BR"/>
          </a:p>
        </p:txBody>
      </p:sp>
      <p:sp>
        <p:nvSpPr>
          <p:cNvPr id="4148" name="Rectangle 61"/>
          <p:cNvSpPr>
            <a:spLocks noChangeArrowheads="1"/>
          </p:cNvSpPr>
          <p:nvPr/>
        </p:nvSpPr>
        <p:spPr bwMode="auto">
          <a:xfrm>
            <a:off x="5872163" y="3289300"/>
            <a:ext cx="668337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900" b="1">
                <a:solidFill>
                  <a:srgbClr val="221F20"/>
                </a:solidFill>
                <a:latin typeface="Arial Narrow" pitchFamily="34" charset="0"/>
              </a:rPr>
              <a:t>Santanópolis</a:t>
            </a:r>
            <a:endParaRPr lang="pt-BR"/>
          </a:p>
        </p:txBody>
      </p:sp>
      <p:sp>
        <p:nvSpPr>
          <p:cNvPr id="4149" name="Rectangle 62"/>
          <p:cNvSpPr>
            <a:spLocks noChangeArrowheads="1"/>
          </p:cNvSpPr>
          <p:nvPr/>
        </p:nvSpPr>
        <p:spPr bwMode="auto">
          <a:xfrm>
            <a:off x="4416425" y="4948238"/>
            <a:ext cx="431800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221F20"/>
                </a:solidFill>
                <a:latin typeface="Arial Narrow" pitchFamily="34" charset="0"/>
              </a:rPr>
              <a:t>Santo</a:t>
            </a:r>
            <a:endParaRPr lang="pt-BR"/>
          </a:p>
        </p:txBody>
      </p:sp>
      <p:sp>
        <p:nvSpPr>
          <p:cNvPr id="4150" name="Rectangle 63"/>
          <p:cNvSpPr>
            <a:spLocks noChangeArrowheads="1"/>
          </p:cNvSpPr>
          <p:nvPr/>
        </p:nvSpPr>
        <p:spPr bwMode="auto">
          <a:xfrm>
            <a:off x="4338638" y="5146675"/>
            <a:ext cx="59055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221F20"/>
                </a:solidFill>
                <a:latin typeface="Arial Narrow" pitchFamily="34" charset="0"/>
              </a:rPr>
              <a:t>Estevão</a:t>
            </a:r>
            <a:endParaRPr lang="pt-BR"/>
          </a:p>
        </p:txBody>
      </p:sp>
      <p:sp>
        <p:nvSpPr>
          <p:cNvPr id="4151" name="Rectangle 64"/>
          <p:cNvSpPr>
            <a:spLocks noChangeArrowheads="1"/>
          </p:cNvSpPr>
          <p:nvPr/>
        </p:nvSpPr>
        <p:spPr bwMode="auto">
          <a:xfrm>
            <a:off x="2568575" y="3921125"/>
            <a:ext cx="59055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2200" b="1">
                <a:solidFill>
                  <a:srgbClr val="221F20"/>
                </a:solidFill>
                <a:latin typeface="Arial Narrow" pitchFamily="34" charset="0"/>
              </a:rPr>
              <a:t>Ipirá</a:t>
            </a:r>
            <a:endParaRPr lang="pt-BR"/>
          </a:p>
        </p:txBody>
      </p:sp>
      <p:sp>
        <p:nvSpPr>
          <p:cNvPr id="4152" name="Rectangle 65"/>
          <p:cNvSpPr>
            <a:spLocks noChangeArrowheads="1"/>
          </p:cNvSpPr>
          <p:nvPr/>
        </p:nvSpPr>
        <p:spPr bwMode="auto">
          <a:xfrm>
            <a:off x="5203825" y="4000500"/>
            <a:ext cx="708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Feira de</a:t>
            </a:r>
            <a:endParaRPr lang="pt-BR"/>
          </a:p>
        </p:txBody>
      </p:sp>
      <p:sp>
        <p:nvSpPr>
          <p:cNvPr id="4153" name="Rectangle 66"/>
          <p:cNvSpPr>
            <a:spLocks noChangeArrowheads="1"/>
          </p:cNvSpPr>
          <p:nvPr/>
        </p:nvSpPr>
        <p:spPr bwMode="auto">
          <a:xfrm>
            <a:off x="5203825" y="4237038"/>
            <a:ext cx="708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 dirty="0">
                <a:solidFill>
                  <a:srgbClr val="221F20"/>
                </a:solidFill>
                <a:latin typeface="Arial Narrow" pitchFamily="34" charset="0"/>
              </a:rPr>
              <a:t>Santana</a:t>
            </a:r>
            <a:endParaRPr lang="pt-BR" dirty="0"/>
          </a:p>
        </p:txBody>
      </p:sp>
      <p:sp>
        <p:nvSpPr>
          <p:cNvPr id="4154" name="Rectangle 67"/>
          <p:cNvSpPr>
            <a:spLocks noChangeArrowheads="1"/>
          </p:cNvSpPr>
          <p:nvPr/>
        </p:nvSpPr>
        <p:spPr bwMode="auto">
          <a:xfrm>
            <a:off x="5989638" y="4040188"/>
            <a:ext cx="590550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221F20"/>
                </a:solidFill>
                <a:latin typeface="Arial Narrow" pitchFamily="34" charset="0"/>
              </a:rPr>
              <a:t>Coração</a:t>
            </a:r>
            <a:endParaRPr lang="pt-BR"/>
          </a:p>
        </p:txBody>
      </p:sp>
      <p:sp>
        <p:nvSpPr>
          <p:cNvPr id="4155" name="Rectangle 68"/>
          <p:cNvSpPr>
            <a:spLocks noChangeArrowheads="1"/>
          </p:cNvSpPr>
          <p:nvPr/>
        </p:nvSpPr>
        <p:spPr bwMode="auto">
          <a:xfrm>
            <a:off x="5989638" y="4198938"/>
            <a:ext cx="590550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221F20"/>
                </a:solidFill>
                <a:latin typeface="Arial Narrow" pitchFamily="34" charset="0"/>
              </a:rPr>
              <a:t>de Maria</a:t>
            </a:r>
            <a:endParaRPr lang="pt-BR"/>
          </a:p>
        </p:txBody>
      </p:sp>
      <p:sp>
        <p:nvSpPr>
          <p:cNvPr id="4156" name="Rectangle 69"/>
          <p:cNvSpPr>
            <a:spLocks noChangeArrowheads="1"/>
          </p:cNvSpPr>
          <p:nvPr/>
        </p:nvSpPr>
        <p:spPr bwMode="auto">
          <a:xfrm>
            <a:off x="5478463" y="4908550"/>
            <a:ext cx="6286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900" b="1">
                <a:solidFill>
                  <a:srgbClr val="221F20"/>
                </a:solidFill>
                <a:latin typeface="Arial Narrow" pitchFamily="34" charset="0"/>
              </a:rPr>
              <a:t>São Gonçalo</a:t>
            </a:r>
            <a:endParaRPr lang="pt-BR"/>
          </a:p>
        </p:txBody>
      </p:sp>
      <p:sp>
        <p:nvSpPr>
          <p:cNvPr id="4157" name="Rectangle 70"/>
          <p:cNvSpPr>
            <a:spLocks noChangeArrowheads="1"/>
          </p:cNvSpPr>
          <p:nvPr/>
        </p:nvSpPr>
        <p:spPr bwMode="auto">
          <a:xfrm>
            <a:off x="5478463" y="5026025"/>
            <a:ext cx="6286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900" b="1">
                <a:solidFill>
                  <a:srgbClr val="221F20"/>
                </a:solidFill>
                <a:latin typeface="Arial Narrow" pitchFamily="34" charset="0"/>
              </a:rPr>
              <a:t>dos Campos</a:t>
            </a:r>
            <a:endParaRPr lang="pt-BR"/>
          </a:p>
        </p:txBody>
      </p:sp>
      <p:sp>
        <p:nvSpPr>
          <p:cNvPr id="4158" name="Rectangle 71"/>
          <p:cNvSpPr>
            <a:spLocks noChangeArrowheads="1"/>
          </p:cNvSpPr>
          <p:nvPr/>
        </p:nvSpPr>
        <p:spPr bwMode="auto">
          <a:xfrm>
            <a:off x="6146800" y="3567113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221F20"/>
                </a:solidFill>
                <a:latin typeface="Arial Narrow" pitchFamily="34" charset="0"/>
              </a:rPr>
              <a:t>Irará</a:t>
            </a:r>
            <a:endParaRPr lang="pt-BR"/>
          </a:p>
        </p:txBody>
      </p:sp>
      <p:sp>
        <p:nvSpPr>
          <p:cNvPr id="4159" name="Rectangle 72"/>
          <p:cNvSpPr>
            <a:spLocks noChangeArrowheads="1"/>
          </p:cNvSpPr>
          <p:nvPr/>
        </p:nvSpPr>
        <p:spPr bwMode="auto">
          <a:xfrm>
            <a:off x="5281613" y="5146675"/>
            <a:ext cx="747712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221F20"/>
                </a:solidFill>
                <a:latin typeface="Arial Narrow" pitchFamily="34" charset="0"/>
              </a:rPr>
              <a:t>Conceição</a:t>
            </a:r>
            <a:endParaRPr lang="pt-BR"/>
          </a:p>
        </p:txBody>
      </p:sp>
      <p:sp>
        <p:nvSpPr>
          <p:cNvPr id="4160" name="Rectangle 73"/>
          <p:cNvSpPr>
            <a:spLocks noChangeArrowheads="1"/>
          </p:cNvSpPr>
          <p:nvPr/>
        </p:nvSpPr>
        <p:spPr bwMode="auto">
          <a:xfrm>
            <a:off x="5281613" y="5264150"/>
            <a:ext cx="785812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221F20"/>
                </a:solidFill>
                <a:latin typeface="Arial Narrow" pitchFamily="34" charset="0"/>
              </a:rPr>
              <a:t>      da Feira</a:t>
            </a:r>
            <a:endParaRPr lang="pt-BR"/>
          </a:p>
        </p:txBody>
      </p:sp>
      <p:sp>
        <p:nvSpPr>
          <p:cNvPr id="4161" name="Rectangle 74"/>
          <p:cNvSpPr>
            <a:spLocks noChangeArrowheads="1"/>
          </p:cNvSpPr>
          <p:nvPr/>
        </p:nvSpPr>
        <p:spPr bwMode="auto">
          <a:xfrm>
            <a:off x="6264275" y="4749800"/>
            <a:ext cx="3937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900" b="1">
                <a:solidFill>
                  <a:srgbClr val="221F20"/>
                </a:solidFill>
                <a:latin typeface="Arial Narrow" pitchFamily="34" charset="0"/>
              </a:rPr>
              <a:t>  Amélia</a:t>
            </a:r>
            <a:endParaRPr lang="pt-BR"/>
          </a:p>
        </p:txBody>
      </p:sp>
      <p:sp>
        <p:nvSpPr>
          <p:cNvPr id="4162" name="Rectangle 75"/>
          <p:cNvSpPr>
            <a:spLocks noChangeArrowheads="1"/>
          </p:cNvSpPr>
          <p:nvPr/>
        </p:nvSpPr>
        <p:spPr bwMode="auto">
          <a:xfrm>
            <a:off x="6264275" y="4868863"/>
            <a:ext cx="51117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900" b="1">
                <a:solidFill>
                  <a:srgbClr val="221F20"/>
                </a:solidFill>
                <a:latin typeface="Arial Narrow" pitchFamily="34" charset="0"/>
              </a:rPr>
              <a:t>Rodrigues</a:t>
            </a:r>
            <a:endParaRPr lang="pt-BR"/>
          </a:p>
        </p:txBody>
      </p:sp>
      <p:sp>
        <p:nvSpPr>
          <p:cNvPr id="4163" name="Rectangle 76"/>
          <p:cNvSpPr>
            <a:spLocks noChangeArrowheads="1"/>
          </p:cNvSpPr>
          <p:nvPr/>
        </p:nvSpPr>
        <p:spPr bwMode="auto">
          <a:xfrm>
            <a:off x="6069013" y="4473575"/>
            <a:ext cx="550862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900" b="1">
                <a:solidFill>
                  <a:srgbClr val="221F20"/>
                </a:solidFill>
                <a:latin typeface="Arial Narrow" pitchFamily="34" charset="0"/>
              </a:rPr>
              <a:t>Conceição</a:t>
            </a:r>
            <a:endParaRPr lang="pt-BR"/>
          </a:p>
        </p:txBody>
      </p:sp>
      <p:sp>
        <p:nvSpPr>
          <p:cNvPr id="4164" name="Rectangle 77"/>
          <p:cNvSpPr>
            <a:spLocks noChangeArrowheads="1"/>
          </p:cNvSpPr>
          <p:nvPr/>
        </p:nvSpPr>
        <p:spPr bwMode="auto">
          <a:xfrm>
            <a:off x="6069013" y="4592638"/>
            <a:ext cx="550862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900" b="1">
                <a:solidFill>
                  <a:srgbClr val="221F20"/>
                </a:solidFill>
                <a:latin typeface="Arial Narrow" pitchFamily="34" charset="0"/>
              </a:rPr>
              <a:t>do Jacuípe</a:t>
            </a:r>
            <a:endParaRPr lang="pt-BR"/>
          </a:p>
        </p:txBody>
      </p:sp>
      <p:sp>
        <p:nvSpPr>
          <p:cNvPr id="4165" name="Freeform 78"/>
          <p:cNvSpPr>
            <a:spLocks/>
          </p:cNvSpPr>
          <p:nvPr/>
        </p:nvSpPr>
        <p:spPr bwMode="auto">
          <a:xfrm>
            <a:off x="5567363" y="3794125"/>
            <a:ext cx="304800" cy="269875"/>
          </a:xfrm>
          <a:custGeom>
            <a:avLst/>
            <a:gdLst>
              <a:gd name="T0" fmla="*/ 169529090 w 273"/>
              <a:gd name="T1" fmla="*/ 0 h 241"/>
              <a:gd name="T2" fmla="*/ 209417697 w 273"/>
              <a:gd name="T3" fmla="*/ 115366523 h 241"/>
              <a:gd name="T4" fmla="*/ 340304176 w 273"/>
              <a:gd name="T5" fmla="*/ 115366523 h 241"/>
              <a:gd name="T6" fmla="*/ 234348774 w 273"/>
              <a:gd name="T7" fmla="*/ 186843085 h 241"/>
              <a:gd name="T8" fmla="*/ 275484492 w 273"/>
              <a:gd name="T9" fmla="*/ 302209608 h 241"/>
              <a:gd name="T10" fmla="*/ 169529090 w 273"/>
              <a:gd name="T11" fmla="*/ 230733047 h 241"/>
              <a:gd name="T12" fmla="*/ 64819684 w 273"/>
              <a:gd name="T13" fmla="*/ 302209608 h 241"/>
              <a:gd name="T14" fmla="*/ 105955402 w 273"/>
              <a:gd name="T15" fmla="*/ 186843085 h 241"/>
              <a:gd name="T16" fmla="*/ 0 w 273"/>
              <a:gd name="T17" fmla="*/ 115366523 h 241"/>
              <a:gd name="T18" fmla="*/ 129639367 w 273"/>
              <a:gd name="T19" fmla="*/ 115366523 h 241"/>
              <a:gd name="T20" fmla="*/ 169529090 w 273"/>
              <a:gd name="T21" fmla="*/ 0 h 24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3"/>
              <a:gd name="T34" fmla="*/ 0 h 241"/>
              <a:gd name="T35" fmla="*/ 273 w 273"/>
              <a:gd name="T36" fmla="*/ 241 h 24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3" h="241">
                <a:moveTo>
                  <a:pt x="136" y="0"/>
                </a:moveTo>
                <a:lnTo>
                  <a:pt x="168" y="92"/>
                </a:lnTo>
                <a:lnTo>
                  <a:pt x="273" y="92"/>
                </a:lnTo>
                <a:lnTo>
                  <a:pt x="188" y="149"/>
                </a:lnTo>
                <a:lnTo>
                  <a:pt x="221" y="241"/>
                </a:lnTo>
                <a:lnTo>
                  <a:pt x="136" y="184"/>
                </a:lnTo>
                <a:lnTo>
                  <a:pt x="52" y="241"/>
                </a:lnTo>
                <a:lnTo>
                  <a:pt x="85" y="149"/>
                </a:lnTo>
                <a:lnTo>
                  <a:pt x="0" y="92"/>
                </a:lnTo>
                <a:lnTo>
                  <a:pt x="104" y="92"/>
                </a:lnTo>
                <a:lnTo>
                  <a:pt x="136" y="0"/>
                </a:lnTo>
                <a:close/>
              </a:path>
            </a:pathLst>
          </a:custGeom>
          <a:solidFill>
            <a:srgbClr val="ED1B2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aphicFrame>
        <p:nvGraphicFramePr>
          <p:cNvPr id="71" name="Tabela 70"/>
          <p:cNvGraphicFramePr>
            <a:graphicFrameLocks noGrp="1"/>
          </p:cNvGraphicFramePr>
          <p:nvPr/>
        </p:nvGraphicFramePr>
        <p:xfrm>
          <a:off x="0" y="0"/>
          <a:ext cx="9144001" cy="1116330"/>
        </p:xfrm>
        <a:graphic>
          <a:graphicData uri="http://schemas.openxmlformats.org/drawingml/2006/table">
            <a:tbl>
              <a:tblPr/>
              <a:tblGrid>
                <a:gridCol w="5076793"/>
                <a:gridCol w="1355736"/>
                <a:gridCol w="1355736"/>
                <a:gridCol w="1355736"/>
              </a:tblGrid>
              <a:tr h="12238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i="0" u="none" strike="noStrike" dirty="0" smtClean="0">
                          <a:latin typeface="Arial"/>
                        </a:rPr>
                        <a:t>Registraram a demanda na Plataforma Paulo Freire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latin typeface="Arial"/>
                        </a:rPr>
                        <a:t>Sim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latin typeface="Arial"/>
                        </a:rPr>
                        <a:t>Não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3003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latin typeface="Arial"/>
                        </a:rPr>
                        <a:t>DIREC 02 - FEIRA DE SANTANA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ixaDeTexto 28"/>
          <p:cNvSpPr txBox="1"/>
          <p:nvPr/>
        </p:nvSpPr>
        <p:spPr>
          <a:xfrm>
            <a:off x="285720" y="285728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É O PRINCIAL ENTRAVE PARA A OFERTA DE CURSOS?</a:t>
            </a:r>
          </a:p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PULVERIZAÇÃO DA DEMANDA: EXEMPLO DIREC 2 – FEIRA DE SANTANA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288868" y="1243148"/>
          <a:ext cx="8640850" cy="5472000"/>
        </p:xfrm>
        <a:graphic>
          <a:graphicData uri="http://schemas.openxmlformats.org/drawingml/2006/table">
            <a:tbl>
              <a:tblPr/>
              <a:tblGrid>
                <a:gridCol w="2002925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43947"/>
                <a:gridCol w="295303"/>
              </a:tblGrid>
              <a:tr h="93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>
                          <a:latin typeface="Arial"/>
                        </a:rPr>
                        <a:t>MUNICÍPIOS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ARTES CÊNICAS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ARTES VISUAIS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C. BIOLÓGICAS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C. DA RELIGIÃO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C. NATURAIS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C. SOCIAIS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DANÇA (ARTE)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ED. ESPECIAL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ED. FÍSICA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FILOSOFIA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FÍSICA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GEOGRAFIA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HISTÓRIA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INFORMÁTICA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LETRAS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L. ESPANHOL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L. FRANCÊS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L. INGLÊS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INT INDÍGENA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LETRAS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LIBRAS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MATEMÁTICA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MÚSICA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PEDAGOGIA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PED. CAMPO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QUÍMICA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</a:p>
                  </a:txBody>
                  <a:tcPr marL="8167" marR="8167" marT="8167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AMÉLIA RODRIGUES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ANTÔNIO CARDOSO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52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CANDEAL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CAPELA DO ALTO ALEGRE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152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CONCEIÇÃO DA FEIRA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CONCEIÇÃO DO JACUÍPE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13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CORAÇÃO DE MARIA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GAVIÃO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ICHU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IPECAETÁ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246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IPIRÁ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NOVA FÁTIMA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PÉ DE SERRA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PINTADAS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74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RAFAEL JAMBEIRO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RIACHÃO DO JACUÍPE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SANTA BÁRBARA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SANTO ESTÊVÃO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SÃO GONÇALO DOS CAMPOS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SERRA PRETA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</a:p>
                  </a:txBody>
                  <a:tcPr marL="8167" marR="8167" marT="8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74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97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619</a:t>
                      </a:r>
                    </a:p>
                  </a:txBody>
                  <a:tcPr marL="8167" marR="8167" marT="8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ixaDeTexto 28"/>
          <p:cNvSpPr txBox="1"/>
          <p:nvPr/>
        </p:nvSpPr>
        <p:spPr>
          <a:xfrm>
            <a:off x="71406" y="71414"/>
            <a:ext cx="59670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Demanda  da Bahia por formação inicial presencial para 2014</a:t>
            </a:r>
          </a:p>
        </p:txBody>
      </p:sp>
      <p:graphicFrame>
        <p:nvGraphicFramePr>
          <p:cNvPr id="8" name="Gráfico 7"/>
          <p:cNvGraphicFramePr/>
          <p:nvPr/>
        </p:nvGraphicFramePr>
        <p:xfrm>
          <a:off x="0" y="1071546"/>
          <a:ext cx="7358114" cy="578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4"/>
          <p:cNvGrpSpPr/>
          <p:nvPr/>
        </p:nvGrpSpPr>
        <p:grpSpPr>
          <a:xfrm>
            <a:off x="357158" y="785794"/>
            <a:ext cx="8509228" cy="5943868"/>
            <a:chOff x="-2035552" y="-178157"/>
            <a:chExt cx="15581831" cy="10884224"/>
          </a:xfrm>
        </p:grpSpPr>
        <p:cxnSp>
          <p:nvCxnSpPr>
            <p:cNvPr id="26" name="Conector reto 25"/>
            <p:cNvCxnSpPr/>
            <p:nvPr/>
          </p:nvCxnSpPr>
          <p:spPr>
            <a:xfrm>
              <a:off x="1758084" y="1522438"/>
              <a:ext cx="6381176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tângulo de cantos arredondados 26"/>
            <p:cNvSpPr/>
            <p:nvPr/>
          </p:nvSpPr>
          <p:spPr>
            <a:xfrm>
              <a:off x="2673789" y="-178157"/>
              <a:ext cx="4970971" cy="928694"/>
            </a:xfrm>
            <a:prstGeom prst="roundRect">
              <a:avLst>
                <a:gd name="adj" fmla="val 0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200" b="1" dirty="0" smtClean="0">
                  <a:solidFill>
                    <a:schemeClr val="tx2">
                      <a:lumMod val="75000"/>
                    </a:schemeClr>
                  </a:solidFill>
                </a:rPr>
                <a:t>Formação de Professores e demais Profissionais da Educação da Bahia</a:t>
              </a:r>
              <a:endParaRPr lang="pt-BR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8" name="Retângulo de cantos arredondados 27"/>
            <p:cNvSpPr/>
            <p:nvPr/>
          </p:nvSpPr>
          <p:spPr>
            <a:xfrm>
              <a:off x="-2035552" y="2438143"/>
              <a:ext cx="2215238" cy="91292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 dirty="0" smtClean="0"/>
                <a:t>Formação Inicial</a:t>
              </a:r>
              <a:endParaRPr lang="pt-BR" sz="1400" b="1" dirty="0"/>
            </a:p>
          </p:txBody>
        </p:sp>
        <p:sp>
          <p:nvSpPr>
            <p:cNvPr id="29" name="Retângulo de cantos arredondados 28"/>
            <p:cNvSpPr/>
            <p:nvPr/>
          </p:nvSpPr>
          <p:spPr>
            <a:xfrm>
              <a:off x="711563" y="2438143"/>
              <a:ext cx="2215238" cy="91292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 dirty="0" smtClean="0"/>
                <a:t>Formação Continuada</a:t>
              </a:r>
              <a:endParaRPr lang="pt-BR" sz="1400" b="1" dirty="0"/>
            </a:p>
          </p:txBody>
        </p:sp>
        <p:sp>
          <p:nvSpPr>
            <p:cNvPr id="30" name="Retângulo de cantos arredondados 29"/>
            <p:cNvSpPr/>
            <p:nvPr/>
          </p:nvSpPr>
          <p:spPr>
            <a:xfrm>
              <a:off x="-1119847" y="1129993"/>
              <a:ext cx="3071837" cy="785819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 dirty="0" smtClean="0">
                  <a:solidFill>
                    <a:schemeClr val="bg1"/>
                  </a:solidFill>
                </a:rPr>
                <a:t>Governo Federal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Retângulo de cantos arredondados 30"/>
            <p:cNvSpPr/>
            <p:nvPr/>
          </p:nvSpPr>
          <p:spPr>
            <a:xfrm>
              <a:off x="7869876" y="1129993"/>
              <a:ext cx="3071837" cy="785819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 dirty="0" smtClean="0">
                  <a:solidFill>
                    <a:schemeClr val="bg1"/>
                  </a:solidFill>
                </a:rPr>
                <a:t>Governo Estadual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Retângulo de cantos arredondados 31"/>
            <p:cNvSpPr/>
            <p:nvPr/>
          </p:nvSpPr>
          <p:spPr>
            <a:xfrm>
              <a:off x="-1825876" y="3819584"/>
              <a:ext cx="1752549" cy="97323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200" b="1" dirty="0" smtClean="0">
                  <a:solidFill>
                    <a:schemeClr val="tx2">
                      <a:lumMod val="75000"/>
                    </a:schemeClr>
                  </a:solidFill>
                </a:rPr>
                <a:t>Presencial (</a:t>
              </a:r>
              <a:r>
                <a:rPr lang="pt-BR" sz="1200" b="1" dirty="0" err="1" smtClean="0">
                  <a:solidFill>
                    <a:schemeClr val="tx2">
                      <a:lumMod val="75000"/>
                    </a:schemeClr>
                  </a:solidFill>
                </a:rPr>
                <a:t>Plat</a:t>
              </a:r>
              <a:r>
                <a:rPr lang="pt-BR" sz="1200" b="1" dirty="0" smtClean="0">
                  <a:solidFill>
                    <a:schemeClr val="tx2">
                      <a:lumMod val="75000"/>
                    </a:schemeClr>
                  </a:solidFill>
                </a:rPr>
                <a:t>.Paulo Freire)</a:t>
              </a:r>
              <a:endParaRPr lang="pt-BR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3" name="Retângulo de cantos arredondados 32"/>
            <p:cNvSpPr/>
            <p:nvPr/>
          </p:nvSpPr>
          <p:spPr>
            <a:xfrm>
              <a:off x="-1825876" y="5127735"/>
              <a:ext cx="1752549" cy="97323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200" b="1" dirty="0" smtClean="0">
                  <a:solidFill>
                    <a:schemeClr val="tx2">
                      <a:lumMod val="75000"/>
                    </a:schemeClr>
                  </a:solidFill>
                </a:rPr>
                <a:t>A distância (UAB)</a:t>
              </a:r>
              <a:endParaRPr lang="pt-BR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4" name="Retângulo de cantos arredondados 33"/>
            <p:cNvSpPr/>
            <p:nvPr/>
          </p:nvSpPr>
          <p:spPr>
            <a:xfrm>
              <a:off x="868956" y="3746294"/>
              <a:ext cx="1831410" cy="915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200" b="1" dirty="0" smtClean="0">
                  <a:solidFill>
                    <a:schemeClr val="tx2">
                      <a:lumMod val="75000"/>
                    </a:schemeClr>
                  </a:solidFill>
                </a:rPr>
                <a:t>SINAFOR</a:t>
              </a:r>
              <a:endParaRPr lang="pt-BR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35" name="Conector angulado 34"/>
            <p:cNvCxnSpPr>
              <a:stCxn id="28" idx="1"/>
              <a:endCxn id="32" idx="1"/>
            </p:cNvCxnSpPr>
            <p:nvPr/>
          </p:nvCxnSpPr>
          <p:spPr>
            <a:xfrm rot="10800000" flipH="1" flipV="1">
              <a:off x="-2035552" y="2894603"/>
              <a:ext cx="209676" cy="1411595"/>
            </a:xfrm>
            <a:prstGeom prst="bentConnector3">
              <a:avLst>
                <a:gd name="adj1" fmla="val -199644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angulado 35"/>
            <p:cNvCxnSpPr>
              <a:stCxn id="28" idx="1"/>
              <a:endCxn id="33" idx="1"/>
            </p:cNvCxnSpPr>
            <p:nvPr/>
          </p:nvCxnSpPr>
          <p:spPr>
            <a:xfrm rot="10800000" flipH="1" flipV="1">
              <a:off x="-2035552" y="2894603"/>
              <a:ext cx="209676" cy="2719745"/>
            </a:xfrm>
            <a:prstGeom prst="bentConnector3">
              <a:avLst>
                <a:gd name="adj1" fmla="val -199644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angulado 36"/>
            <p:cNvCxnSpPr>
              <a:stCxn id="29" idx="1"/>
              <a:endCxn id="34" idx="1"/>
            </p:cNvCxnSpPr>
            <p:nvPr/>
          </p:nvCxnSpPr>
          <p:spPr>
            <a:xfrm rot="10800000" flipH="1" flipV="1">
              <a:off x="711563" y="2894604"/>
              <a:ext cx="157393" cy="1309542"/>
            </a:xfrm>
            <a:prstGeom prst="bentConnector3">
              <a:avLst>
                <a:gd name="adj1" fmla="val -265962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tângulo de cantos arredondados 37"/>
            <p:cNvSpPr/>
            <p:nvPr/>
          </p:nvSpPr>
          <p:spPr>
            <a:xfrm>
              <a:off x="5298707" y="2438143"/>
              <a:ext cx="2215238" cy="91292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 dirty="0" smtClean="0"/>
                <a:t>Formação continuada</a:t>
              </a:r>
              <a:endParaRPr lang="pt-BR" sz="1400" b="1" dirty="0"/>
            </a:p>
          </p:txBody>
        </p:sp>
        <p:sp>
          <p:nvSpPr>
            <p:cNvPr id="39" name="Retângulo de cantos arredondados 38"/>
            <p:cNvSpPr/>
            <p:nvPr/>
          </p:nvSpPr>
          <p:spPr>
            <a:xfrm>
              <a:off x="8307452" y="2438143"/>
              <a:ext cx="2215238" cy="91292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 dirty="0" smtClean="0"/>
                <a:t>Tecnologia Educacional</a:t>
              </a:r>
              <a:endParaRPr lang="pt-BR" sz="1400" b="1" dirty="0"/>
            </a:p>
          </p:txBody>
        </p:sp>
        <p:sp>
          <p:nvSpPr>
            <p:cNvPr id="40" name="Retângulo de cantos arredondados 39"/>
            <p:cNvSpPr/>
            <p:nvPr/>
          </p:nvSpPr>
          <p:spPr>
            <a:xfrm>
              <a:off x="5263512" y="7024095"/>
              <a:ext cx="2223855" cy="90828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300" b="1" dirty="0" smtClean="0">
                  <a:solidFill>
                    <a:schemeClr val="bg1"/>
                  </a:solidFill>
                </a:rPr>
                <a:t>Programas Estruturantes</a:t>
              </a:r>
              <a:endParaRPr lang="pt-BR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tângulo de cantos arredondados 40"/>
            <p:cNvSpPr/>
            <p:nvPr/>
          </p:nvSpPr>
          <p:spPr>
            <a:xfrm>
              <a:off x="5263512" y="4800239"/>
              <a:ext cx="2223855" cy="90828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300" b="1" dirty="0" smtClean="0">
                  <a:solidFill>
                    <a:schemeClr val="bg1"/>
                  </a:solidFill>
                </a:rPr>
                <a:t>Extensão e Aperfeiçoa-mento</a:t>
              </a:r>
              <a:endParaRPr lang="pt-BR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Retângulo de cantos arredondados 41"/>
            <p:cNvSpPr/>
            <p:nvPr/>
          </p:nvSpPr>
          <p:spPr>
            <a:xfrm>
              <a:off x="5263512" y="3679172"/>
              <a:ext cx="2223855" cy="90828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300" b="1" dirty="0" err="1" smtClean="0">
                  <a:solidFill>
                    <a:schemeClr val="bg1"/>
                  </a:solidFill>
                </a:rPr>
                <a:t>Especializa-ção</a:t>
              </a:r>
              <a:endParaRPr lang="pt-BR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Retângulo de cantos arredondados 42"/>
            <p:cNvSpPr/>
            <p:nvPr/>
          </p:nvSpPr>
          <p:spPr>
            <a:xfrm>
              <a:off x="8429650" y="3735158"/>
              <a:ext cx="1752549" cy="97323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200" b="1" dirty="0" smtClean="0">
                  <a:solidFill>
                    <a:schemeClr val="tx2">
                      <a:lumMod val="75000"/>
                    </a:schemeClr>
                  </a:solidFill>
                </a:rPr>
                <a:t>Rede Anísio Teixeira</a:t>
              </a:r>
              <a:endParaRPr lang="pt-BR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4" name="Retângulo de cantos arredondados 43"/>
            <p:cNvSpPr/>
            <p:nvPr/>
          </p:nvSpPr>
          <p:spPr>
            <a:xfrm>
              <a:off x="11316198" y="2438143"/>
              <a:ext cx="2215238" cy="91292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 dirty="0" smtClean="0"/>
                <a:t>Inovações Educacionais</a:t>
              </a:r>
              <a:endParaRPr lang="pt-BR" sz="1400" b="1" dirty="0"/>
            </a:p>
          </p:txBody>
        </p:sp>
        <p:sp>
          <p:nvSpPr>
            <p:cNvPr id="45" name="Retângulo de cantos arredondados 44"/>
            <p:cNvSpPr/>
            <p:nvPr/>
          </p:nvSpPr>
          <p:spPr>
            <a:xfrm>
              <a:off x="2282922" y="8528925"/>
              <a:ext cx="1752549" cy="9732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300" b="1" dirty="0" smtClean="0">
                  <a:solidFill>
                    <a:schemeClr val="tx2">
                      <a:lumMod val="75000"/>
                    </a:schemeClr>
                  </a:solidFill>
                </a:rPr>
                <a:t>GESTAR na Escola</a:t>
              </a:r>
              <a:endParaRPr lang="pt-BR" sz="13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6" name="Retângulo de cantos arredondados 45"/>
            <p:cNvSpPr/>
            <p:nvPr/>
          </p:nvSpPr>
          <p:spPr>
            <a:xfrm>
              <a:off x="4322430" y="8528925"/>
              <a:ext cx="1752549" cy="9732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300" b="1" dirty="0" smtClean="0">
                  <a:solidFill>
                    <a:schemeClr val="tx2">
                      <a:lumMod val="75000"/>
                    </a:schemeClr>
                  </a:solidFill>
                </a:rPr>
                <a:t>EM-AÇÃO</a:t>
              </a:r>
              <a:endParaRPr lang="pt-BR" sz="13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7" name="Conector de seta reta 46"/>
            <p:cNvCxnSpPr>
              <a:stCxn id="42" idx="1"/>
              <a:endCxn id="34" idx="3"/>
            </p:cNvCxnSpPr>
            <p:nvPr/>
          </p:nvCxnSpPr>
          <p:spPr>
            <a:xfrm rot="10800000" flipV="1">
              <a:off x="2700366" y="4133313"/>
              <a:ext cx="2563145" cy="70833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tângulo de cantos arredondados 47"/>
            <p:cNvSpPr/>
            <p:nvPr/>
          </p:nvSpPr>
          <p:spPr>
            <a:xfrm>
              <a:off x="6415470" y="8528925"/>
              <a:ext cx="1752549" cy="9732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300" b="1" dirty="0" smtClean="0">
                  <a:solidFill>
                    <a:schemeClr val="tx2">
                      <a:lumMod val="75000"/>
                    </a:schemeClr>
                  </a:solidFill>
                </a:rPr>
                <a:t>Ciência na Escola</a:t>
              </a:r>
              <a:endParaRPr lang="pt-BR" sz="13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9" name="Retângulo de cantos arredondados 48"/>
            <p:cNvSpPr/>
            <p:nvPr/>
          </p:nvSpPr>
          <p:spPr>
            <a:xfrm>
              <a:off x="8429650" y="4996920"/>
              <a:ext cx="1752549" cy="97323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200" b="1" dirty="0" smtClean="0">
                  <a:solidFill>
                    <a:schemeClr val="tx2">
                      <a:lumMod val="75000"/>
                    </a:schemeClr>
                  </a:solidFill>
                </a:rPr>
                <a:t>NTE</a:t>
              </a:r>
              <a:endParaRPr lang="pt-BR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50" name="Forma 53"/>
            <p:cNvCxnSpPr>
              <a:stCxn id="27" idx="2"/>
              <a:endCxn id="30" idx="0"/>
            </p:cNvCxnSpPr>
            <p:nvPr/>
          </p:nvCxnSpPr>
          <p:spPr>
            <a:xfrm rot="5400000">
              <a:off x="2597945" y="-1431337"/>
              <a:ext cx="379457" cy="4743203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angulado 50"/>
            <p:cNvCxnSpPr>
              <a:stCxn id="27" idx="2"/>
              <a:endCxn id="31" idx="0"/>
            </p:cNvCxnSpPr>
            <p:nvPr/>
          </p:nvCxnSpPr>
          <p:spPr>
            <a:xfrm rot="16200000" flipH="1">
              <a:off x="7092807" y="-1182996"/>
              <a:ext cx="379457" cy="4246520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angulado 51"/>
            <p:cNvCxnSpPr>
              <a:stCxn id="30" idx="2"/>
              <a:endCxn id="28" idx="0"/>
            </p:cNvCxnSpPr>
            <p:nvPr/>
          </p:nvCxnSpPr>
          <p:spPr>
            <a:xfrm rot="5400000">
              <a:off x="-517096" y="1504974"/>
              <a:ext cx="522332" cy="1344004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angulado 52"/>
            <p:cNvCxnSpPr>
              <a:stCxn id="31" idx="2"/>
              <a:endCxn id="38" idx="0"/>
            </p:cNvCxnSpPr>
            <p:nvPr/>
          </p:nvCxnSpPr>
          <p:spPr>
            <a:xfrm rot="5400000">
              <a:off x="7644895" y="677242"/>
              <a:ext cx="522332" cy="2999469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angulado 53"/>
            <p:cNvCxnSpPr>
              <a:stCxn id="31" idx="2"/>
              <a:endCxn id="39" idx="0"/>
            </p:cNvCxnSpPr>
            <p:nvPr/>
          </p:nvCxnSpPr>
          <p:spPr>
            <a:xfrm rot="16200000" flipH="1">
              <a:off x="9149268" y="2172338"/>
              <a:ext cx="522332" cy="9277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angulado 54"/>
            <p:cNvCxnSpPr>
              <a:stCxn id="31" idx="2"/>
              <a:endCxn id="44" idx="0"/>
            </p:cNvCxnSpPr>
            <p:nvPr/>
          </p:nvCxnSpPr>
          <p:spPr>
            <a:xfrm rot="16200000" flipH="1">
              <a:off x="10653641" y="667966"/>
              <a:ext cx="522332" cy="3018022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angulado 55"/>
            <p:cNvCxnSpPr>
              <a:stCxn id="30" idx="2"/>
              <a:endCxn id="29" idx="0"/>
            </p:cNvCxnSpPr>
            <p:nvPr/>
          </p:nvCxnSpPr>
          <p:spPr>
            <a:xfrm rot="16200000" flipH="1">
              <a:off x="856462" y="1475421"/>
              <a:ext cx="522332" cy="1403111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tângulo de cantos arredondados 56"/>
            <p:cNvSpPr/>
            <p:nvPr/>
          </p:nvSpPr>
          <p:spPr>
            <a:xfrm>
              <a:off x="4319645" y="1129993"/>
              <a:ext cx="1755334" cy="78581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 dirty="0" smtClean="0">
                  <a:solidFill>
                    <a:schemeClr val="tx2">
                      <a:lumMod val="75000"/>
                    </a:schemeClr>
                  </a:solidFill>
                </a:rPr>
                <a:t>FORPROF</a:t>
              </a:r>
              <a:endParaRPr lang="pt-BR" sz="1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8" name="Retângulo de cantos arredondados 57"/>
            <p:cNvSpPr/>
            <p:nvPr/>
          </p:nvSpPr>
          <p:spPr>
            <a:xfrm>
              <a:off x="11793730" y="3688769"/>
              <a:ext cx="1752549" cy="9732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200" b="1" dirty="0" smtClean="0">
                  <a:solidFill>
                    <a:schemeClr val="tx2">
                      <a:lumMod val="75000"/>
                    </a:schemeClr>
                  </a:solidFill>
                </a:rPr>
                <a:t>PIBID (IES)</a:t>
              </a:r>
              <a:endParaRPr lang="pt-BR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9" name="Retângulo de cantos arredondados 58"/>
            <p:cNvSpPr/>
            <p:nvPr/>
          </p:nvSpPr>
          <p:spPr>
            <a:xfrm>
              <a:off x="11793730" y="4866105"/>
              <a:ext cx="1752549" cy="9732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200" b="1" dirty="0" smtClean="0">
                  <a:solidFill>
                    <a:schemeClr val="tx2">
                      <a:lumMod val="75000"/>
                    </a:schemeClr>
                  </a:solidFill>
                </a:rPr>
                <a:t>Edital de Inovação (FAPESB)</a:t>
              </a:r>
              <a:endParaRPr lang="pt-BR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60" name="Conector angulado 59"/>
            <p:cNvCxnSpPr>
              <a:stCxn id="38" idx="3"/>
              <a:endCxn id="42" idx="3"/>
            </p:cNvCxnSpPr>
            <p:nvPr/>
          </p:nvCxnSpPr>
          <p:spPr>
            <a:xfrm flipH="1">
              <a:off x="7487367" y="2894604"/>
              <a:ext cx="26578" cy="1238709"/>
            </a:xfrm>
            <a:prstGeom prst="bentConnector3">
              <a:avLst>
                <a:gd name="adj1" fmla="val -1575031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angulado 60"/>
            <p:cNvCxnSpPr>
              <a:stCxn id="38" idx="3"/>
              <a:endCxn id="41" idx="3"/>
            </p:cNvCxnSpPr>
            <p:nvPr/>
          </p:nvCxnSpPr>
          <p:spPr>
            <a:xfrm flipH="1">
              <a:off x="7487367" y="2894604"/>
              <a:ext cx="26578" cy="2359776"/>
            </a:xfrm>
            <a:prstGeom prst="bentConnector3">
              <a:avLst>
                <a:gd name="adj1" fmla="val -1575031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Forma 82"/>
            <p:cNvCxnSpPr>
              <a:stCxn id="38" idx="3"/>
              <a:endCxn id="40" idx="3"/>
            </p:cNvCxnSpPr>
            <p:nvPr/>
          </p:nvCxnSpPr>
          <p:spPr>
            <a:xfrm flipH="1">
              <a:off x="7487367" y="2894604"/>
              <a:ext cx="26578" cy="4583631"/>
            </a:xfrm>
            <a:prstGeom prst="bentConnector3">
              <a:avLst>
                <a:gd name="adj1" fmla="val -1575031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Forma 86"/>
            <p:cNvCxnSpPr>
              <a:stCxn id="40" idx="2"/>
              <a:endCxn id="45" idx="0"/>
            </p:cNvCxnSpPr>
            <p:nvPr/>
          </p:nvCxnSpPr>
          <p:spPr>
            <a:xfrm rot="5400000">
              <a:off x="4469043" y="6622528"/>
              <a:ext cx="596551" cy="3216243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angulado 63"/>
            <p:cNvCxnSpPr>
              <a:stCxn id="40" idx="2"/>
              <a:endCxn id="48" idx="0"/>
            </p:cNvCxnSpPr>
            <p:nvPr/>
          </p:nvCxnSpPr>
          <p:spPr>
            <a:xfrm rot="16200000" flipH="1">
              <a:off x="6535317" y="7772497"/>
              <a:ext cx="596551" cy="916306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angulado 64"/>
            <p:cNvCxnSpPr>
              <a:stCxn id="39" idx="3"/>
              <a:endCxn id="43" idx="3"/>
            </p:cNvCxnSpPr>
            <p:nvPr/>
          </p:nvCxnSpPr>
          <p:spPr>
            <a:xfrm flipH="1">
              <a:off x="10182199" y="2894604"/>
              <a:ext cx="340491" cy="1327169"/>
            </a:xfrm>
            <a:prstGeom prst="bentConnector3">
              <a:avLst>
                <a:gd name="adj1" fmla="val -122942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angulado 65"/>
            <p:cNvCxnSpPr>
              <a:stCxn id="39" idx="3"/>
              <a:endCxn id="49" idx="3"/>
            </p:cNvCxnSpPr>
            <p:nvPr/>
          </p:nvCxnSpPr>
          <p:spPr>
            <a:xfrm flipH="1">
              <a:off x="10182199" y="2894604"/>
              <a:ext cx="340491" cy="2588930"/>
            </a:xfrm>
            <a:prstGeom prst="bentConnector3">
              <a:avLst>
                <a:gd name="adj1" fmla="val -122942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tângulo de cantos arredondados 66"/>
            <p:cNvSpPr/>
            <p:nvPr/>
          </p:nvSpPr>
          <p:spPr>
            <a:xfrm>
              <a:off x="-1071602" y="7215214"/>
              <a:ext cx="231599" cy="2857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5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8" name="Retângulo de cantos arredondados 67"/>
            <p:cNvSpPr/>
            <p:nvPr/>
          </p:nvSpPr>
          <p:spPr>
            <a:xfrm>
              <a:off x="-1071602" y="7572404"/>
              <a:ext cx="231599" cy="285752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Retângulo de cantos arredondados 68"/>
            <p:cNvSpPr/>
            <p:nvPr/>
          </p:nvSpPr>
          <p:spPr>
            <a:xfrm>
              <a:off x="-1071602" y="7941736"/>
              <a:ext cx="231599" cy="28575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400" dirty="0"/>
            </a:p>
          </p:txBody>
        </p:sp>
        <p:sp>
          <p:nvSpPr>
            <p:cNvPr id="71" name="Retângulo de cantos arredondados 70"/>
            <p:cNvSpPr/>
            <p:nvPr/>
          </p:nvSpPr>
          <p:spPr>
            <a:xfrm>
              <a:off x="-1071602" y="8715412"/>
              <a:ext cx="231599" cy="28575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3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2" name="CaixaDeTexto 117"/>
            <p:cNvSpPr txBox="1"/>
            <p:nvPr/>
          </p:nvSpPr>
          <p:spPr>
            <a:xfrm>
              <a:off x="-797879" y="7572404"/>
              <a:ext cx="1328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 dirty="0" smtClean="0"/>
                <a:t>Esfera de Governo</a:t>
              </a:r>
              <a:endParaRPr lang="pt-BR" sz="1200" dirty="0"/>
            </a:p>
          </p:txBody>
        </p:sp>
        <p:sp>
          <p:nvSpPr>
            <p:cNvPr id="74" name="CaixaDeTexto 118"/>
            <p:cNvSpPr txBox="1"/>
            <p:nvPr/>
          </p:nvSpPr>
          <p:spPr>
            <a:xfrm>
              <a:off x="-797879" y="7929594"/>
              <a:ext cx="1055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 dirty="0" smtClean="0"/>
                <a:t>Linha de Ação</a:t>
              </a:r>
              <a:endParaRPr lang="pt-BR" sz="1200" dirty="0"/>
            </a:p>
          </p:txBody>
        </p:sp>
        <p:sp>
          <p:nvSpPr>
            <p:cNvPr id="75" name="Retângulo de cantos arredondados 74"/>
            <p:cNvSpPr/>
            <p:nvPr/>
          </p:nvSpPr>
          <p:spPr>
            <a:xfrm>
              <a:off x="-1071163" y="8345658"/>
              <a:ext cx="220176" cy="27140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76" name="CaixaDeTexto 120"/>
            <p:cNvSpPr txBox="1"/>
            <p:nvPr/>
          </p:nvSpPr>
          <p:spPr>
            <a:xfrm>
              <a:off x="-782929" y="7232865"/>
              <a:ext cx="11994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 dirty="0" smtClean="0"/>
                <a:t>Órgão colegiado</a:t>
              </a:r>
              <a:endParaRPr lang="pt-BR" sz="1200" dirty="0"/>
            </a:p>
          </p:txBody>
        </p:sp>
        <p:sp>
          <p:nvSpPr>
            <p:cNvPr id="77" name="CaixaDeTexto 121"/>
            <p:cNvSpPr txBox="1"/>
            <p:nvPr/>
          </p:nvSpPr>
          <p:spPr>
            <a:xfrm>
              <a:off x="-783222" y="8345657"/>
              <a:ext cx="10830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 dirty="0" smtClean="0"/>
                <a:t>Tipo de Oferta</a:t>
              </a:r>
              <a:endParaRPr lang="pt-BR" sz="1200" dirty="0"/>
            </a:p>
          </p:txBody>
        </p:sp>
        <p:sp>
          <p:nvSpPr>
            <p:cNvPr id="78" name="CaixaDeTexto 123"/>
            <p:cNvSpPr txBox="1"/>
            <p:nvPr/>
          </p:nvSpPr>
          <p:spPr>
            <a:xfrm>
              <a:off x="-783222" y="8715412"/>
              <a:ext cx="1371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 dirty="0" smtClean="0"/>
                <a:t>Programas e Ações</a:t>
              </a:r>
              <a:endParaRPr lang="pt-BR" sz="1200" dirty="0"/>
            </a:p>
          </p:txBody>
        </p:sp>
        <p:sp>
          <p:nvSpPr>
            <p:cNvPr id="79" name="Retângulo de cantos arredondados 78"/>
            <p:cNvSpPr/>
            <p:nvPr/>
          </p:nvSpPr>
          <p:spPr>
            <a:xfrm>
              <a:off x="5263512" y="5892489"/>
              <a:ext cx="2223855" cy="90828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300" b="1" dirty="0" smtClean="0">
                  <a:solidFill>
                    <a:schemeClr val="bg1"/>
                  </a:solidFill>
                </a:rPr>
                <a:t>Cursos e eventos de curta duração</a:t>
              </a:r>
              <a:endParaRPr lang="pt-BR" sz="1300" b="1" dirty="0">
                <a:solidFill>
                  <a:schemeClr val="bg1"/>
                </a:solidFill>
              </a:endParaRPr>
            </a:p>
          </p:txBody>
        </p:sp>
        <p:cxnSp>
          <p:nvCxnSpPr>
            <p:cNvPr id="80" name="Conector angulado 79"/>
            <p:cNvCxnSpPr>
              <a:stCxn id="38" idx="3"/>
              <a:endCxn id="79" idx="3"/>
            </p:cNvCxnSpPr>
            <p:nvPr/>
          </p:nvCxnSpPr>
          <p:spPr>
            <a:xfrm flipH="1">
              <a:off x="7487367" y="2894604"/>
              <a:ext cx="26578" cy="3452026"/>
            </a:xfrm>
            <a:prstGeom prst="bentConnector3">
              <a:avLst>
                <a:gd name="adj1" fmla="val -1575031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tângulo de cantos arredondados 80"/>
            <p:cNvSpPr/>
            <p:nvPr/>
          </p:nvSpPr>
          <p:spPr>
            <a:xfrm>
              <a:off x="3511834" y="9921177"/>
              <a:ext cx="5179446" cy="784890"/>
            </a:xfrm>
            <a:prstGeom prst="roundRect">
              <a:avLst>
                <a:gd name="adj" fmla="val 0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500" b="1" dirty="0" smtClean="0">
                  <a:solidFill>
                    <a:schemeClr val="tx2">
                      <a:lumMod val="75000"/>
                    </a:schemeClr>
                  </a:solidFill>
                </a:rPr>
                <a:t>Aprendizagem do estudante</a:t>
              </a:r>
              <a:endParaRPr lang="pt-BR" sz="15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82" name="Conector angulado 81"/>
            <p:cNvCxnSpPr>
              <a:stCxn id="48" idx="2"/>
              <a:endCxn id="81" idx="0"/>
            </p:cNvCxnSpPr>
            <p:nvPr/>
          </p:nvCxnSpPr>
          <p:spPr>
            <a:xfrm rot="5400000">
              <a:off x="6487141" y="9116572"/>
              <a:ext cx="419023" cy="1190188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angulado 82"/>
            <p:cNvCxnSpPr>
              <a:stCxn id="45" idx="2"/>
              <a:endCxn id="81" idx="0"/>
            </p:cNvCxnSpPr>
            <p:nvPr/>
          </p:nvCxnSpPr>
          <p:spPr>
            <a:xfrm rot="16200000" flipH="1">
              <a:off x="4420865" y="8240485"/>
              <a:ext cx="419023" cy="2942360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Forma 162"/>
            <p:cNvCxnSpPr>
              <a:stCxn id="59" idx="2"/>
              <a:endCxn id="81" idx="3"/>
            </p:cNvCxnSpPr>
            <p:nvPr/>
          </p:nvCxnSpPr>
          <p:spPr>
            <a:xfrm rot="5400000">
              <a:off x="8443499" y="6087116"/>
              <a:ext cx="4474288" cy="3978725"/>
            </a:xfrm>
            <a:prstGeom prst="bentConnector2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Forma 166"/>
            <p:cNvCxnSpPr>
              <a:stCxn id="33" idx="2"/>
            </p:cNvCxnSpPr>
            <p:nvPr/>
          </p:nvCxnSpPr>
          <p:spPr>
            <a:xfrm rot="16200000" flipH="1">
              <a:off x="205699" y="4945663"/>
              <a:ext cx="523260" cy="2833862"/>
            </a:xfrm>
            <a:prstGeom prst="bentConnector2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Forma 176"/>
            <p:cNvCxnSpPr>
              <a:stCxn id="34" idx="2"/>
              <a:endCxn id="81" idx="1"/>
            </p:cNvCxnSpPr>
            <p:nvPr/>
          </p:nvCxnSpPr>
          <p:spPr>
            <a:xfrm rot="16200000" flipH="1">
              <a:off x="-177564" y="6624224"/>
              <a:ext cx="5651623" cy="1727173"/>
            </a:xfrm>
            <a:prstGeom prst="bentConnector2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angulado 86"/>
            <p:cNvCxnSpPr>
              <a:stCxn id="40" idx="2"/>
              <a:endCxn id="46" idx="0"/>
            </p:cNvCxnSpPr>
            <p:nvPr/>
          </p:nvCxnSpPr>
          <p:spPr>
            <a:xfrm rot="5400000">
              <a:off x="5488797" y="7642282"/>
              <a:ext cx="596551" cy="1176735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tângulo de cantos arredondados 87"/>
            <p:cNvSpPr/>
            <p:nvPr/>
          </p:nvSpPr>
          <p:spPr>
            <a:xfrm>
              <a:off x="3066234" y="3746294"/>
              <a:ext cx="1831410" cy="915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200" b="1" dirty="0" smtClean="0">
                  <a:solidFill>
                    <a:schemeClr val="tx2">
                      <a:lumMod val="75000"/>
                    </a:schemeClr>
                  </a:solidFill>
                </a:rPr>
                <a:t>Parceria com (IES)</a:t>
              </a:r>
              <a:endParaRPr lang="pt-BR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89" name="Forma 219"/>
            <p:cNvCxnSpPr>
              <a:stCxn id="88" idx="2"/>
              <a:endCxn id="40" idx="1"/>
            </p:cNvCxnSpPr>
            <p:nvPr/>
          </p:nvCxnSpPr>
          <p:spPr>
            <a:xfrm rot="16200000" flipH="1">
              <a:off x="3214608" y="5429330"/>
              <a:ext cx="2816237" cy="1281573"/>
            </a:xfrm>
            <a:prstGeom prst="bentConnector2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Forma 221"/>
            <p:cNvCxnSpPr>
              <a:stCxn id="88" idx="2"/>
              <a:endCxn id="41" idx="1"/>
            </p:cNvCxnSpPr>
            <p:nvPr/>
          </p:nvCxnSpPr>
          <p:spPr>
            <a:xfrm rot="16200000" flipH="1">
              <a:off x="4326536" y="4317402"/>
              <a:ext cx="592381" cy="1281573"/>
            </a:xfrm>
            <a:prstGeom prst="bentConnector2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angulado 90"/>
            <p:cNvCxnSpPr>
              <a:stCxn id="46" idx="2"/>
              <a:endCxn id="81" idx="0"/>
            </p:cNvCxnSpPr>
            <p:nvPr/>
          </p:nvCxnSpPr>
          <p:spPr>
            <a:xfrm rot="16200000" flipH="1">
              <a:off x="5440619" y="9260239"/>
              <a:ext cx="419023" cy="902852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angulado 91"/>
            <p:cNvCxnSpPr>
              <a:stCxn id="44" idx="3"/>
              <a:endCxn id="58" idx="3"/>
            </p:cNvCxnSpPr>
            <p:nvPr/>
          </p:nvCxnSpPr>
          <p:spPr>
            <a:xfrm>
              <a:off x="13531436" y="2894604"/>
              <a:ext cx="14843" cy="1280780"/>
            </a:xfrm>
            <a:prstGeom prst="bentConnector3">
              <a:avLst>
                <a:gd name="adj1" fmla="val 2920133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angulado 92"/>
            <p:cNvCxnSpPr>
              <a:stCxn id="44" idx="3"/>
              <a:endCxn id="59" idx="3"/>
            </p:cNvCxnSpPr>
            <p:nvPr/>
          </p:nvCxnSpPr>
          <p:spPr>
            <a:xfrm>
              <a:off x="13531436" y="2894604"/>
              <a:ext cx="14843" cy="2458115"/>
            </a:xfrm>
            <a:prstGeom prst="bentConnector3">
              <a:avLst>
                <a:gd name="adj1" fmla="val 2920133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Forma 68"/>
            <p:cNvCxnSpPr>
              <a:stCxn id="88" idx="2"/>
              <a:endCxn id="79" idx="1"/>
            </p:cNvCxnSpPr>
            <p:nvPr/>
          </p:nvCxnSpPr>
          <p:spPr>
            <a:xfrm rot="16200000" flipH="1">
              <a:off x="3780410" y="4863528"/>
              <a:ext cx="1684631" cy="1281573"/>
            </a:xfrm>
            <a:prstGeom prst="bentConnector2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de seta reta 94"/>
            <p:cNvCxnSpPr/>
            <p:nvPr/>
          </p:nvCxnSpPr>
          <p:spPr>
            <a:xfrm rot="10800000">
              <a:off x="-1071602" y="9215478"/>
              <a:ext cx="214314" cy="1588"/>
            </a:xfrm>
            <a:prstGeom prst="straightConnector1">
              <a:avLst/>
            </a:prstGeom>
            <a:ln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CaixaDeTexto 88"/>
            <p:cNvSpPr txBox="1"/>
            <p:nvPr/>
          </p:nvSpPr>
          <p:spPr>
            <a:xfrm>
              <a:off x="-785850" y="9081355"/>
              <a:ext cx="10720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 dirty="0" smtClean="0"/>
                <a:t>Relação direta</a:t>
              </a:r>
              <a:endParaRPr lang="pt-BR" sz="1200" dirty="0"/>
            </a:p>
          </p:txBody>
        </p:sp>
        <p:sp>
          <p:nvSpPr>
            <p:cNvPr id="97" name="CaixaDeTexto 90"/>
            <p:cNvSpPr txBox="1"/>
            <p:nvPr/>
          </p:nvSpPr>
          <p:spPr>
            <a:xfrm>
              <a:off x="-785850" y="9438545"/>
              <a:ext cx="69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 dirty="0" smtClean="0"/>
                <a:t>Parceria</a:t>
              </a:r>
              <a:endParaRPr lang="pt-BR" sz="1200" dirty="0"/>
            </a:p>
          </p:txBody>
        </p:sp>
        <p:cxnSp>
          <p:nvCxnSpPr>
            <p:cNvPr id="98" name="Conector de seta reta 97"/>
            <p:cNvCxnSpPr/>
            <p:nvPr/>
          </p:nvCxnSpPr>
          <p:spPr>
            <a:xfrm rot="10800000">
              <a:off x="-1071602" y="9571080"/>
              <a:ext cx="214314" cy="1588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CaixaDeTexto 98"/>
          <p:cNvSpPr txBox="1"/>
          <p:nvPr/>
        </p:nvSpPr>
        <p:spPr>
          <a:xfrm>
            <a:off x="71406" y="71414"/>
            <a:ext cx="62298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interfaces da política educacional na Bahia</a:t>
            </a:r>
          </a:p>
        </p:txBody>
      </p:sp>
      <p:sp>
        <p:nvSpPr>
          <p:cNvPr id="100" name="Retângulo de cantos arredondados 99"/>
          <p:cNvSpPr/>
          <p:nvPr/>
        </p:nvSpPr>
        <p:spPr>
          <a:xfrm>
            <a:off x="6072198" y="5548202"/>
            <a:ext cx="957066" cy="531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b="1" dirty="0" smtClean="0">
                <a:solidFill>
                  <a:schemeClr val="tx2">
                    <a:lumMod val="75000"/>
                  </a:schemeClr>
                </a:solidFill>
              </a:rPr>
              <a:t>EMITEC</a:t>
            </a:r>
            <a:endParaRPr lang="pt-BR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04" name="Conector angulado 103"/>
          <p:cNvCxnSpPr>
            <a:stCxn id="39" idx="3"/>
            <a:endCxn id="100" idx="3"/>
          </p:cNvCxnSpPr>
          <p:nvPr/>
        </p:nvCxnSpPr>
        <p:spPr>
          <a:xfrm flipH="1">
            <a:off x="7029264" y="2463827"/>
            <a:ext cx="185942" cy="3350115"/>
          </a:xfrm>
          <a:prstGeom prst="bentConnector3">
            <a:avLst>
              <a:gd name="adj1" fmla="val -12294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angulado 105"/>
          <p:cNvCxnSpPr>
            <a:stCxn id="40" idx="2"/>
            <a:endCxn id="100" idx="0"/>
          </p:cNvCxnSpPr>
          <p:nvPr/>
        </p:nvCxnSpPr>
        <p:spPr>
          <a:xfrm rot="16200000" flipH="1">
            <a:off x="5583937" y="4581408"/>
            <a:ext cx="333252" cy="160033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ector angulado 117"/>
          <p:cNvCxnSpPr>
            <a:stCxn id="100" idx="2"/>
            <a:endCxn id="81" idx="0"/>
          </p:cNvCxnSpPr>
          <p:nvPr/>
        </p:nvCxnSpPr>
        <p:spPr>
          <a:xfrm rot="5400000">
            <a:off x="5565104" y="5315407"/>
            <a:ext cx="221352" cy="174990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/>
          <p:cNvSpPr>
            <a:spLocks noChangeArrowheads="1"/>
          </p:cNvSpPr>
          <p:nvPr/>
        </p:nvSpPr>
        <p:spPr bwMode="auto">
          <a:xfrm>
            <a:off x="220663" y="1714500"/>
            <a:ext cx="8351837" cy="3386138"/>
          </a:xfrm>
          <a:custGeom>
            <a:avLst/>
            <a:gdLst>
              <a:gd name="T0" fmla="*/ 8351837 w 8351837"/>
              <a:gd name="T1" fmla="*/ 1693069 h 3386138"/>
              <a:gd name="T2" fmla="*/ 4175919 w 8351837"/>
              <a:gd name="T3" fmla="*/ 3386138 h 3386138"/>
              <a:gd name="T4" fmla="*/ 0 w 8351837"/>
              <a:gd name="T5" fmla="*/ 1693069 h 3386138"/>
              <a:gd name="T6" fmla="*/ 4175919 w 8351837"/>
              <a:gd name="T7" fmla="*/ 0 h 3386138"/>
              <a:gd name="T8" fmla="*/ 0 60000 65536"/>
              <a:gd name="T9" fmla="*/ 0 60000 65536"/>
              <a:gd name="T10" fmla="*/ 0 60000 65536"/>
              <a:gd name="T11" fmla="*/ 0 60000 65536"/>
              <a:gd name="T12" fmla="*/ 0 w 8351837"/>
              <a:gd name="T13" fmla="*/ 0 h 3386138"/>
              <a:gd name="T14" fmla="*/ 8351837 w 8351837"/>
              <a:gd name="T15" fmla="*/ 3386138 h 33861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51837" h="3386138">
                <a:moveTo>
                  <a:pt x="0" y="0"/>
                </a:moveTo>
                <a:lnTo>
                  <a:pt x="23199" y="0"/>
                </a:lnTo>
                <a:lnTo>
                  <a:pt x="23199" y="9405"/>
                </a:lnTo>
                <a:lnTo>
                  <a:pt x="0" y="9405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214282" y="500042"/>
            <a:ext cx="5572164" cy="6429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b="1" dirty="0">
                <a:solidFill>
                  <a:srgbClr val="FF0000"/>
                </a:solidFill>
              </a:rPr>
              <a:t>Cursos ofertados e formados em 2013.2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285720" y="1500174"/>
          <a:ext cx="6786611" cy="4226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42"/>
                <a:gridCol w="1323998"/>
                <a:gridCol w="1214446"/>
                <a:gridCol w="3429025"/>
              </a:tblGrid>
              <a:tr h="724864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IES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Turmas ofertadas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Turmas formadas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Cursos</a:t>
                      </a:r>
                      <a:endParaRPr lang="pt-BR" sz="2000" dirty="0"/>
                    </a:p>
                  </a:txBody>
                  <a:tcPr anchor="ctr"/>
                </a:tc>
              </a:tr>
              <a:tr h="419961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UESC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6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Pedagogia</a:t>
                      </a:r>
                      <a:endParaRPr lang="pt-BR" sz="2000" dirty="0"/>
                    </a:p>
                  </a:txBody>
                  <a:tcPr anchor="ctr"/>
                </a:tc>
              </a:tr>
              <a:tr h="419961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UNEB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30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4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Pedagogia, E. Física, Letras,</a:t>
                      </a:r>
                      <a:r>
                        <a:rPr lang="pt-BR" sz="2000" baseline="0" dirty="0" smtClean="0"/>
                        <a:t> Geografia</a:t>
                      </a:r>
                      <a:endParaRPr lang="pt-BR" sz="2000" dirty="0"/>
                    </a:p>
                  </a:txBody>
                  <a:tcPr anchor="ctr"/>
                </a:tc>
              </a:tr>
              <a:tr h="419961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UEFS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5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Pedagogia</a:t>
                      </a:r>
                      <a:endParaRPr lang="pt-BR" sz="2000" dirty="0"/>
                    </a:p>
                  </a:txBody>
                  <a:tcPr anchor="ctr"/>
                </a:tc>
              </a:tr>
              <a:tr h="419961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UESB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17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Pedagogia</a:t>
                      </a:r>
                      <a:endParaRPr lang="pt-BR" sz="2000" dirty="0"/>
                    </a:p>
                  </a:txBody>
                  <a:tcPr anchor="ctr"/>
                </a:tc>
              </a:tr>
              <a:tr h="419961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UFBA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8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Matemática</a:t>
                      </a:r>
                      <a:endParaRPr lang="pt-BR" sz="2000" dirty="0"/>
                    </a:p>
                  </a:txBody>
                  <a:tcPr anchor="ctr"/>
                </a:tc>
              </a:tr>
              <a:tr h="419961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UFRB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2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Matemática e Ciências da Natureza</a:t>
                      </a:r>
                      <a:endParaRPr lang="pt-BR" sz="2000" dirty="0"/>
                    </a:p>
                  </a:txBody>
                  <a:tcPr anchor="ctr"/>
                </a:tc>
              </a:tr>
              <a:tr h="419961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Total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68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10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>
            <a:spLocks noChangeArrowheads="1"/>
          </p:cNvSpPr>
          <p:nvPr/>
        </p:nvSpPr>
        <p:spPr bwMode="auto">
          <a:xfrm>
            <a:off x="0" y="142852"/>
            <a:ext cx="8715404" cy="1143008"/>
          </a:xfrm>
          <a:custGeom>
            <a:avLst/>
            <a:gdLst>
              <a:gd name="T0" fmla="*/ 8643706 w 8643998"/>
              <a:gd name="T1" fmla="*/ 2198696 h 4397375"/>
              <a:gd name="T2" fmla="*/ 4321853 w 8643998"/>
              <a:gd name="T3" fmla="*/ 4397375 h 4397375"/>
              <a:gd name="T4" fmla="*/ 0 w 8643998"/>
              <a:gd name="T5" fmla="*/ 2198696 h 4397375"/>
              <a:gd name="T6" fmla="*/ 4321853 w 8643998"/>
              <a:gd name="T7" fmla="*/ 0 h 4397375"/>
              <a:gd name="T8" fmla="*/ 0 60000 65536"/>
              <a:gd name="T9" fmla="*/ 0 60000 65536"/>
              <a:gd name="T10" fmla="*/ 0 60000 65536"/>
              <a:gd name="T11" fmla="*/ 0 60000 65536"/>
              <a:gd name="T12" fmla="*/ 0 w 8643998"/>
              <a:gd name="T13" fmla="*/ 0 h 4397375"/>
              <a:gd name="T14" fmla="*/ 8643998 w 8643998"/>
              <a:gd name="T15" fmla="*/ 4397375 h 43973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3998" h="4397375">
                <a:moveTo>
                  <a:pt x="0" y="0"/>
                </a:moveTo>
                <a:lnTo>
                  <a:pt x="24407" y="0"/>
                </a:lnTo>
                <a:lnTo>
                  <a:pt x="24407" y="12217"/>
                </a:lnTo>
                <a:lnTo>
                  <a:pt x="0" y="12217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3200" b="1" dirty="0" smtClean="0">
                <a:solidFill>
                  <a:srgbClr val="FF0000"/>
                </a:solidFill>
              </a:rPr>
              <a:t>No âmbito da Secretaria da Educação do Estado da Bahia</a:t>
            </a:r>
          </a:p>
        </p:txBody>
      </p:sp>
      <p:graphicFrame>
        <p:nvGraphicFramePr>
          <p:cNvPr id="3" name="Diagrama 2"/>
          <p:cNvGraphicFramePr/>
          <p:nvPr/>
        </p:nvGraphicFramePr>
        <p:xfrm>
          <a:off x="71406" y="1000108"/>
          <a:ext cx="835824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500034" y="5286388"/>
            <a:ext cx="435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Princípios norteadores:</a:t>
            </a:r>
            <a:r>
              <a:rPr lang="pt-BR" sz="2000" dirty="0" smtClean="0"/>
              <a:t> 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pt-BR" sz="2000" dirty="0" smtClean="0"/>
              <a:t>abrangência estadual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pt-BR" sz="2000" dirty="0" smtClean="0"/>
              <a:t> foco na aprendizagem do estudante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pt-BR" sz="2000" dirty="0" smtClean="0"/>
              <a:t> a escola como </a:t>
            </a:r>
            <a:r>
              <a:rPr lang="pt-BR" sz="2000" i="1" dirty="0" err="1" smtClean="0"/>
              <a:t>locus</a:t>
            </a:r>
            <a:r>
              <a:rPr lang="pt-BR" sz="2000" dirty="0" smtClean="0"/>
              <a:t> de formação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828460" y="2337076"/>
            <a:ext cx="1355329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Coordenador de Curso de Área  A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1400832" y="4348408"/>
            <a:ext cx="1319322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Supervisor de Curso A –Região1</a:t>
            </a:r>
            <a:endParaRPr lang="pt-BR" sz="12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4473527" y="2337076"/>
            <a:ext cx="1355329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Coordenador de Curso de Área  B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3740946" y="1472980"/>
            <a:ext cx="118987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Coordenação Geral</a:t>
            </a:r>
            <a:endParaRPr lang="pt-BR" sz="1200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5446639" y="2921524"/>
            <a:ext cx="1280797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Supervisores  Administrativos</a:t>
            </a:r>
            <a:endParaRPr lang="pt-BR" sz="1200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1857356" y="2921524"/>
            <a:ext cx="1280797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Supervisores  Administrativos</a:t>
            </a:r>
            <a:endParaRPr lang="pt-BR" sz="1200" dirty="0"/>
          </a:p>
        </p:txBody>
      </p:sp>
      <p:sp>
        <p:nvSpPr>
          <p:cNvPr id="11" name="CaixaDeTexto 14"/>
          <p:cNvSpPr txBox="1"/>
          <p:nvPr/>
        </p:nvSpPr>
        <p:spPr>
          <a:xfrm>
            <a:off x="71406" y="6076600"/>
            <a:ext cx="793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Unidade</a:t>
            </a:r>
          </a:p>
          <a:p>
            <a:r>
              <a:rPr lang="pt-B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Escolar</a:t>
            </a:r>
            <a:endParaRPr lang="pt-BR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CaixaDeTexto 15"/>
          <p:cNvSpPr txBox="1"/>
          <p:nvPr/>
        </p:nvSpPr>
        <p:spPr>
          <a:xfrm>
            <a:off x="71406" y="3484312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Instituto </a:t>
            </a:r>
          </a:p>
          <a:p>
            <a:r>
              <a:rPr lang="pt-B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Anísio </a:t>
            </a:r>
          </a:p>
          <a:p>
            <a:r>
              <a:rPr lang="pt-B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Teixeira</a:t>
            </a:r>
            <a:endParaRPr lang="pt-BR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-11001" y="4143380"/>
            <a:ext cx="8150664" cy="23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-71470" y="5223500"/>
            <a:ext cx="8269652" cy="23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Forma 31"/>
          <p:cNvCxnSpPr>
            <a:endCxn id="9" idx="1"/>
          </p:cNvCxnSpPr>
          <p:nvPr/>
        </p:nvCxnSpPr>
        <p:spPr>
          <a:xfrm rot="16200000" flipH="1">
            <a:off x="4980590" y="2667307"/>
            <a:ext cx="652264" cy="27983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Forma 33"/>
          <p:cNvCxnSpPr>
            <a:endCxn id="10" idx="3"/>
          </p:cNvCxnSpPr>
          <p:nvPr/>
        </p:nvCxnSpPr>
        <p:spPr>
          <a:xfrm rot="5400000">
            <a:off x="3003816" y="2615430"/>
            <a:ext cx="652263" cy="38358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do 16"/>
          <p:cNvCxnSpPr>
            <a:stCxn id="8" idx="2"/>
            <a:endCxn id="4" idx="0"/>
          </p:cNvCxnSpPr>
          <p:nvPr/>
        </p:nvCxnSpPr>
        <p:spPr>
          <a:xfrm rot="5400000">
            <a:off x="3812993" y="1814184"/>
            <a:ext cx="216024" cy="82976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do 17"/>
          <p:cNvCxnSpPr>
            <a:stCxn id="8" idx="2"/>
            <a:endCxn id="7" idx="0"/>
          </p:cNvCxnSpPr>
          <p:nvPr/>
        </p:nvCxnSpPr>
        <p:spPr>
          <a:xfrm rot="16200000" flipH="1">
            <a:off x="4635526" y="1821410"/>
            <a:ext cx="216024" cy="81530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38"/>
          <p:cNvSpPr txBox="1"/>
          <p:nvPr/>
        </p:nvSpPr>
        <p:spPr>
          <a:xfrm>
            <a:off x="71406" y="4429132"/>
            <a:ext cx="104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Diretorias </a:t>
            </a:r>
          </a:p>
          <a:p>
            <a:r>
              <a:rPr lang="pt-B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Regionais </a:t>
            </a:r>
          </a:p>
          <a:p>
            <a:r>
              <a:rPr lang="pt-B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 Educação</a:t>
            </a:r>
            <a:endParaRPr lang="pt-BR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5446639" y="3425580"/>
            <a:ext cx="1280797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Pesquisador</a:t>
            </a:r>
            <a:endParaRPr lang="pt-BR" sz="1200" dirty="0"/>
          </a:p>
        </p:txBody>
      </p:sp>
      <p:sp>
        <p:nvSpPr>
          <p:cNvPr id="22" name="Retângulo de cantos arredondados 21"/>
          <p:cNvSpPr/>
          <p:nvPr/>
        </p:nvSpPr>
        <p:spPr>
          <a:xfrm>
            <a:off x="1857356" y="3433964"/>
            <a:ext cx="1280797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Pesquisador</a:t>
            </a:r>
            <a:endParaRPr lang="pt-BR" sz="1200" dirty="0"/>
          </a:p>
        </p:txBody>
      </p:sp>
      <p:sp>
        <p:nvSpPr>
          <p:cNvPr id="23" name="Retângulo de cantos arredondados 22"/>
          <p:cNvSpPr/>
          <p:nvPr/>
        </p:nvSpPr>
        <p:spPr>
          <a:xfrm>
            <a:off x="4497176" y="4348408"/>
            <a:ext cx="1319322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Supervisor de Curso B -Região 1</a:t>
            </a:r>
            <a:endParaRPr lang="pt-BR" sz="1200" dirty="0"/>
          </a:p>
        </p:txBody>
      </p:sp>
      <p:sp>
        <p:nvSpPr>
          <p:cNvPr id="24" name="Retângulo de cantos arredondados 23"/>
          <p:cNvSpPr/>
          <p:nvPr/>
        </p:nvSpPr>
        <p:spPr>
          <a:xfrm>
            <a:off x="5937336" y="4348408"/>
            <a:ext cx="1319322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Supervisor de Curso B -Região 2</a:t>
            </a:r>
            <a:endParaRPr lang="pt-BR" sz="1200" dirty="0"/>
          </a:p>
        </p:txBody>
      </p:sp>
      <p:sp>
        <p:nvSpPr>
          <p:cNvPr id="25" name="Retângulo de cantos arredondados 24"/>
          <p:cNvSpPr/>
          <p:nvPr/>
        </p:nvSpPr>
        <p:spPr>
          <a:xfrm>
            <a:off x="2840992" y="4348408"/>
            <a:ext cx="1319322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Supervisor de Curso A –Região2</a:t>
            </a:r>
            <a:endParaRPr lang="pt-BR" sz="1200" dirty="0"/>
          </a:p>
        </p:txBody>
      </p:sp>
      <p:sp>
        <p:nvSpPr>
          <p:cNvPr id="29" name="Retângulo de cantos arredondados 28"/>
          <p:cNvSpPr/>
          <p:nvPr/>
        </p:nvSpPr>
        <p:spPr>
          <a:xfrm>
            <a:off x="1445234" y="542852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AE</a:t>
            </a:r>
            <a:endParaRPr lang="pt-BR" sz="1200" dirty="0"/>
          </a:p>
        </p:txBody>
      </p:sp>
      <p:sp>
        <p:nvSpPr>
          <p:cNvPr id="30" name="Retângulo de cantos arredondados 29"/>
          <p:cNvSpPr/>
          <p:nvPr/>
        </p:nvSpPr>
        <p:spPr>
          <a:xfrm>
            <a:off x="2165314" y="542852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AE</a:t>
            </a:r>
            <a:endParaRPr lang="pt-BR" sz="1200" dirty="0"/>
          </a:p>
        </p:txBody>
      </p:sp>
      <p:sp>
        <p:nvSpPr>
          <p:cNvPr id="31" name="Retângulo de cantos arredondados 30"/>
          <p:cNvSpPr/>
          <p:nvPr/>
        </p:nvSpPr>
        <p:spPr>
          <a:xfrm>
            <a:off x="2885394" y="542852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AE</a:t>
            </a:r>
            <a:endParaRPr lang="pt-BR" sz="1200" dirty="0"/>
          </a:p>
        </p:txBody>
      </p:sp>
      <p:sp>
        <p:nvSpPr>
          <p:cNvPr id="32" name="Retângulo de cantos arredondados 31"/>
          <p:cNvSpPr/>
          <p:nvPr/>
        </p:nvSpPr>
        <p:spPr>
          <a:xfrm>
            <a:off x="3605474" y="542852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AE</a:t>
            </a:r>
            <a:endParaRPr lang="pt-BR" sz="1200" dirty="0"/>
          </a:p>
        </p:txBody>
      </p:sp>
      <p:sp>
        <p:nvSpPr>
          <p:cNvPr id="33" name="Retângulo de cantos arredondados 32"/>
          <p:cNvSpPr/>
          <p:nvPr/>
        </p:nvSpPr>
        <p:spPr>
          <a:xfrm>
            <a:off x="4541578" y="542852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AE</a:t>
            </a:r>
            <a:endParaRPr lang="pt-BR" sz="1200" dirty="0"/>
          </a:p>
        </p:txBody>
      </p:sp>
      <p:sp>
        <p:nvSpPr>
          <p:cNvPr id="34" name="Retângulo de cantos arredondados 33"/>
          <p:cNvSpPr/>
          <p:nvPr/>
        </p:nvSpPr>
        <p:spPr>
          <a:xfrm>
            <a:off x="5261658" y="542852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AE</a:t>
            </a:r>
            <a:endParaRPr lang="pt-BR" sz="1200" dirty="0"/>
          </a:p>
        </p:txBody>
      </p:sp>
      <p:sp>
        <p:nvSpPr>
          <p:cNvPr id="35" name="Retângulo de cantos arredondados 34"/>
          <p:cNvSpPr/>
          <p:nvPr/>
        </p:nvSpPr>
        <p:spPr>
          <a:xfrm>
            <a:off x="5981738" y="542852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AE</a:t>
            </a:r>
            <a:endParaRPr lang="pt-BR" sz="1200" dirty="0"/>
          </a:p>
        </p:txBody>
      </p:sp>
      <p:sp>
        <p:nvSpPr>
          <p:cNvPr id="36" name="Retângulo de cantos arredondados 35"/>
          <p:cNvSpPr/>
          <p:nvPr/>
        </p:nvSpPr>
        <p:spPr>
          <a:xfrm>
            <a:off x="6701818" y="542852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AE</a:t>
            </a:r>
            <a:endParaRPr lang="pt-BR" sz="1200" dirty="0"/>
          </a:p>
        </p:txBody>
      </p:sp>
      <p:cxnSp>
        <p:nvCxnSpPr>
          <p:cNvPr id="41" name="Forma 102"/>
          <p:cNvCxnSpPr>
            <a:stCxn id="4" idx="2"/>
            <a:endCxn id="22" idx="3"/>
          </p:cNvCxnSpPr>
          <p:nvPr/>
        </p:nvCxnSpPr>
        <p:spPr>
          <a:xfrm rot="5400000">
            <a:off x="2879611" y="3019282"/>
            <a:ext cx="885056" cy="36797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Forma 104"/>
          <p:cNvCxnSpPr>
            <a:stCxn id="7" idx="2"/>
            <a:endCxn id="21" idx="1"/>
          </p:cNvCxnSpPr>
          <p:nvPr/>
        </p:nvCxnSpPr>
        <p:spPr>
          <a:xfrm rot="16200000" flipH="1">
            <a:off x="4860579" y="3051352"/>
            <a:ext cx="876672" cy="29544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angulado 43"/>
          <p:cNvCxnSpPr>
            <a:stCxn id="7" idx="2"/>
            <a:endCxn id="24" idx="0"/>
          </p:cNvCxnSpPr>
          <p:nvPr/>
        </p:nvCxnSpPr>
        <p:spPr>
          <a:xfrm rot="16200000" flipH="1">
            <a:off x="5080260" y="2831671"/>
            <a:ext cx="1587668" cy="144580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angulado 44"/>
          <p:cNvCxnSpPr>
            <a:stCxn id="4" idx="2"/>
            <a:endCxn id="6" idx="0"/>
          </p:cNvCxnSpPr>
          <p:nvPr/>
        </p:nvCxnSpPr>
        <p:spPr>
          <a:xfrm rot="5400000">
            <a:off x="1989475" y="2831758"/>
            <a:ext cx="1587668" cy="14456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>
            <a:stCxn id="4" idx="2"/>
            <a:endCxn id="25" idx="0"/>
          </p:cNvCxnSpPr>
          <p:nvPr/>
        </p:nvCxnSpPr>
        <p:spPr>
          <a:xfrm rot="5400000">
            <a:off x="2709555" y="3551838"/>
            <a:ext cx="1587668" cy="54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/>
          <p:cNvCxnSpPr>
            <a:stCxn id="7" idx="2"/>
            <a:endCxn id="23" idx="0"/>
          </p:cNvCxnSpPr>
          <p:nvPr/>
        </p:nvCxnSpPr>
        <p:spPr>
          <a:xfrm rot="16200000" flipH="1">
            <a:off x="4360180" y="3551751"/>
            <a:ext cx="1587668" cy="56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angulado 49"/>
          <p:cNvCxnSpPr>
            <a:stCxn id="6" idx="2"/>
            <a:endCxn id="29" idx="0"/>
          </p:cNvCxnSpPr>
          <p:nvPr/>
        </p:nvCxnSpPr>
        <p:spPr>
          <a:xfrm rot="5400000">
            <a:off x="1558497" y="4926532"/>
            <a:ext cx="656456" cy="34753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angulado 50"/>
          <p:cNvCxnSpPr>
            <a:stCxn id="6" idx="2"/>
            <a:endCxn id="30" idx="0"/>
          </p:cNvCxnSpPr>
          <p:nvPr/>
        </p:nvCxnSpPr>
        <p:spPr>
          <a:xfrm rot="16200000" flipH="1">
            <a:off x="1918537" y="4914028"/>
            <a:ext cx="656456" cy="37254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angulado 51"/>
          <p:cNvCxnSpPr>
            <a:stCxn id="25" idx="2"/>
            <a:endCxn id="31" idx="0"/>
          </p:cNvCxnSpPr>
          <p:nvPr/>
        </p:nvCxnSpPr>
        <p:spPr>
          <a:xfrm rot="5400000">
            <a:off x="2998657" y="4926532"/>
            <a:ext cx="656456" cy="34753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angulado 52"/>
          <p:cNvCxnSpPr>
            <a:stCxn id="25" idx="2"/>
            <a:endCxn id="32" idx="0"/>
          </p:cNvCxnSpPr>
          <p:nvPr/>
        </p:nvCxnSpPr>
        <p:spPr>
          <a:xfrm rot="16200000" flipH="1">
            <a:off x="3358697" y="4914028"/>
            <a:ext cx="656456" cy="37254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angulado 53"/>
          <p:cNvCxnSpPr>
            <a:stCxn id="23" idx="2"/>
            <a:endCxn id="33" idx="0"/>
          </p:cNvCxnSpPr>
          <p:nvPr/>
        </p:nvCxnSpPr>
        <p:spPr>
          <a:xfrm rot="5400000">
            <a:off x="4654841" y="4926532"/>
            <a:ext cx="656456" cy="34753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angulado 54"/>
          <p:cNvCxnSpPr>
            <a:stCxn id="23" idx="2"/>
            <a:endCxn id="34" idx="0"/>
          </p:cNvCxnSpPr>
          <p:nvPr/>
        </p:nvCxnSpPr>
        <p:spPr>
          <a:xfrm rot="16200000" flipH="1">
            <a:off x="5014881" y="4914028"/>
            <a:ext cx="656456" cy="37254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angulado 55"/>
          <p:cNvCxnSpPr>
            <a:stCxn id="24" idx="2"/>
            <a:endCxn id="35" idx="0"/>
          </p:cNvCxnSpPr>
          <p:nvPr/>
        </p:nvCxnSpPr>
        <p:spPr>
          <a:xfrm rot="5400000">
            <a:off x="6095001" y="4926532"/>
            <a:ext cx="656456" cy="34753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angulado 56"/>
          <p:cNvCxnSpPr>
            <a:stCxn id="24" idx="2"/>
            <a:endCxn id="36" idx="0"/>
          </p:cNvCxnSpPr>
          <p:nvPr/>
        </p:nvCxnSpPr>
        <p:spPr>
          <a:xfrm rot="16200000" flipH="1">
            <a:off x="6455041" y="4914028"/>
            <a:ext cx="656456" cy="37254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 de cantos arredondados 60"/>
          <p:cNvSpPr/>
          <p:nvPr/>
        </p:nvSpPr>
        <p:spPr>
          <a:xfrm>
            <a:off x="1445234" y="614860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PC</a:t>
            </a:r>
            <a:endParaRPr lang="pt-BR" sz="1200" dirty="0"/>
          </a:p>
        </p:txBody>
      </p:sp>
      <p:sp>
        <p:nvSpPr>
          <p:cNvPr id="62" name="Retângulo de cantos arredondados 61"/>
          <p:cNvSpPr/>
          <p:nvPr/>
        </p:nvSpPr>
        <p:spPr>
          <a:xfrm>
            <a:off x="2165314" y="614860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PC</a:t>
            </a:r>
            <a:endParaRPr lang="pt-BR" sz="1200" dirty="0"/>
          </a:p>
        </p:txBody>
      </p:sp>
      <p:sp>
        <p:nvSpPr>
          <p:cNvPr id="63" name="Retângulo de cantos arredondados 62"/>
          <p:cNvSpPr/>
          <p:nvPr/>
        </p:nvSpPr>
        <p:spPr>
          <a:xfrm>
            <a:off x="2885394" y="614860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PC</a:t>
            </a:r>
            <a:endParaRPr lang="pt-BR" sz="1200" dirty="0"/>
          </a:p>
        </p:txBody>
      </p:sp>
      <p:sp>
        <p:nvSpPr>
          <p:cNvPr id="64" name="Retângulo de cantos arredondados 63"/>
          <p:cNvSpPr/>
          <p:nvPr/>
        </p:nvSpPr>
        <p:spPr>
          <a:xfrm>
            <a:off x="3605474" y="614860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PC</a:t>
            </a:r>
            <a:endParaRPr lang="pt-BR" sz="1200" dirty="0"/>
          </a:p>
        </p:txBody>
      </p:sp>
      <p:cxnSp>
        <p:nvCxnSpPr>
          <p:cNvPr id="67" name="Conector de seta reta 66"/>
          <p:cNvCxnSpPr>
            <a:stCxn id="29" idx="2"/>
            <a:endCxn id="61" idx="0"/>
          </p:cNvCxnSpPr>
          <p:nvPr/>
        </p:nvCxnSpPr>
        <p:spPr>
          <a:xfrm rot="5400000">
            <a:off x="1564749" y="6000400"/>
            <a:ext cx="2964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de seta reta 67"/>
          <p:cNvCxnSpPr>
            <a:stCxn id="30" idx="2"/>
            <a:endCxn id="62" idx="0"/>
          </p:cNvCxnSpPr>
          <p:nvPr/>
        </p:nvCxnSpPr>
        <p:spPr>
          <a:xfrm rot="5400000">
            <a:off x="2284829" y="6000400"/>
            <a:ext cx="2964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/>
          <p:cNvCxnSpPr>
            <a:stCxn id="31" idx="2"/>
            <a:endCxn id="63" idx="0"/>
          </p:cNvCxnSpPr>
          <p:nvPr/>
        </p:nvCxnSpPr>
        <p:spPr>
          <a:xfrm rot="5400000">
            <a:off x="3004909" y="6000400"/>
            <a:ext cx="2964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/>
          <p:cNvCxnSpPr>
            <a:stCxn id="32" idx="2"/>
            <a:endCxn id="64" idx="0"/>
          </p:cNvCxnSpPr>
          <p:nvPr/>
        </p:nvCxnSpPr>
        <p:spPr>
          <a:xfrm rot="5400000">
            <a:off x="3724989" y="6000400"/>
            <a:ext cx="2964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ângulo de cantos arredondados 70"/>
          <p:cNvSpPr/>
          <p:nvPr/>
        </p:nvSpPr>
        <p:spPr>
          <a:xfrm>
            <a:off x="4541578" y="614860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PC</a:t>
            </a:r>
            <a:endParaRPr lang="pt-BR" sz="1200" dirty="0"/>
          </a:p>
        </p:txBody>
      </p:sp>
      <p:sp>
        <p:nvSpPr>
          <p:cNvPr id="72" name="Retângulo de cantos arredondados 71"/>
          <p:cNvSpPr/>
          <p:nvPr/>
        </p:nvSpPr>
        <p:spPr>
          <a:xfrm>
            <a:off x="5261658" y="614860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PC</a:t>
            </a:r>
            <a:endParaRPr lang="pt-BR" sz="1200" dirty="0"/>
          </a:p>
        </p:txBody>
      </p:sp>
      <p:sp>
        <p:nvSpPr>
          <p:cNvPr id="73" name="Retângulo de cantos arredondados 72"/>
          <p:cNvSpPr/>
          <p:nvPr/>
        </p:nvSpPr>
        <p:spPr>
          <a:xfrm>
            <a:off x="5981738" y="614860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PC</a:t>
            </a:r>
            <a:endParaRPr lang="pt-BR" sz="1200" dirty="0"/>
          </a:p>
        </p:txBody>
      </p:sp>
      <p:sp>
        <p:nvSpPr>
          <p:cNvPr id="74" name="Retângulo de cantos arredondados 73"/>
          <p:cNvSpPr/>
          <p:nvPr/>
        </p:nvSpPr>
        <p:spPr>
          <a:xfrm>
            <a:off x="6701818" y="6148608"/>
            <a:ext cx="535445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 smtClean="0"/>
              <a:t>PC</a:t>
            </a:r>
            <a:endParaRPr lang="pt-BR" sz="1200" dirty="0"/>
          </a:p>
        </p:txBody>
      </p:sp>
      <p:cxnSp>
        <p:nvCxnSpPr>
          <p:cNvPr id="77" name="Conector de seta reta 76"/>
          <p:cNvCxnSpPr>
            <a:stCxn id="33" idx="2"/>
            <a:endCxn id="71" idx="0"/>
          </p:cNvCxnSpPr>
          <p:nvPr/>
        </p:nvCxnSpPr>
        <p:spPr>
          <a:xfrm rot="5400000">
            <a:off x="4661093" y="6000400"/>
            <a:ext cx="2964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de seta reta 77"/>
          <p:cNvCxnSpPr>
            <a:stCxn id="34" idx="2"/>
            <a:endCxn id="72" idx="0"/>
          </p:cNvCxnSpPr>
          <p:nvPr/>
        </p:nvCxnSpPr>
        <p:spPr>
          <a:xfrm rot="5400000">
            <a:off x="5381173" y="6000400"/>
            <a:ext cx="2964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de seta reta 78"/>
          <p:cNvCxnSpPr>
            <a:stCxn id="35" idx="2"/>
            <a:endCxn id="73" idx="0"/>
          </p:cNvCxnSpPr>
          <p:nvPr/>
        </p:nvCxnSpPr>
        <p:spPr>
          <a:xfrm rot="5400000">
            <a:off x="6101253" y="6000400"/>
            <a:ext cx="2964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de seta reta 79"/>
          <p:cNvCxnSpPr>
            <a:stCxn id="36" idx="2"/>
            <a:endCxn id="74" idx="0"/>
          </p:cNvCxnSpPr>
          <p:nvPr/>
        </p:nvCxnSpPr>
        <p:spPr>
          <a:xfrm rot="5400000">
            <a:off x="6821333" y="6000400"/>
            <a:ext cx="2964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CaixaDeTexto 120"/>
          <p:cNvSpPr txBox="1"/>
          <p:nvPr/>
        </p:nvSpPr>
        <p:spPr>
          <a:xfrm>
            <a:off x="71406" y="71414"/>
            <a:ext cx="49526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Estadual 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Formação Continuada</a:t>
            </a:r>
          </a:p>
        </p:txBody>
      </p:sp>
      <p:sp>
        <p:nvSpPr>
          <p:cNvPr id="122" name="Retângulo 121"/>
          <p:cNvSpPr/>
          <p:nvPr/>
        </p:nvSpPr>
        <p:spPr>
          <a:xfrm>
            <a:off x="71470" y="928670"/>
            <a:ext cx="9072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ESTRATÉGIA DE ATENDIMENTO DOS PROGRAMAS ESTRUTURANTES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r="23095" b="6250"/>
          <a:stretch>
            <a:fillRect/>
          </a:stretch>
        </p:blipFill>
        <p:spPr bwMode="auto">
          <a:xfrm>
            <a:off x="0" y="2214554"/>
            <a:ext cx="5078783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CaixaDeTexto 20"/>
          <p:cNvSpPr txBox="1"/>
          <p:nvPr/>
        </p:nvSpPr>
        <p:spPr>
          <a:xfrm>
            <a:off x="71406" y="71414"/>
            <a:ext cx="73890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Estadual | Formação Continuada | Programas 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GESTAR NA ESCOLA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71438" y="785794"/>
            <a:ext cx="8929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/>
              <a:t>OBJETIVO</a:t>
            </a:r>
            <a:endParaRPr lang="pt-BR" dirty="0" smtClean="0"/>
          </a:p>
          <a:p>
            <a:pPr>
              <a:defRPr/>
            </a:pPr>
            <a:r>
              <a:rPr lang="pt-BR" dirty="0" smtClean="0"/>
              <a:t>Elevar o desempenho dos estudantes do Ensino Fundamental II e no aperfeiçoamento do trabalho dos professores de Língua Portuguesa e de Matemática das escolas públicas estaduais para instituir práticas didáticas com foco na sala de aula</a:t>
            </a:r>
            <a:r>
              <a:rPr lang="pt-BR" dirty="0" smtClean="0">
                <a:cs typeface="Arial" pitchFamily="34" charset="0"/>
              </a:rPr>
              <a:t>.</a:t>
            </a:r>
            <a:endParaRPr lang="pt-BR" dirty="0" smtClean="0"/>
          </a:p>
        </p:txBody>
      </p:sp>
      <p:sp>
        <p:nvSpPr>
          <p:cNvPr id="17" name="Retângulo 16"/>
          <p:cNvSpPr/>
          <p:nvPr/>
        </p:nvSpPr>
        <p:spPr>
          <a:xfrm>
            <a:off x="5883945" y="2202412"/>
            <a:ext cx="2095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2013</a:t>
            </a:r>
            <a:endParaRPr lang="pt-BR" sz="2000" dirty="0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8036711" y="5357826"/>
            <a:ext cx="221457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2925" tIns="0" rIns="42925" bIns="0"/>
          <a:lstStyle/>
          <a:p>
            <a:pPr algn="ctr">
              <a:spcBef>
                <a:spcPct val="15000"/>
              </a:spcBef>
              <a:tabLst>
                <a:tab pos="174625" algn="l"/>
              </a:tabLst>
              <a:defRPr/>
            </a:pPr>
            <a:endParaRPr lang="pt-BR" sz="2000" dirty="0" smtClean="0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5214942" y="2786058"/>
            <a:ext cx="371477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2925" tIns="0" rIns="42925" bIns="0"/>
          <a:lstStyle/>
          <a:p>
            <a:pPr>
              <a:spcBef>
                <a:spcPct val="15000"/>
              </a:spcBef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pt-BR" sz="2000" dirty="0" smtClean="0"/>
              <a:t> Das 825 escolas que ofertam EF II, 713 são parceiras em 276 municípios.</a:t>
            </a:r>
          </a:p>
          <a:p>
            <a:pPr>
              <a:spcBef>
                <a:spcPct val="15000"/>
              </a:spcBef>
              <a:tabLst>
                <a:tab pos="174625" algn="l"/>
              </a:tabLst>
              <a:defRPr/>
            </a:pPr>
            <a:endParaRPr lang="pt-BR" sz="2000" dirty="0" smtClean="0"/>
          </a:p>
          <a:p>
            <a:pPr>
              <a:spcBef>
                <a:spcPct val="15000"/>
              </a:spcBef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pt-BR" sz="2000" dirty="0" smtClean="0">
                <a:latin typeface="+mj-lt"/>
              </a:rPr>
              <a:t> 656 professores articuladores de Língua Portuguesa e 620 de Matemática estão em formação no curso  de 120 horas.</a:t>
            </a:r>
          </a:p>
          <a:p>
            <a:endParaRPr lang="pt-BR" sz="2000" dirty="0" smtClean="0"/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 256.054 alunos beneficiados, (86%) </a:t>
            </a:r>
          </a:p>
          <a:p>
            <a:pPr>
              <a:spcBef>
                <a:spcPct val="15000"/>
              </a:spcBef>
              <a:tabLst>
                <a:tab pos="174625" algn="l"/>
              </a:tabLst>
              <a:defRPr/>
            </a:pPr>
            <a:endParaRPr lang="pt-BR" sz="2000" dirty="0" smtClean="0">
              <a:latin typeface="+mj-lt"/>
            </a:endParaRPr>
          </a:p>
          <a:p>
            <a:pPr algn="ctr">
              <a:spcBef>
                <a:spcPct val="15000"/>
              </a:spcBef>
              <a:tabLst>
                <a:tab pos="174625" algn="l"/>
              </a:tabLst>
              <a:defRPr/>
            </a:pPr>
            <a:endParaRPr lang="pt-BR" sz="2000" dirty="0" smtClean="0">
              <a:latin typeface="+mj-lt"/>
            </a:endParaRPr>
          </a:p>
          <a:p>
            <a:pPr algn="ctr">
              <a:spcBef>
                <a:spcPct val="15000"/>
              </a:spcBef>
              <a:tabLst>
                <a:tab pos="174625" algn="l"/>
              </a:tabLst>
              <a:defRPr/>
            </a:pPr>
            <a:endParaRPr lang="pt-BR" sz="2000" dirty="0" smtClean="0">
              <a:latin typeface="+mj-lt"/>
            </a:endParaRPr>
          </a:p>
          <a:p>
            <a:pPr marL="342900" indent="-342900" algn="ctr">
              <a:spcBef>
                <a:spcPct val="15000"/>
              </a:spcBef>
              <a:defRPr/>
            </a:pPr>
            <a:endParaRPr lang="pt-BR" sz="2000" dirty="0" smtClean="0">
              <a:latin typeface="+mn-lt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57158" y="6072207"/>
            <a:ext cx="285750" cy="214313"/>
          </a:xfrm>
          <a:prstGeom prst="rect">
            <a:avLst/>
          </a:prstGeom>
          <a:solidFill>
            <a:srgbClr val="99CC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20706" y="5986445"/>
            <a:ext cx="3022600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2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dirty="0">
                <a:solidFill>
                  <a:srgbClr val="000000"/>
                </a:solidFill>
                <a:latin typeface="+mj-lt"/>
              </a:rPr>
              <a:t>MUNICÍPIOS ATENDIDOS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tângulo de cantos arredondados 233"/>
          <p:cNvSpPr/>
          <p:nvPr/>
        </p:nvSpPr>
        <p:spPr>
          <a:xfrm>
            <a:off x="4643438" y="2071678"/>
            <a:ext cx="4357718" cy="114300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4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de cantos arredondados 3"/>
          <p:cNvSpPr/>
          <p:nvPr/>
        </p:nvSpPr>
        <p:spPr>
          <a:xfrm>
            <a:off x="3357554" y="1000108"/>
            <a:ext cx="2286016" cy="7143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CIÊNCIA NA ESCOLA</a:t>
            </a:r>
          </a:p>
          <a:p>
            <a:pPr algn="ctr"/>
            <a:r>
              <a:rPr lang="pt-BR" b="1" dirty="0" smtClean="0"/>
              <a:t>Ensino Médio</a:t>
            </a:r>
          </a:p>
        </p:txBody>
      </p:sp>
      <p:sp>
        <p:nvSpPr>
          <p:cNvPr id="173" name="Retângulo de cantos arredondados 172"/>
          <p:cNvSpPr/>
          <p:nvPr/>
        </p:nvSpPr>
        <p:spPr>
          <a:xfrm>
            <a:off x="2071670" y="5214950"/>
            <a:ext cx="714380" cy="500066"/>
          </a:xfrm>
          <a:prstGeom prst="roundRect">
            <a:avLst/>
          </a:prstGeom>
          <a:solidFill>
            <a:srgbClr val="FFCC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74" name="Retângulo de cantos arredondados 173"/>
          <p:cNvSpPr/>
          <p:nvPr/>
        </p:nvSpPr>
        <p:spPr>
          <a:xfrm>
            <a:off x="1142976" y="5214950"/>
            <a:ext cx="714380" cy="500066"/>
          </a:xfrm>
          <a:prstGeom prst="roundRect">
            <a:avLst/>
          </a:prstGeom>
          <a:solidFill>
            <a:srgbClr val="FFCC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75" name="Retângulo de cantos arredondados 174"/>
          <p:cNvSpPr/>
          <p:nvPr/>
        </p:nvSpPr>
        <p:spPr>
          <a:xfrm>
            <a:off x="2071670" y="3857628"/>
            <a:ext cx="714380" cy="500066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176" name="Retângulo de cantos arredondados 175"/>
          <p:cNvSpPr/>
          <p:nvPr/>
        </p:nvSpPr>
        <p:spPr>
          <a:xfrm>
            <a:off x="1142976" y="3857628"/>
            <a:ext cx="714380" cy="50006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P1</a:t>
            </a:r>
          </a:p>
        </p:txBody>
      </p:sp>
      <p:cxnSp>
        <p:nvCxnSpPr>
          <p:cNvPr id="177" name="Conector de seta reta 176"/>
          <p:cNvCxnSpPr>
            <a:stCxn id="176" idx="2"/>
            <a:endCxn id="174" idx="0"/>
          </p:cNvCxnSpPr>
          <p:nvPr/>
        </p:nvCxnSpPr>
        <p:spPr>
          <a:xfrm rot="5400000">
            <a:off x="1071538" y="4786322"/>
            <a:ext cx="857256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ector de seta reta 177"/>
          <p:cNvCxnSpPr>
            <a:stCxn id="175" idx="2"/>
            <a:endCxn id="173" idx="0"/>
          </p:cNvCxnSpPr>
          <p:nvPr/>
        </p:nvCxnSpPr>
        <p:spPr>
          <a:xfrm rot="5400000">
            <a:off x="2000232" y="4786322"/>
            <a:ext cx="857256" cy="1588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ector de seta reta 178"/>
          <p:cNvCxnSpPr>
            <a:stCxn id="176" idx="2"/>
          </p:cNvCxnSpPr>
          <p:nvPr/>
        </p:nvCxnSpPr>
        <p:spPr>
          <a:xfrm rot="16200000" flipH="1">
            <a:off x="1464447" y="4393413"/>
            <a:ext cx="857256" cy="78581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ector de seta reta 179"/>
          <p:cNvCxnSpPr>
            <a:stCxn id="175" idx="2"/>
          </p:cNvCxnSpPr>
          <p:nvPr/>
        </p:nvCxnSpPr>
        <p:spPr>
          <a:xfrm rot="5400000">
            <a:off x="1607323" y="4393413"/>
            <a:ext cx="857256" cy="785818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tângulo de cantos arredondados 180"/>
          <p:cNvSpPr/>
          <p:nvPr/>
        </p:nvSpPr>
        <p:spPr>
          <a:xfrm>
            <a:off x="4143372" y="5214950"/>
            <a:ext cx="714380" cy="500066"/>
          </a:xfrm>
          <a:prstGeom prst="roundRect">
            <a:avLst/>
          </a:prstGeom>
          <a:solidFill>
            <a:srgbClr val="FFCC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82" name="Retângulo de cantos arredondados 181"/>
          <p:cNvSpPr/>
          <p:nvPr/>
        </p:nvSpPr>
        <p:spPr>
          <a:xfrm>
            <a:off x="3214678" y="5214950"/>
            <a:ext cx="714380" cy="500066"/>
          </a:xfrm>
          <a:prstGeom prst="roundRect">
            <a:avLst/>
          </a:prstGeom>
          <a:solidFill>
            <a:srgbClr val="FFCC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83" name="Retângulo de cantos arredondados 182"/>
          <p:cNvSpPr/>
          <p:nvPr/>
        </p:nvSpPr>
        <p:spPr>
          <a:xfrm>
            <a:off x="4143372" y="3857628"/>
            <a:ext cx="714380" cy="500066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184" name="Retângulo de cantos arredondados 183"/>
          <p:cNvSpPr/>
          <p:nvPr/>
        </p:nvSpPr>
        <p:spPr>
          <a:xfrm>
            <a:off x="3214678" y="3857628"/>
            <a:ext cx="714380" cy="50006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P2</a:t>
            </a:r>
          </a:p>
        </p:txBody>
      </p:sp>
      <p:cxnSp>
        <p:nvCxnSpPr>
          <p:cNvPr id="185" name="Conector de seta reta 184"/>
          <p:cNvCxnSpPr>
            <a:stCxn id="184" idx="2"/>
            <a:endCxn id="182" idx="0"/>
          </p:cNvCxnSpPr>
          <p:nvPr/>
        </p:nvCxnSpPr>
        <p:spPr>
          <a:xfrm rot="5400000">
            <a:off x="3143240" y="4786322"/>
            <a:ext cx="857256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ector de seta reta 185"/>
          <p:cNvCxnSpPr>
            <a:stCxn id="183" idx="2"/>
            <a:endCxn id="181" idx="0"/>
          </p:cNvCxnSpPr>
          <p:nvPr/>
        </p:nvCxnSpPr>
        <p:spPr>
          <a:xfrm rot="5400000">
            <a:off x="4071934" y="4786322"/>
            <a:ext cx="857256" cy="1588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ector de seta reta 186"/>
          <p:cNvCxnSpPr>
            <a:stCxn id="184" idx="2"/>
          </p:cNvCxnSpPr>
          <p:nvPr/>
        </p:nvCxnSpPr>
        <p:spPr>
          <a:xfrm rot="16200000" flipH="1">
            <a:off x="3536149" y="4393413"/>
            <a:ext cx="857256" cy="78581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ector de seta reta 187"/>
          <p:cNvCxnSpPr>
            <a:stCxn id="183" idx="2"/>
          </p:cNvCxnSpPr>
          <p:nvPr/>
        </p:nvCxnSpPr>
        <p:spPr>
          <a:xfrm rot="5400000">
            <a:off x="3679025" y="4393413"/>
            <a:ext cx="857256" cy="785818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tângulo de cantos arredondados 188"/>
          <p:cNvSpPr/>
          <p:nvPr/>
        </p:nvSpPr>
        <p:spPr>
          <a:xfrm>
            <a:off x="6472930" y="5214950"/>
            <a:ext cx="714380" cy="500066"/>
          </a:xfrm>
          <a:prstGeom prst="roundRect">
            <a:avLst/>
          </a:prstGeom>
          <a:solidFill>
            <a:srgbClr val="FFCC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tx1"/>
                </a:solidFill>
              </a:rPr>
              <a:t>T36</a:t>
            </a:r>
          </a:p>
        </p:txBody>
      </p:sp>
      <p:sp>
        <p:nvSpPr>
          <p:cNvPr id="190" name="Retângulo de cantos arredondados 189"/>
          <p:cNvSpPr/>
          <p:nvPr/>
        </p:nvSpPr>
        <p:spPr>
          <a:xfrm>
            <a:off x="5544236" y="5214950"/>
            <a:ext cx="714380" cy="500066"/>
          </a:xfrm>
          <a:prstGeom prst="roundRect">
            <a:avLst/>
          </a:prstGeom>
          <a:solidFill>
            <a:srgbClr val="FFCC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tx1"/>
                </a:solidFill>
              </a:rPr>
              <a:t>T35</a:t>
            </a:r>
          </a:p>
        </p:txBody>
      </p:sp>
      <p:sp>
        <p:nvSpPr>
          <p:cNvPr id="191" name="Retângulo de cantos arredondados 190"/>
          <p:cNvSpPr/>
          <p:nvPr/>
        </p:nvSpPr>
        <p:spPr>
          <a:xfrm>
            <a:off x="6472930" y="3857628"/>
            <a:ext cx="714380" cy="500066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C18</a:t>
            </a:r>
          </a:p>
        </p:txBody>
      </p:sp>
      <p:sp>
        <p:nvSpPr>
          <p:cNvPr id="192" name="Retângulo de cantos arredondados 191"/>
          <p:cNvSpPr/>
          <p:nvPr/>
        </p:nvSpPr>
        <p:spPr>
          <a:xfrm>
            <a:off x="5544236" y="3857628"/>
            <a:ext cx="714380" cy="50006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P18</a:t>
            </a:r>
          </a:p>
        </p:txBody>
      </p:sp>
      <p:cxnSp>
        <p:nvCxnSpPr>
          <p:cNvPr id="193" name="Conector de seta reta 192"/>
          <p:cNvCxnSpPr>
            <a:stCxn id="192" idx="2"/>
            <a:endCxn id="190" idx="0"/>
          </p:cNvCxnSpPr>
          <p:nvPr/>
        </p:nvCxnSpPr>
        <p:spPr>
          <a:xfrm rot="5400000">
            <a:off x="5472798" y="4786322"/>
            <a:ext cx="857256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ector de seta reta 193"/>
          <p:cNvCxnSpPr>
            <a:stCxn id="191" idx="2"/>
            <a:endCxn id="189" idx="0"/>
          </p:cNvCxnSpPr>
          <p:nvPr/>
        </p:nvCxnSpPr>
        <p:spPr>
          <a:xfrm rot="5400000">
            <a:off x="6401492" y="4786322"/>
            <a:ext cx="857256" cy="1588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ector de seta reta 194"/>
          <p:cNvCxnSpPr>
            <a:stCxn id="192" idx="2"/>
          </p:cNvCxnSpPr>
          <p:nvPr/>
        </p:nvCxnSpPr>
        <p:spPr>
          <a:xfrm rot="16200000" flipH="1">
            <a:off x="5865707" y="4393413"/>
            <a:ext cx="857256" cy="78581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de seta reta 195"/>
          <p:cNvCxnSpPr>
            <a:stCxn id="191" idx="2"/>
          </p:cNvCxnSpPr>
          <p:nvPr/>
        </p:nvCxnSpPr>
        <p:spPr>
          <a:xfrm rot="5400000">
            <a:off x="6008583" y="4393413"/>
            <a:ext cx="857256" cy="785818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tângulo de cantos arredondados 196"/>
          <p:cNvSpPr/>
          <p:nvPr/>
        </p:nvSpPr>
        <p:spPr>
          <a:xfrm>
            <a:off x="1142976" y="6215082"/>
            <a:ext cx="714380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AR1</a:t>
            </a:r>
          </a:p>
        </p:txBody>
      </p:sp>
      <p:cxnSp>
        <p:nvCxnSpPr>
          <p:cNvPr id="199" name="Conector de seta reta 198"/>
          <p:cNvCxnSpPr>
            <a:stCxn id="197" idx="0"/>
            <a:endCxn id="174" idx="2"/>
          </p:cNvCxnSpPr>
          <p:nvPr/>
        </p:nvCxnSpPr>
        <p:spPr>
          <a:xfrm rot="5400000" flipH="1" flipV="1">
            <a:off x="1250133" y="5965049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CaixaDeTexto 211"/>
          <p:cNvSpPr txBox="1"/>
          <p:nvPr/>
        </p:nvSpPr>
        <p:spPr>
          <a:xfrm>
            <a:off x="5000628" y="464344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i="1" dirty="0" smtClean="0"/>
              <a:t>...</a:t>
            </a:r>
          </a:p>
        </p:txBody>
      </p:sp>
      <p:sp>
        <p:nvSpPr>
          <p:cNvPr id="225" name="Retângulo de cantos arredondados 224"/>
          <p:cNvSpPr/>
          <p:nvPr/>
        </p:nvSpPr>
        <p:spPr>
          <a:xfrm>
            <a:off x="5643570" y="2357430"/>
            <a:ext cx="714380" cy="78581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3C</a:t>
            </a:r>
          </a:p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FIS</a:t>
            </a:r>
          </a:p>
        </p:txBody>
      </p:sp>
      <p:sp>
        <p:nvSpPr>
          <p:cNvPr id="226" name="Retângulo de cantos arredondados 225"/>
          <p:cNvSpPr/>
          <p:nvPr/>
        </p:nvSpPr>
        <p:spPr>
          <a:xfrm>
            <a:off x="6500826" y="2357430"/>
            <a:ext cx="714380" cy="78581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3C</a:t>
            </a:r>
          </a:p>
          <a:p>
            <a:pPr algn="ctr"/>
            <a:r>
              <a:rPr lang="pt-BR" sz="1600" dirty="0" err="1" smtClean="0">
                <a:solidFill>
                  <a:schemeClr val="bg1"/>
                </a:solidFill>
              </a:rPr>
              <a:t>Bio</a:t>
            </a:r>
            <a:endParaRPr lang="pt-BR" sz="1600" dirty="0" smtClean="0">
              <a:solidFill>
                <a:schemeClr val="bg1"/>
              </a:solidFill>
            </a:endParaRPr>
          </a:p>
        </p:txBody>
      </p:sp>
      <p:sp>
        <p:nvSpPr>
          <p:cNvPr id="227" name="Retângulo de cantos arredondados 226"/>
          <p:cNvSpPr/>
          <p:nvPr/>
        </p:nvSpPr>
        <p:spPr>
          <a:xfrm>
            <a:off x="7358082" y="2357430"/>
            <a:ext cx="714380" cy="78581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3C</a:t>
            </a:r>
          </a:p>
          <a:p>
            <a:pPr algn="ctr"/>
            <a:r>
              <a:rPr lang="pt-BR" sz="1600" dirty="0" err="1" smtClean="0">
                <a:solidFill>
                  <a:schemeClr val="bg1"/>
                </a:solidFill>
              </a:rPr>
              <a:t>Geo</a:t>
            </a:r>
            <a:endParaRPr lang="pt-BR" sz="1600" dirty="0" smtClean="0">
              <a:solidFill>
                <a:schemeClr val="bg1"/>
              </a:solidFill>
            </a:endParaRPr>
          </a:p>
        </p:txBody>
      </p:sp>
      <p:sp>
        <p:nvSpPr>
          <p:cNvPr id="228" name="Retângulo de cantos arredondados 227"/>
          <p:cNvSpPr/>
          <p:nvPr/>
        </p:nvSpPr>
        <p:spPr>
          <a:xfrm>
            <a:off x="8215338" y="2357430"/>
            <a:ext cx="714380" cy="78581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6C</a:t>
            </a:r>
          </a:p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Feira</a:t>
            </a:r>
          </a:p>
        </p:txBody>
      </p:sp>
      <p:sp>
        <p:nvSpPr>
          <p:cNvPr id="229" name="Retângulo de cantos arredondados 228"/>
          <p:cNvSpPr/>
          <p:nvPr/>
        </p:nvSpPr>
        <p:spPr>
          <a:xfrm>
            <a:off x="4786314" y="2357430"/>
            <a:ext cx="714380" cy="78581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3C</a:t>
            </a:r>
          </a:p>
          <a:p>
            <a:pPr algn="ctr"/>
            <a:r>
              <a:rPr lang="pt-BR" sz="1600" dirty="0" err="1" smtClean="0">
                <a:solidFill>
                  <a:schemeClr val="bg1"/>
                </a:solidFill>
              </a:rPr>
              <a:t>Qui</a:t>
            </a:r>
            <a:endParaRPr lang="pt-BR" sz="1600" dirty="0" smtClean="0">
              <a:solidFill>
                <a:schemeClr val="bg1"/>
              </a:solidFill>
            </a:endParaRPr>
          </a:p>
        </p:txBody>
      </p:sp>
      <p:sp>
        <p:nvSpPr>
          <p:cNvPr id="233" name="CaixaDeTexto 232"/>
          <p:cNvSpPr txBox="1"/>
          <p:nvPr/>
        </p:nvSpPr>
        <p:spPr>
          <a:xfrm>
            <a:off x="4671181" y="2063293"/>
            <a:ext cx="25440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500" dirty="0" smtClean="0"/>
              <a:t>18 Monitores de Conteúdo (C)</a:t>
            </a:r>
            <a:endParaRPr lang="pt-BR" sz="1500" dirty="0"/>
          </a:p>
        </p:txBody>
      </p:sp>
      <p:cxnSp>
        <p:nvCxnSpPr>
          <p:cNvPr id="237" name="Conector angulado 236"/>
          <p:cNvCxnSpPr>
            <a:stCxn id="4" idx="2"/>
            <a:endCxn id="234" idx="0"/>
          </p:cNvCxnSpPr>
          <p:nvPr/>
        </p:nvCxnSpPr>
        <p:spPr>
          <a:xfrm rot="16200000" flipH="1">
            <a:off x="5482834" y="732215"/>
            <a:ext cx="357190" cy="232173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tângulo de cantos arredondados 239"/>
          <p:cNvSpPr/>
          <p:nvPr/>
        </p:nvSpPr>
        <p:spPr>
          <a:xfrm>
            <a:off x="71406" y="2071678"/>
            <a:ext cx="4357718" cy="1143008"/>
          </a:xfrm>
          <a:prstGeom prst="roundRect">
            <a:avLst/>
          </a:prstGeom>
          <a:solidFill>
            <a:schemeClr val="accent3">
              <a:lumMod val="75000"/>
              <a:alpha val="44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18 Monitores de Projeto (P)</a:t>
            </a:r>
          </a:p>
        </p:txBody>
      </p:sp>
      <p:cxnSp>
        <p:nvCxnSpPr>
          <p:cNvPr id="242" name="Conector angulado 241"/>
          <p:cNvCxnSpPr>
            <a:stCxn id="4" idx="2"/>
            <a:endCxn id="240" idx="0"/>
          </p:cNvCxnSpPr>
          <p:nvPr/>
        </p:nvCxnSpPr>
        <p:spPr>
          <a:xfrm rot="5400000">
            <a:off x="3196819" y="767935"/>
            <a:ext cx="357190" cy="225029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ector angulado 250"/>
          <p:cNvCxnSpPr>
            <a:stCxn id="240" idx="2"/>
            <a:endCxn id="176" idx="0"/>
          </p:cNvCxnSpPr>
          <p:nvPr/>
        </p:nvCxnSpPr>
        <p:spPr>
          <a:xfrm rot="5400000">
            <a:off x="1553745" y="3161108"/>
            <a:ext cx="642942" cy="75009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angulado 251"/>
          <p:cNvCxnSpPr>
            <a:stCxn id="240" idx="2"/>
            <a:endCxn id="184" idx="0"/>
          </p:cNvCxnSpPr>
          <p:nvPr/>
        </p:nvCxnSpPr>
        <p:spPr>
          <a:xfrm rot="16200000" flipH="1">
            <a:off x="2589595" y="2875355"/>
            <a:ext cx="642942" cy="132160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angulado 254"/>
          <p:cNvCxnSpPr>
            <a:stCxn id="240" idx="2"/>
            <a:endCxn id="192" idx="0"/>
          </p:cNvCxnSpPr>
          <p:nvPr/>
        </p:nvCxnSpPr>
        <p:spPr>
          <a:xfrm rot="16200000" flipH="1">
            <a:off x="3754374" y="1710576"/>
            <a:ext cx="642942" cy="365116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Retângulo de cantos arredondados 257"/>
          <p:cNvSpPr/>
          <p:nvPr/>
        </p:nvSpPr>
        <p:spPr>
          <a:xfrm>
            <a:off x="2071670" y="6214288"/>
            <a:ext cx="714380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AR2</a:t>
            </a:r>
          </a:p>
        </p:txBody>
      </p:sp>
      <p:cxnSp>
        <p:nvCxnSpPr>
          <p:cNvPr id="259" name="Conector de seta reta 258"/>
          <p:cNvCxnSpPr>
            <a:stCxn id="258" idx="0"/>
          </p:cNvCxnSpPr>
          <p:nvPr/>
        </p:nvCxnSpPr>
        <p:spPr>
          <a:xfrm rot="5400000" flipH="1" flipV="1">
            <a:off x="2178827" y="5964255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Retângulo de cantos arredondados 259"/>
          <p:cNvSpPr/>
          <p:nvPr/>
        </p:nvSpPr>
        <p:spPr>
          <a:xfrm>
            <a:off x="3214678" y="6215082"/>
            <a:ext cx="714380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AR3</a:t>
            </a:r>
          </a:p>
        </p:txBody>
      </p:sp>
      <p:cxnSp>
        <p:nvCxnSpPr>
          <p:cNvPr id="261" name="Conector de seta reta 260"/>
          <p:cNvCxnSpPr>
            <a:stCxn id="260" idx="0"/>
          </p:cNvCxnSpPr>
          <p:nvPr/>
        </p:nvCxnSpPr>
        <p:spPr>
          <a:xfrm rot="5400000" flipH="1" flipV="1">
            <a:off x="3321835" y="5965049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Retângulo de cantos arredondados 261"/>
          <p:cNvSpPr/>
          <p:nvPr/>
        </p:nvSpPr>
        <p:spPr>
          <a:xfrm>
            <a:off x="4143372" y="6214288"/>
            <a:ext cx="714380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AR4</a:t>
            </a:r>
          </a:p>
        </p:txBody>
      </p:sp>
      <p:cxnSp>
        <p:nvCxnSpPr>
          <p:cNvPr id="263" name="Conector de seta reta 262"/>
          <p:cNvCxnSpPr>
            <a:stCxn id="262" idx="0"/>
          </p:cNvCxnSpPr>
          <p:nvPr/>
        </p:nvCxnSpPr>
        <p:spPr>
          <a:xfrm rot="5400000" flipH="1" flipV="1">
            <a:off x="4250529" y="5964255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tângulo de cantos arredondados 263"/>
          <p:cNvSpPr/>
          <p:nvPr/>
        </p:nvSpPr>
        <p:spPr>
          <a:xfrm>
            <a:off x="5544236" y="6215082"/>
            <a:ext cx="714380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AR35</a:t>
            </a:r>
          </a:p>
        </p:txBody>
      </p:sp>
      <p:cxnSp>
        <p:nvCxnSpPr>
          <p:cNvPr id="265" name="Conector de seta reta 264"/>
          <p:cNvCxnSpPr>
            <a:stCxn id="264" idx="0"/>
          </p:cNvCxnSpPr>
          <p:nvPr/>
        </p:nvCxnSpPr>
        <p:spPr>
          <a:xfrm rot="5400000" flipH="1" flipV="1">
            <a:off x="5651393" y="5965049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Conector de seta reta 266"/>
          <p:cNvCxnSpPr>
            <a:stCxn id="264" idx="0"/>
          </p:cNvCxnSpPr>
          <p:nvPr/>
        </p:nvCxnSpPr>
        <p:spPr>
          <a:xfrm rot="5400000" flipH="1" flipV="1">
            <a:off x="6116137" y="5500305"/>
            <a:ext cx="500066" cy="9294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Conector de seta reta 288"/>
          <p:cNvCxnSpPr>
            <a:stCxn id="234" idx="2"/>
            <a:endCxn id="191" idx="0"/>
          </p:cNvCxnSpPr>
          <p:nvPr/>
        </p:nvCxnSpPr>
        <p:spPr>
          <a:xfrm rot="16200000" flipH="1">
            <a:off x="6504737" y="3532245"/>
            <a:ext cx="642942" cy="7823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de seta reta 58"/>
          <p:cNvCxnSpPr/>
          <p:nvPr/>
        </p:nvCxnSpPr>
        <p:spPr>
          <a:xfrm rot="16200000" flipH="1">
            <a:off x="2182740" y="3603686"/>
            <a:ext cx="500064" cy="7820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/>
          <p:nvPr/>
        </p:nvCxnSpPr>
        <p:spPr>
          <a:xfrm rot="16200000" flipH="1">
            <a:off x="4254440" y="3603684"/>
            <a:ext cx="500064" cy="7820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2428860" y="3357562"/>
            <a:ext cx="4429156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aixaDeTexto 63"/>
          <p:cNvSpPr txBox="1"/>
          <p:nvPr/>
        </p:nvSpPr>
        <p:spPr>
          <a:xfrm>
            <a:off x="0" y="71414"/>
            <a:ext cx="742927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Estadual | Formação Continuada | Programas 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CIÊNCIA NA ESCOLA</a:t>
            </a:r>
          </a:p>
          <a:p>
            <a:endParaRPr lang="pt-B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TUTORIA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42" descr="C:\Users\IRENEC~1.IAT\AppData\Local\Temp\Feira de Ciencia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3" t="13383" r="5937" b="15057"/>
          <a:stretch>
            <a:fillRect/>
          </a:stretch>
        </p:blipFill>
        <p:spPr bwMode="auto">
          <a:xfrm>
            <a:off x="5072066" y="1860297"/>
            <a:ext cx="4071934" cy="49977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214282" y="1714488"/>
          <a:ext cx="4859373" cy="410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2759"/>
                <a:gridCol w="1052864"/>
                <a:gridCol w="971875"/>
                <a:gridCol w="971875"/>
              </a:tblGrid>
              <a:tr h="526755">
                <a:tc gridSpan="4">
                  <a:txBody>
                    <a:bodyPr/>
                    <a:lstStyle/>
                    <a:p>
                      <a:r>
                        <a:rPr lang="pt-BR" sz="2000" dirty="0" smtClean="0">
                          <a:latin typeface="+mn-lt"/>
                        </a:rPr>
                        <a:t>FEIRA DE CIÊNCIAS DA BAHIA E MATEMÁTICA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39" marR="91439" marT="45726" marB="45726"/>
                </a:tc>
              </a:tr>
              <a:tr h="526755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+mn-lt"/>
                        </a:rPr>
                        <a:t>Atendimento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2011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2012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2013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</a:tr>
              <a:tr h="526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latin typeface="+mn-lt"/>
                        </a:rPr>
                        <a:t>Municípios </a:t>
                      </a: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148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120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200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</a:tr>
              <a:tr h="526755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+mn-lt"/>
                        </a:rPr>
                        <a:t>Escolas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196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269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506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</a:tr>
              <a:tr h="810398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+mn-lt"/>
                        </a:rPr>
                        <a:t>Projetos selecionados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65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150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240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</a:tr>
              <a:tr h="511837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CIÊNCIA MÓVEL</a:t>
                      </a:r>
                    </a:p>
                  </a:txBody>
                  <a:tcPr marL="91439" marR="91439" marT="45726" marB="45726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</a:txBody>
                  <a:tcPr marL="91439" marR="91439" marT="45726" marB="45726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</a:txBody>
                  <a:tcPr marL="91439" marR="91439" marT="45726" marB="45726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</a:txBody>
                  <a:tcPr marL="91439" marR="91439" marT="45726" marB="45726">
                    <a:solidFill>
                      <a:schemeClr val="accent1"/>
                    </a:solidFill>
                  </a:tcPr>
                </a:tc>
              </a:tr>
              <a:tr h="4998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latin typeface="+mn-lt"/>
                        </a:rPr>
                        <a:t>Escolas</a:t>
                      </a: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26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58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+mn-lt"/>
                        </a:rPr>
                        <a:t>60</a:t>
                      </a:r>
                      <a:endParaRPr lang="pt-BR" sz="2000" dirty="0">
                        <a:latin typeface="+mn-lt"/>
                      </a:endParaRPr>
                    </a:p>
                  </a:txBody>
                  <a:tcPr marL="91439" marR="91439" marT="45726" marB="45726"/>
                </a:tc>
              </a:tr>
            </a:tbl>
          </a:graphicData>
        </a:graphic>
      </p:graphicFrame>
      <p:sp>
        <p:nvSpPr>
          <p:cNvPr id="16432" name="CaixaDeTexto 7"/>
          <p:cNvSpPr txBox="1">
            <a:spLocks noChangeArrowheads="1"/>
          </p:cNvSpPr>
          <p:nvPr/>
        </p:nvSpPr>
        <p:spPr bwMode="auto">
          <a:xfrm>
            <a:off x="5286380" y="5534585"/>
            <a:ext cx="2071702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600" dirty="0" smtClean="0"/>
              <a:t>      Feira </a:t>
            </a:r>
            <a:r>
              <a:rPr lang="pt-BR" sz="1600" dirty="0"/>
              <a:t>de Ciências</a:t>
            </a:r>
          </a:p>
          <a:p>
            <a:endParaRPr lang="pt-BR" sz="1600" dirty="0"/>
          </a:p>
          <a:p>
            <a:r>
              <a:rPr lang="pt-BR" sz="1600" dirty="0" smtClean="0"/>
              <a:t>      Ciência móvel</a:t>
            </a:r>
          </a:p>
          <a:p>
            <a:endParaRPr lang="pt-BR" sz="1600" dirty="0" smtClean="0"/>
          </a:p>
          <a:p>
            <a:endParaRPr lang="pt-BR" sz="1600" dirty="0"/>
          </a:p>
        </p:txBody>
      </p:sp>
      <p:sp>
        <p:nvSpPr>
          <p:cNvPr id="9" name="Retângulo 8"/>
          <p:cNvSpPr/>
          <p:nvPr/>
        </p:nvSpPr>
        <p:spPr>
          <a:xfrm>
            <a:off x="5429250" y="5643563"/>
            <a:ext cx="142875" cy="2143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5429250" y="6072188"/>
            <a:ext cx="142875" cy="21431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1406" y="71414"/>
            <a:ext cx="74292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Estadual | Formação Continuada | Programas 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CIÊNCIA NA ESCOLA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ta para a direita 14"/>
          <p:cNvSpPr/>
          <p:nvPr/>
        </p:nvSpPr>
        <p:spPr>
          <a:xfrm>
            <a:off x="1857356" y="5643578"/>
            <a:ext cx="1785950" cy="1071570"/>
          </a:xfrm>
          <a:prstGeom prst="rightArrow">
            <a:avLst>
              <a:gd name="adj1" fmla="val 63545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a direita 13"/>
          <p:cNvSpPr/>
          <p:nvPr/>
        </p:nvSpPr>
        <p:spPr>
          <a:xfrm>
            <a:off x="1857356" y="4429132"/>
            <a:ext cx="1785950" cy="1071570"/>
          </a:xfrm>
          <a:prstGeom prst="rightArrow">
            <a:avLst>
              <a:gd name="adj1" fmla="val 63545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1857356" y="2541211"/>
            <a:ext cx="1785950" cy="1071570"/>
          </a:xfrm>
          <a:prstGeom prst="rightArrow">
            <a:avLst>
              <a:gd name="adj1" fmla="val 63545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71406" y="71414"/>
            <a:ext cx="64655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Estadual | Formação Continuada | Programas 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EM-AÇÃO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71438" y="785794"/>
            <a:ext cx="89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/>
              <a:t>OBJETIVO</a:t>
            </a:r>
            <a:endParaRPr lang="pt-BR" dirty="0" smtClean="0"/>
          </a:p>
          <a:p>
            <a:pPr>
              <a:defRPr/>
            </a:pPr>
            <a:r>
              <a:rPr lang="pt-BR" dirty="0" smtClean="0">
                <a:cs typeface="Arial" pitchFamily="34" charset="0"/>
              </a:rPr>
              <a:t>Fortalecer o ensino e aprendizagem no Ensino Médio.</a:t>
            </a:r>
            <a:endParaRPr lang="pt-BR" dirty="0" smtClean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42844" y="2612649"/>
            <a:ext cx="3071834" cy="110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2925" tIns="0" rIns="42925" bIns="0"/>
          <a:lstStyle/>
          <a:p>
            <a:pPr>
              <a:spcBef>
                <a:spcPct val="15000"/>
              </a:spcBef>
              <a:tabLst>
                <a:tab pos="174625" algn="l"/>
              </a:tabLst>
              <a:defRPr/>
            </a:pPr>
            <a:r>
              <a:rPr lang="pt-BR" sz="2000" dirty="0" smtClean="0"/>
              <a:t>1.Formação Continuada de professores de  Língua Portuguesa e Matemática.</a:t>
            </a:r>
          </a:p>
          <a:p>
            <a:pPr marL="342900" indent="-342900">
              <a:spcBef>
                <a:spcPct val="15000"/>
              </a:spcBef>
              <a:defRPr/>
            </a:pPr>
            <a:endParaRPr lang="pt-BR" sz="2000" dirty="0" smtClean="0">
              <a:latin typeface="+mn-lt"/>
            </a:endParaRPr>
          </a:p>
          <a:p>
            <a:pPr marL="342900" indent="-342900">
              <a:spcBef>
                <a:spcPct val="15000"/>
              </a:spcBef>
              <a:defRPr/>
            </a:pPr>
            <a:endParaRPr lang="pt-BR" sz="2000" dirty="0" smtClean="0">
              <a:latin typeface="+mn-lt"/>
            </a:endParaRPr>
          </a:p>
          <a:p>
            <a:pPr marL="342900" indent="-342900">
              <a:spcBef>
                <a:spcPct val="15000"/>
              </a:spcBef>
              <a:defRPr/>
            </a:pPr>
            <a:endParaRPr lang="pt-BR" sz="2000" dirty="0" smtClean="0">
              <a:latin typeface="+mn-lt"/>
            </a:endParaRPr>
          </a:p>
          <a:p>
            <a:pPr marL="342900" indent="-342900">
              <a:spcBef>
                <a:spcPct val="15000"/>
              </a:spcBef>
              <a:defRPr/>
            </a:pPr>
            <a:endParaRPr lang="pt-BR" sz="2000" dirty="0" smtClean="0">
              <a:latin typeface="+mn-lt"/>
            </a:endParaRPr>
          </a:p>
          <a:p>
            <a:pPr>
              <a:spcBef>
                <a:spcPct val="15000"/>
              </a:spcBef>
              <a:defRPr/>
            </a:pPr>
            <a:endParaRPr lang="pt-BR" sz="2000" dirty="0" smtClean="0"/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buClr>
                <a:schemeClr val="accent1"/>
              </a:buClr>
              <a:buSzPct val="80000"/>
              <a:defRPr/>
            </a:pPr>
            <a:r>
              <a:rPr lang="pt-BR" sz="2000" dirty="0">
                <a:latin typeface="Arial" charset="0"/>
              </a:rPr>
              <a:t>	</a:t>
            </a:r>
          </a:p>
        </p:txBody>
      </p:sp>
      <p:sp>
        <p:nvSpPr>
          <p:cNvPr id="9" name="Retângulo 8"/>
          <p:cNvSpPr/>
          <p:nvPr/>
        </p:nvSpPr>
        <p:spPr>
          <a:xfrm>
            <a:off x="801123" y="1630908"/>
            <a:ext cx="1770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LINHAS DE AÇÃO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3571868" y="2000240"/>
            <a:ext cx="23574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/>
              <a:t>1.416</a:t>
            </a:r>
            <a:r>
              <a:rPr lang="pt-BR" sz="2000" dirty="0" smtClean="0"/>
              <a:t> professores em formação, sendo </a:t>
            </a:r>
            <a:r>
              <a:rPr lang="pt-BR" sz="2000" b="1" dirty="0" smtClean="0"/>
              <a:t>926</a:t>
            </a:r>
            <a:r>
              <a:rPr lang="pt-BR" sz="2000" dirty="0" smtClean="0"/>
              <a:t> de Língua Portuguesa e </a:t>
            </a:r>
            <a:r>
              <a:rPr lang="pt-BR" sz="2000" b="1" dirty="0" smtClean="0"/>
              <a:t>490</a:t>
            </a:r>
            <a:r>
              <a:rPr lang="pt-BR" sz="2000" dirty="0" smtClean="0"/>
              <a:t> de Matemática em 328 escolas do EM </a:t>
            </a:r>
            <a:r>
              <a:rPr lang="pt-BR" sz="2000" dirty="0" err="1" smtClean="0"/>
              <a:t>em</a:t>
            </a:r>
            <a:r>
              <a:rPr lang="pt-BR" sz="2000" dirty="0" smtClean="0"/>
              <a:t> 161 municípios.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559386" y="1630908"/>
            <a:ext cx="2441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2012-2013</a:t>
            </a:r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3571868" y="5792948"/>
            <a:ext cx="2714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Parceria com SESI-Matemática e GEEKIE.</a:t>
            </a:r>
          </a:p>
        </p:txBody>
      </p:sp>
      <p:pic>
        <p:nvPicPr>
          <p:cNvPr id="22" name="Picture 2" descr="http://educadores.educacao.ba.gov.br/sites/default/files/imagecache/Album_Foto_Main_Colorbox/midiateca/fotos/2013/saberes-e-praticas-roberta-rodrigues-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7888" y="2000240"/>
            <a:ext cx="3046112" cy="23165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3571868" y="4578502"/>
            <a:ext cx="3214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Cadernos Temáticos (1) </a:t>
            </a:r>
          </a:p>
          <a:p>
            <a:pPr algn="just"/>
            <a:r>
              <a:rPr lang="pt-BR" sz="2000" dirty="0" smtClean="0"/>
              <a:t>para </a:t>
            </a:r>
            <a:r>
              <a:rPr lang="pt-BR" sz="2000" b="1" dirty="0" smtClean="0"/>
              <a:t>76.000 </a:t>
            </a:r>
            <a:r>
              <a:rPr lang="pt-BR" sz="2000" dirty="0" smtClean="0"/>
              <a:t>estudantes.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71438" y="4675211"/>
            <a:ext cx="2928926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defRPr/>
            </a:pPr>
            <a:r>
              <a:rPr lang="pt-BR" sz="2000" dirty="0" smtClean="0"/>
              <a:t>2. Produção de Cadernos</a:t>
            </a:r>
          </a:p>
          <a:p>
            <a:pPr marL="342900" indent="-342900">
              <a:spcBef>
                <a:spcPct val="15000"/>
              </a:spcBef>
              <a:defRPr/>
            </a:pPr>
            <a:r>
              <a:rPr lang="pt-BR" sz="2000" dirty="0" smtClean="0"/>
              <a:t>Temáticos.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71438" y="5643578"/>
            <a:ext cx="29289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defRPr/>
            </a:pPr>
            <a:r>
              <a:rPr lang="pt-BR" sz="2000" dirty="0" smtClean="0"/>
              <a:t>3. Suporte pedagógico para os estudantes das Escolas </a:t>
            </a:r>
            <a:r>
              <a:rPr lang="pt-BR" sz="2000" dirty="0" err="1" smtClean="0"/>
              <a:t>EM-Ação</a:t>
            </a:r>
            <a:r>
              <a:rPr lang="pt-BR" sz="2000" dirty="0" smtClean="0"/>
              <a:t>.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71406" y="71414"/>
            <a:ext cx="64655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Estadual | Formação Continuada | Programas 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EM-AÇÃO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71438" y="785794"/>
            <a:ext cx="89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/>
              <a:t>OBJETIVO</a:t>
            </a:r>
            <a:endParaRPr lang="pt-BR" dirty="0" smtClean="0"/>
          </a:p>
          <a:p>
            <a:pPr>
              <a:defRPr/>
            </a:pPr>
            <a:r>
              <a:rPr lang="pt-BR" dirty="0" smtClean="0">
                <a:cs typeface="Arial" pitchFamily="34" charset="0"/>
              </a:rPr>
              <a:t>Fortalecer o ensino e aprendizagem no Ensino Médio.</a:t>
            </a:r>
            <a:endParaRPr lang="pt-BR" dirty="0" smtClean="0"/>
          </a:p>
        </p:txBody>
      </p:sp>
      <p:pic>
        <p:nvPicPr>
          <p:cNvPr id="27" name="Imagem 1"/>
          <p:cNvPicPr>
            <a:picLocks noChangeAspect="1" noChangeArrowheads="1"/>
          </p:cNvPicPr>
          <p:nvPr/>
        </p:nvPicPr>
        <p:blipFill>
          <a:blip r:embed="rId2"/>
          <a:srcRect l="2885" b="13461"/>
          <a:stretch>
            <a:fillRect/>
          </a:stretch>
        </p:blipFill>
        <p:spPr bwMode="auto">
          <a:xfrm>
            <a:off x="214282" y="2143116"/>
            <a:ext cx="4214842" cy="321471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12" y="2143116"/>
            <a:ext cx="4444988" cy="321471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9" name="Retângulo 28"/>
          <p:cNvSpPr/>
          <p:nvPr/>
        </p:nvSpPr>
        <p:spPr>
          <a:xfrm>
            <a:off x="4626184" y="1714488"/>
            <a:ext cx="15174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GEEKIE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142844" y="1785926"/>
            <a:ext cx="2214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SESI-MATEMÁTICA</a:t>
            </a:r>
          </a:p>
        </p:txBody>
      </p:sp>
      <p:grpSp>
        <p:nvGrpSpPr>
          <p:cNvPr id="32" name="Grupo 31"/>
          <p:cNvGrpSpPr/>
          <p:nvPr/>
        </p:nvGrpSpPr>
        <p:grpSpPr>
          <a:xfrm>
            <a:off x="3428992" y="4429132"/>
            <a:ext cx="2203242" cy="2173673"/>
            <a:chOff x="4760521" y="3800534"/>
            <a:chExt cx="2862355" cy="3102367"/>
          </a:xfrm>
        </p:grpSpPr>
        <p:pic>
          <p:nvPicPr>
            <p:cNvPr id="33" name="Picture 2" descr="C:\Users\anapaixao.iat\Desktop\capas\1 an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1070610">
              <a:off x="4760521" y="3800534"/>
              <a:ext cx="1503991" cy="206194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Picture 3" descr="C:\Users\anapaixao.iat\Desktop\capas\2 an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29818" y="3925580"/>
              <a:ext cx="1486298" cy="20489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Picture 4" descr="C:\Users\anapaixao.iat\Desktop\capas\3 an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239057">
              <a:off x="5856238" y="4132679"/>
              <a:ext cx="1479221" cy="203953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Picture 5" descr="C:\Users\anapaixao.iat\Desktop\capas\caderno do professor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2072814">
              <a:off x="6136578" y="4855112"/>
              <a:ext cx="1486298" cy="20477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7" name="Retângulo 36"/>
          <p:cNvSpPr/>
          <p:nvPr/>
        </p:nvSpPr>
        <p:spPr>
          <a:xfrm>
            <a:off x="2285984" y="6386476"/>
            <a:ext cx="2714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Cadernos Temáticos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71406" y="71414"/>
            <a:ext cx="49526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Estadual | Tecnologia Educacional|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71438" y="785794"/>
            <a:ext cx="9072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/>
              <a:t>OBJETIVO</a:t>
            </a:r>
            <a:endParaRPr lang="pt-BR" dirty="0" smtClean="0"/>
          </a:p>
          <a:p>
            <a:pPr>
              <a:defRPr/>
            </a:pPr>
            <a:r>
              <a:rPr lang="pt-BR" dirty="0" smtClean="0">
                <a:cs typeface="Arial" pitchFamily="34" charset="0"/>
              </a:rPr>
              <a:t>Promover a formação e acompanhamento no uso das Tecnologias de Informação e Comunicação (TIC) nas escolas.</a:t>
            </a:r>
            <a:endParaRPr lang="pt-BR" dirty="0" smtClean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14876" y="4143380"/>
            <a:ext cx="4429124" cy="1428760"/>
          </a:xfrm>
          <a:prstGeom prst="rect">
            <a:avLst/>
          </a:prstGeom>
          <a:ln/>
        </p:spPr>
        <p:txBody>
          <a:bodyPr vert="horz" lIns="91440" tIns="45720" rIns="91440" bIns="45720" rtlCol="0">
            <a:noAutofit/>
          </a:bodyPr>
          <a:lstStyle/>
          <a:p>
            <a:pPr lvl="0" indent="-339725">
              <a:spcBef>
                <a:spcPct val="200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 smtClean="0"/>
              <a:t>Ações junto a 751 alunos foram realizadas com o objetivo de estimular a interação </a:t>
            </a:r>
            <a:br>
              <a:rPr lang="pt-BR" dirty="0" smtClean="0"/>
            </a:br>
            <a:r>
              <a:rPr lang="pt-BR" dirty="0" smtClean="0"/>
              <a:t>                   com mídias e objetos                                    </a:t>
            </a:r>
            <a:br>
              <a:rPr lang="pt-BR" dirty="0" smtClean="0"/>
            </a:br>
            <a:r>
              <a:rPr lang="pt-BR" dirty="0" smtClean="0"/>
              <a:t>                   educacionais.</a:t>
            </a:r>
          </a:p>
          <a:p>
            <a:pPr lvl="0" indent="-339725">
              <a:spcBef>
                <a:spcPct val="200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dirty="0" smtClean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786" y="2037951"/>
            <a:ext cx="3668396" cy="45343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" name="Imagem 17" descr="tableted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385" y="4286256"/>
            <a:ext cx="2955375" cy="2571744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3857684" y="1643050"/>
            <a:ext cx="5286316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39725">
              <a:spcBef>
                <a:spcPct val="200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dirty="0" smtClean="0"/>
              <a:t>Foram atendidos 499 professores nos cursos de formação continuada em Educação Digital (PROINFO).</a:t>
            </a:r>
          </a:p>
          <a:p>
            <a:pPr lvl="0" indent="-339725">
              <a:spcBef>
                <a:spcPct val="200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dirty="0" smtClean="0"/>
          </a:p>
          <a:p>
            <a:pPr lvl="0" indent="-339725">
              <a:spcBef>
                <a:spcPct val="200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 smtClean="0"/>
              <a:t>A colaboração estreita entre os projetos estruturantes, escolas e DIREC resultaram em 1.839 professores e gestores atendidos em oficinas temáticas e reuniões de acompanhamento para uso intensivo das TIC, inclusive com </a:t>
            </a:r>
            <a:r>
              <a:rPr lang="pt-BR" dirty="0" err="1" smtClean="0"/>
              <a:t>Tablets</a:t>
            </a:r>
            <a:r>
              <a:rPr lang="pt-BR" dirty="0" smtClean="0"/>
              <a:t> Educacionais.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71406" y="71414"/>
            <a:ext cx="65124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Estadual | Tecnologia Educacional|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 ANÍSIO TEIXEIRA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71438" y="785794"/>
            <a:ext cx="89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/>
              <a:t>OBJETIVO</a:t>
            </a:r>
            <a:endParaRPr lang="pt-BR" dirty="0" smtClean="0"/>
          </a:p>
          <a:p>
            <a:pPr>
              <a:defRPr/>
            </a:pPr>
            <a:r>
              <a:rPr lang="pt-BR" dirty="0" smtClean="0">
                <a:cs typeface="Arial" pitchFamily="34" charset="0"/>
              </a:rPr>
              <a:t>Difundir o uso das Tecnologias de Informação e Comunicação (TIC) nas escolas.</a:t>
            </a:r>
            <a:endParaRPr lang="pt-BR" dirty="0" smtClean="0"/>
          </a:p>
        </p:txBody>
      </p:sp>
      <p:sp>
        <p:nvSpPr>
          <p:cNvPr id="10" name="Retângulo 9"/>
          <p:cNvSpPr/>
          <p:nvPr/>
        </p:nvSpPr>
        <p:spPr>
          <a:xfrm>
            <a:off x="2214546" y="1528692"/>
            <a:ext cx="50006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DOS PRINCIPAIS PROJETOS</a:t>
            </a:r>
          </a:p>
        </p:txBody>
      </p:sp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142844" y="2236111"/>
          <a:ext cx="8929718" cy="4550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888"/>
                <a:gridCol w="7465830"/>
              </a:tblGrid>
              <a:tr h="772825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Principais</a:t>
                      </a:r>
                      <a:r>
                        <a:rPr lang="pt-BR" baseline="0" dirty="0" smtClean="0"/>
                        <a:t> Projetos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Resultados 2011-2013</a:t>
                      </a:r>
                      <a:endParaRPr lang="pt-BR" dirty="0"/>
                    </a:p>
                  </a:txBody>
                  <a:tcPr/>
                </a:tc>
              </a:tr>
              <a:tr h="100800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b="0" dirty="0" smtClean="0"/>
                        <a:t>Ambiente Educacional </a:t>
                      </a:r>
                    </a:p>
                    <a:p>
                      <a:pPr algn="l">
                        <a:defRPr/>
                      </a:pPr>
                      <a:r>
                        <a:rPr lang="pt-BR" b="0" dirty="0" smtClean="0"/>
                        <a:t>Web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2</a:t>
                      </a:r>
                      <a:r>
                        <a:rPr lang="pt-BR" baseline="0" dirty="0" smtClean="0">
                          <a:latin typeface="+mn-lt"/>
                        </a:rPr>
                        <a:t> mil</a:t>
                      </a:r>
                      <a:r>
                        <a:rPr lang="pt-BR" dirty="0" smtClean="0">
                          <a:latin typeface="+mn-lt"/>
                        </a:rPr>
                        <a:t> conteúdos digitais</a:t>
                      </a:r>
                      <a:r>
                        <a:rPr lang="pt-BR" baseline="0" dirty="0" smtClean="0">
                          <a:latin typeface="+mn-lt"/>
                        </a:rPr>
                        <a:t> educacionais (vídeos, áudios, imagens, jogos, animações, simulações etc.) foram catalogados e estão disponíveis no Portal.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</a:tr>
              <a:tr h="77282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b="0" dirty="0" smtClean="0"/>
                        <a:t>TV Anísio </a:t>
                      </a:r>
                    </a:p>
                    <a:p>
                      <a:pPr algn="l">
                        <a:defRPr/>
                      </a:pPr>
                      <a:r>
                        <a:rPr lang="pt-BR" b="0" dirty="0" smtClean="0"/>
                        <a:t>Teixeira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8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400 peças audiovisuais educacionais  foram exibidas na TVE em 2011/2012 e estão disponíveis no Portal.</a:t>
                      </a:r>
                      <a:endParaRPr lang="pt-BR" b="0" dirty="0">
                        <a:latin typeface="+mn-lt"/>
                      </a:endParaRPr>
                    </a:p>
                  </a:txBody>
                  <a:tcPr/>
                </a:tc>
              </a:tr>
              <a:tr h="7728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/>
                        <a:t>Professor web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300 mil acessos desde 2011</a:t>
                      </a:r>
                      <a:r>
                        <a:rPr lang="pt-BR" baseline="0" dirty="0" smtClean="0">
                          <a:latin typeface="+mn-lt"/>
                        </a:rPr>
                        <a:t> e possui 1.000 postagens baseadas nos princípios de uso pedagógico, tecnológico, lúdico e interdisciplinar.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</a:tr>
              <a:tr h="12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/>
                        <a:t>Formação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sz="18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Formação para o Uso de Mídias e Tecnologias Educacionais aos professores dos NTE e articuladores dos Projetos Estruturantes do IAT e SEC.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sz="18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Formação para Produção de Vídeos Educacionais aos professores dos NTE.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sz="18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Distribuição de Kits de Produção audiovisual aos NTE.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428596" y="1000108"/>
            <a:ext cx="6858018" cy="5143536"/>
          </a:xfrm>
          <a:custGeom>
            <a:avLst/>
            <a:gdLst>
              <a:gd name="T0" fmla="*/ 8643706 w 8643998"/>
              <a:gd name="T1" fmla="*/ 2198696 h 4397375"/>
              <a:gd name="T2" fmla="*/ 4321853 w 8643998"/>
              <a:gd name="T3" fmla="*/ 4397375 h 4397375"/>
              <a:gd name="T4" fmla="*/ 0 w 8643998"/>
              <a:gd name="T5" fmla="*/ 2198696 h 4397375"/>
              <a:gd name="T6" fmla="*/ 4321853 w 8643998"/>
              <a:gd name="T7" fmla="*/ 0 h 4397375"/>
              <a:gd name="T8" fmla="*/ 0 60000 65536"/>
              <a:gd name="T9" fmla="*/ 0 60000 65536"/>
              <a:gd name="T10" fmla="*/ 0 60000 65536"/>
              <a:gd name="T11" fmla="*/ 0 60000 65536"/>
              <a:gd name="T12" fmla="*/ 0 w 8643998"/>
              <a:gd name="T13" fmla="*/ 0 h 4397375"/>
              <a:gd name="T14" fmla="*/ 8643998 w 8643998"/>
              <a:gd name="T15" fmla="*/ 4397375 h 43973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3998" h="4397375">
                <a:moveTo>
                  <a:pt x="0" y="0"/>
                </a:moveTo>
                <a:lnTo>
                  <a:pt x="24407" y="0"/>
                </a:lnTo>
                <a:lnTo>
                  <a:pt x="24407" y="12217"/>
                </a:lnTo>
                <a:lnTo>
                  <a:pt x="0" y="12217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3200" b="1" dirty="0">
                <a:solidFill>
                  <a:srgbClr val="FF0000"/>
                </a:solidFill>
              </a:rPr>
              <a:t>Plano Nacional de Formação de Professores da Educação Básica, PARFOR</a:t>
            </a: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b="1" dirty="0" smtClean="0">
                <a:solidFill>
                  <a:srgbClr val="002060"/>
                </a:solidFill>
              </a:rPr>
              <a:t>                                                                               </a:t>
            </a:r>
            <a:r>
              <a:rPr lang="pt-BR" sz="2800" b="1" dirty="0">
                <a:solidFill>
                  <a:srgbClr val="002060"/>
                </a:solidFill>
              </a:rPr>
              <a:t>Fórum Permanente de Apoio à Formação </a:t>
            </a: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b="1" dirty="0">
                <a:solidFill>
                  <a:srgbClr val="002060"/>
                </a:solidFill>
              </a:rPr>
              <a:t>    Docente da Bahia, FORPROF-BA </a:t>
            </a: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dirty="0">
                <a:solidFill>
                  <a:srgbClr val="002060"/>
                </a:solidFill>
              </a:rPr>
              <a:t>                                                                                               </a:t>
            </a:r>
            <a:r>
              <a:rPr lang="pt-BR" sz="2400" dirty="0" smtClean="0">
                <a:solidFill>
                  <a:srgbClr val="002060"/>
                </a:solidFill>
              </a:rPr>
              <a:t>Presidente: Prof. Osvaldo Barreto</a:t>
            </a: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Secretário </a:t>
            </a:r>
            <a:r>
              <a:rPr lang="pt-BR" sz="2400" dirty="0">
                <a:solidFill>
                  <a:srgbClr val="002060"/>
                </a:solidFill>
              </a:rPr>
              <a:t>da Educação do Estado da Bahia, SEC-BA</a:t>
            </a: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2400" dirty="0" smtClean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dirty="0" err="1" smtClean="0">
                <a:solidFill>
                  <a:srgbClr val="002060"/>
                </a:solidFill>
              </a:rPr>
              <a:t>Vice-presidente</a:t>
            </a:r>
            <a:r>
              <a:rPr lang="pt-BR" sz="2400" dirty="0" smtClean="0">
                <a:solidFill>
                  <a:srgbClr val="002060"/>
                </a:solidFill>
              </a:rPr>
              <a:t>: </a:t>
            </a:r>
            <a:r>
              <a:rPr lang="pt-BR" sz="2400" dirty="0" err="1" smtClean="0">
                <a:solidFill>
                  <a:srgbClr val="002060"/>
                </a:solidFill>
              </a:rPr>
              <a:t>Profa</a:t>
            </a:r>
            <a:r>
              <a:rPr lang="pt-BR" sz="2400" dirty="0" smtClean="0">
                <a:solidFill>
                  <a:srgbClr val="002060"/>
                </a:solidFill>
              </a:rPr>
              <a:t>. Irene Cazorla</a:t>
            </a: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dirty="0" smtClean="0">
                <a:solidFill>
                  <a:srgbClr val="002060"/>
                </a:solidFill>
              </a:rPr>
              <a:t>Diretora Geral do Instituto </a:t>
            </a:r>
            <a:r>
              <a:rPr lang="pt-BR" sz="2400" dirty="0">
                <a:solidFill>
                  <a:srgbClr val="002060"/>
                </a:solidFill>
              </a:rPr>
              <a:t>Anísio Teixeira, IAT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71406" y="71414"/>
            <a:ext cx="65124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Estadual | Tecnologia Educacional|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 ANÍSIO TEIXEIRA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71438" y="785794"/>
            <a:ext cx="89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/>
              <a:t>OBJETIVO</a:t>
            </a:r>
            <a:endParaRPr lang="pt-BR" dirty="0" smtClean="0"/>
          </a:p>
          <a:p>
            <a:pPr>
              <a:defRPr/>
            </a:pPr>
            <a:r>
              <a:rPr lang="pt-BR" dirty="0" smtClean="0">
                <a:cs typeface="Arial" pitchFamily="34" charset="0"/>
              </a:rPr>
              <a:t>Difundir o uso das Tecnologias de Informação e Comunicação (TIC) nas escolas.</a:t>
            </a:r>
            <a:endParaRPr lang="pt-BR" dirty="0" smtClean="0"/>
          </a:p>
        </p:txBody>
      </p:sp>
      <p:sp>
        <p:nvSpPr>
          <p:cNvPr id="10" name="Retângulo 9"/>
          <p:cNvSpPr/>
          <p:nvPr/>
        </p:nvSpPr>
        <p:spPr>
          <a:xfrm>
            <a:off x="1214414" y="4743402"/>
            <a:ext cx="50006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PREVISÃO 2013-2014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214282" y="5103698"/>
            <a:ext cx="714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39725">
              <a:buSzPct val="45000"/>
              <a:buFont typeface="Arial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pt-BR" dirty="0" smtClean="0"/>
              <a:t>Produção do Programa Intervalo: 240 vídeos educacionais</a:t>
            </a:r>
          </a:p>
          <a:p>
            <a:pPr marL="341313" indent="-339725">
              <a:buSzPct val="45000"/>
              <a:buFont typeface="Arial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pt-BR" dirty="0" smtClean="0"/>
              <a:t>Produção do Programa </a:t>
            </a:r>
            <a:r>
              <a:rPr lang="pt-BR" dirty="0" err="1" smtClean="0"/>
              <a:t>EducaDocs</a:t>
            </a:r>
            <a:r>
              <a:rPr lang="pt-BR" dirty="0" smtClean="0"/>
              <a:t>: 60 Documentários Educacionais</a:t>
            </a:r>
          </a:p>
          <a:p>
            <a:pPr marL="341313" indent="-339725">
              <a:buSzPct val="45000"/>
              <a:buFont typeface="Arial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pt-BR" dirty="0" smtClean="0"/>
              <a:t>Distribuição do Box da TV AT para todas as escolas</a:t>
            </a:r>
          </a:p>
          <a:p>
            <a:pPr marL="341313" indent="-339725">
              <a:buSzPct val="45000"/>
              <a:buFont typeface="Arial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pt-BR" dirty="0" smtClean="0"/>
              <a:t>Desenvolvimento da versão do Ambiente Educacional para </a:t>
            </a:r>
            <a:r>
              <a:rPr lang="pt-BR" dirty="0" err="1" smtClean="0"/>
              <a:t>Tablet</a:t>
            </a:r>
            <a:endParaRPr lang="pt-BR" dirty="0" smtClean="0"/>
          </a:p>
          <a:p>
            <a:pPr marL="341313" indent="-339725">
              <a:buSzPct val="45000"/>
              <a:buFont typeface="Arial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pt-BR" dirty="0" smtClean="0"/>
              <a:t>Formação para a Produção Audiovisual nas Escolas</a:t>
            </a:r>
          </a:p>
          <a:p>
            <a:pPr marL="341313" indent="-339725">
              <a:buSzPct val="45000"/>
              <a:buFont typeface="Arial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pt-BR" dirty="0" smtClean="0"/>
              <a:t>Realização do II Seminário de Educação e Tecnologia</a:t>
            </a:r>
            <a:endParaRPr lang="pt-BR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3116"/>
            <a:ext cx="3922595" cy="22145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766" y="2143116"/>
            <a:ext cx="1159276" cy="11112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7340" y="2214555"/>
            <a:ext cx="1155700" cy="10149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5502" y="3359569"/>
            <a:ext cx="1055695" cy="99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1" y="3357562"/>
            <a:ext cx="1166821" cy="10001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8" name="Retângulo 27"/>
          <p:cNvSpPr/>
          <p:nvPr/>
        </p:nvSpPr>
        <p:spPr>
          <a:xfrm>
            <a:off x="357158" y="1743006"/>
            <a:ext cx="2786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 Anísio Teixeira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3357554" y="1743006"/>
            <a:ext cx="371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Ambiente Educacional Web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71406" y="71414"/>
            <a:ext cx="509203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Estadual | Tecnologia Educacional|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EMITEC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71438" y="785794"/>
            <a:ext cx="907256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 smtClean="0"/>
              <a:t>OBJETIVO</a:t>
            </a:r>
          </a:p>
          <a:p>
            <a:pPr>
              <a:defRPr/>
            </a:pPr>
            <a:r>
              <a:rPr lang="pt-BR" sz="1700" dirty="0" smtClean="0">
                <a:latin typeface="+mj-lt"/>
              </a:rPr>
              <a:t>Ofertar ensino de qualidade a estudantes pertencentes a localidades longínquas de todo o Estado da Bahia, por meio de </a:t>
            </a:r>
            <a:r>
              <a:rPr lang="pt-BR" sz="1700" dirty="0" smtClean="0">
                <a:solidFill>
                  <a:srgbClr val="000000"/>
                </a:solidFill>
                <a:latin typeface="+mj-lt"/>
              </a:rPr>
              <a:t>aulas presenciais, fazendo uso metodologicamente de uma rede de serviços de comunicação multimídia que integra dados, voz e imagem (</a:t>
            </a:r>
            <a:r>
              <a:rPr lang="pt-BR" sz="1700" i="1" dirty="0" err="1" smtClean="0">
                <a:solidFill>
                  <a:srgbClr val="000000"/>
                </a:solidFill>
                <a:latin typeface="+mj-lt"/>
              </a:rPr>
              <a:t>videostreaming</a:t>
            </a:r>
            <a:r>
              <a:rPr lang="pt-BR" sz="1700" dirty="0" smtClean="0">
                <a:solidFill>
                  <a:srgbClr val="000000"/>
                </a:solidFill>
                <a:latin typeface="+mj-lt"/>
              </a:rPr>
              <a:t>), além de promover interatividade dos alunos com os professores especialistas durante as aulas.</a:t>
            </a:r>
            <a:endParaRPr lang="pt-BR" sz="1700" dirty="0" smtClean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t="5900" r="14286"/>
          <a:stretch>
            <a:fillRect/>
          </a:stretch>
        </p:blipFill>
        <p:spPr bwMode="auto">
          <a:xfrm>
            <a:off x="102053" y="2285992"/>
            <a:ext cx="4112757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Gráfico 6"/>
          <p:cNvGraphicFramePr/>
          <p:nvPr/>
        </p:nvGraphicFramePr>
        <p:xfrm>
          <a:off x="4357686" y="2214554"/>
          <a:ext cx="4786314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tângulo 7"/>
          <p:cNvSpPr/>
          <p:nvPr/>
        </p:nvSpPr>
        <p:spPr>
          <a:xfrm>
            <a:off x="3786182" y="5214950"/>
            <a:ext cx="37862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latin typeface="+mj-lt"/>
              </a:rPr>
              <a:t> 15.838 alunos atendidos.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latin typeface="+mj-lt"/>
              </a:rPr>
              <a:t> 3.500 estudantes se formaram em 2012.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600" b="1" dirty="0" smtClean="0">
                <a:latin typeface="+mj-lt"/>
              </a:rPr>
              <a:t> </a:t>
            </a:r>
            <a:r>
              <a:rPr lang="pt-BR" sz="1600" dirty="0" smtClean="0">
                <a:latin typeface="+mj-lt"/>
              </a:rPr>
              <a:t>Premiado na Categoria Inovação do Prêmio de Excelência ABED Pearson em EAD, ficando em 3º lugar entre projetos</a:t>
            </a:r>
          </a:p>
          <a:p>
            <a:pPr>
              <a:defRPr/>
            </a:pPr>
            <a:r>
              <a:rPr lang="pt-BR" sz="1600" dirty="0" smtClean="0">
                <a:latin typeface="+mj-lt"/>
              </a:rPr>
              <a:t>de todo o país em 2012.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000760" y="2243072"/>
            <a:ext cx="1857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Imagem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29163"/>
            <a:ext cx="1379537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357158" y="500042"/>
            <a:ext cx="6624638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 err="1" smtClean="0">
                <a:solidFill>
                  <a:srgbClr val="FF0000"/>
                </a:solidFill>
              </a:rPr>
              <a:t>EMITec</a:t>
            </a:r>
            <a:r>
              <a:rPr lang="pt-BR" sz="2800" b="1" dirty="0" smtClean="0">
                <a:solidFill>
                  <a:srgbClr val="FF0000"/>
                </a:solidFill>
              </a:rPr>
              <a:t>: exibição </a:t>
            </a:r>
            <a:r>
              <a:rPr lang="pt-BR" sz="2800" b="1" dirty="0">
                <a:solidFill>
                  <a:srgbClr val="FF0000"/>
                </a:solidFill>
              </a:rPr>
              <a:t>de </a:t>
            </a:r>
            <a:r>
              <a:rPr lang="pt-BR" sz="2800" b="1" dirty="0" smtClean="0">
                <a:solidFill>
                  <a:srgbClr val="FF0000"/>
                </a:solidFill>
              </a:rPr>
              <a:t>aula interdisciplinar</a:t>
            </a:r>
            <a:endParaRPr lang="pt-BR" sz="2800" b="1" dirty="0">
              <a:solidFill>
                <a:srgbClr val="FF0000"/>
              </a:solidFill>
            </a:endParaRPr>
          </a:p>
        </p:txBody>
      </p:sp>
      <p:pic>
        <p:nvPicPr>
          <p:cNvPr id="6150" name="Picture 7" descr="J:\EMITEC_2013\ESTÚDIO FOTOS\IMG_20130306_094757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500174"/>
            <a:ext cx="3694113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8" descr="J:\EMITEC_2013\FOTOS 2013\foto estudio 2\DSCF12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71612"/>
            <a:ext cx="404177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PAINEL3-4.2X2.5M.jpg"/>
          <p:cNvPicPr>
            <a:picLocks noChangeAspect="1"/>
          </p:cNvPicPr>
          <p:nvPr/>
        </p:nvPicPr>
        <p:blipFill>
          <a:blip r:embed="rId5"/>
          <a:srcRect l="53906" t="10609" r="3906" b="39496"/>
          <a:stretch>
            <a:fillRect/>
          </a:stretch>
        </p:blipFill>
        <p:spPr>
          <a:xfrm>
            <a:off x="2714612" y="4143356"/>
            <a:ext cx="3857652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32" y="290661"/>
            <a:ext cx="4825677" cy="504056"/>
          </a:xfrm>
          <a:prstGeom prst="rect">
            <a:avLst/>
          </a:prstGeom>
          <a:solidFill>
            <a:srgbClr val="0066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7950" y="304800"/>
            <a:ext cx="8785225" cy="53181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Sistema de videoconferência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pic>
        <p:nvPicPr>
          <p:cNvPr id="6" name="Imagem 5" descr="mapavideoconferenc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857232"/>
            <a:ext cx="5171046" cy="5336600"/>
          </a:xfrm>
          <a:prstGeom prst="rect">
            <a:avLst/>
          </a:prstGeom>
        </p:spPr>
      </p:pic>
      <p:pic>
        <p:nvPicPr>
          <p:cNvPr id="5" name="Imagem 4" descr="PAINEL3-4.2X2.5M.jpg"/>
          <p:cNvPicPr>
            <a:picLocks noChangeAspect="1"/>
          </p:cNvPicPr>
          <p:nvPr/>
        </p:nvPicPr>
        <p:blipFill>
          <a:blip r:embed="rId3"/>
          <a:srcRect l="3125" t="7983" r="53124" b="39496"/>
          <a:stretch>
            <a:fillRect/>
          </a:stretch>
        </p:blipFill>
        <p:spPr>
          <a:xfrm>
            <a:off x="5143504" y="4000528"/>
            <a:ext cx="4000528" cy="285749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5317" y="1071546"/>
            <a:ext cx="5164137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3"/>
          <p:cNvGrpSpPr>
            <a:grpSpLocks/>
          </p:cNvGrpSpPr>
          <p:nvPr/>
        </p:nvGrpSpPr>
        <p:grpSpPr bwMode="auto">
          <a:xfrm>
            <a:off x="1546226" y="5148285"/>
            <a:ext cx="3168650" cy="1423987"/>
            <a:chOff x="676273" y="4725144"/>
            <a:chExt cx="3168353" cy="1424061"/>
          </a:xfrm>
        </p:grpSpPr>
        <p:graphicFrame>
          <p:nvGraphicFramePr>
            <p:cNvPr id="4" name="Object 17"/>
            <p:cNvGraphicFramePr>
              <a:graphicFrameLocks noChangeAspect="1"/>
            </p:cNvGraphicFramePr>
            <p:nvPr/>
          </p:nvGraphicFramePr>
          <p:xfrm>
            <a:off x="677053" y="5811068"/>
            <a:ext cx="311216" cy="338137"/>
          </p:xfrm>
          <a:graphic>
            <a:graphicData uri="http://schemas.openxmlformats.org/presentationml/2006/ole">
              <p:oleObj spid="_x0000_s2050" name="CorelDRAW" r:id="rId4" imgW="1239120" imgH="727560" progId="">
                <p:embed/>
              </p:oleObj>
            </a:graphicData>
          </a:graphic>
        </p:graphicFrame>
        <p:graphicFrame>
          <p:nvGraphicFramePr>
            <p:cNvPr id="5" name="Object 18"/>
            <p:cNvGraphicFramePr>
              <a:graphicFrameLocks noChangeAspect="1"/>
            </p:cNvGraphicFramePr>
            <p:nvPr/>
          </p:nvGraphicFramePr>
          <p:xfrm>
            <a:off x="676273" y="5450705"/>
            <a:ext cx="310407" cy="338137"/>
          </p:xfrm>
          <a:graphic>
            <a:graphicData uri="http://schemas.openxmlformats.org/presentationml/2006/ole">
              <p:oleObj spid="_x0000_s2051" name="CorelDRAW" r:id="rId5" imgW="1239120" imgH="727560" progId="">
                <p:embed/>
              </p:oleObj>
            </a:graphicData>
          </a:graphic>
        </p:graphicFrame>
        <p:graphicFrame>
          <p:nvGraphicFramePr>
            <p:cNvPr id="6" name="Object 19"/>
            <p:cNvGraphicFramePr>
              <a:graphicFrameLocks noChangeAspect="1"/>
            </p:cNvGraphicFramePr>
            <p:nvPr/>
          </p:nvGraphicFramePr>
          <p:xfrm>
            <a:off x="677053" y="5090343"/>
            <a:ext cx="311216" cy="339725"/>
          </p:xfrm>
          <a:graphic>
            <a:graphicData uri="http://schemas.openxmlformats.org/presentationml/2006/ole">
              <p:oleObj spid="_x0000_s2052" name="CorelDRAW" r:id="rId6" imgW="1239120" imgH="727560" progId="">
                <p:embed/>
              </p:oleObj>
            </a:graphicData>
          </a:graphic>
        </p:graphicFrame>
        <p:graphicFrame>
          <p:nvGraphicFramePr>
            <p:cNvPr id="7" name="Object 21"/>
            <p:cNvGraphicFramePr>
              <a:graphicFrameLocks noChangeAspect="1"/>
            </p:cNvGraphicFramePr>
            <p:nvPr/>
          </p:nvGraphicFramePr>
          <p:xfrm>
            <a:off x="677053" y="4729980"/>
            <a:ext cx="311216" cy="339725"/>
          </p:xfrm>
          <a:graphic>
            <a:graphicData uri="http://schemas.openxmlformats.org/presentationml/2006/ole">
              <p:oleObj spid="_x0000_s2053" name="CorelDRAW" r:id="rId7" imgW="1240536" imgH="728472" progId="">
                <p:embed/>
              </p:oleObj>
            </a:graphicData>
          </a:graphic>
        </p:graphicFrame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>
              <a:off x="954060" y="4725144"/>
              <a:ext cx="2890566" cy="30799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pt-BR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cs typeface="Calibri" pitchFamily="34" charset="0"/>
                </a:rPr>
                <a:t>Aprovados em todas as disciplinas</a:t>
              </a:r>
            </a:p>
          </p:txBody>
        </p:sp>
        <p:sp>
          <p:nvSpPr>
            <p:cNvPr id="9" name="Text Box 23"/>
            <p:cNvSpPr txBox="1">
              <a:spLocks noChangeArrowheads="1"/>
            </p:cNvSpPr>
            <p:nvPr/>
          </p:nvSpPr>
          <p:spPr bwMode="auto">
            <a:xfrm>
              <a:off x="954060" y="5090288"/>
              <a:ext cx="2808024" cy="30481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pt-BR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cs typeface="Calibri" pitchFamily="34" charset="0"/>
                </a:rPr>
                <a:t>1 - 3 Disciplinas s/ aprovados</a:t>
              </a:r>
            </a:p>
          </p:txBody>
        </p:sp>
        <p:sp>
          <p:nvSpPr>
            <p:cNvPr id="10" name="Text Box 24"/>
            <p:cNvSpPr txBox="1">
              <a:spLocks noChangeArrowheads="1"/>
            </p:cNvSpPr>
            <p:nvPr/>
          </p:nvSpPr>
          <p:spPr bwMode="auto">
            <a:xfrm>
              <a:off x="955647" y="5450669"/>
              <a:ext cx="2663575" cy="30799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pt-BR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cs typeface="Calibri" pitchFamily="34" charset="0"/>
                </a:rPr>
                <a:t>4 - 6 Disciplinas s/ aprovados</a:t>
              </a:r>
            </a:p>
          </p:txBody>
        </p:sp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>
              <a:off x="954060" y="5811050"/>
              <a:ext cx="2808024" cy="30481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pt-BR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cs typeface="Calibri" pitchFamily="34" charset="0"/>
                </a:rPr>
                <a:t>7 - 9 Disciplinas s/ aprovados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71406" y="142852"/>
            <a:ext cx="7500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</a:rPr>
              <a:t>O tamanho do desafio da política educacional baiana</a:t>
            </a:r>
            <a:endParaRPr lang="pt-BR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642911" y="1714488"/>
            <a:ext cx="67151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EDUCAÇÃO PÚBLICA BAIANA DE QUALIDADE É RESPONSABILIDADE DE TODOS NÓS!</a:t>
            </a:r>
          </a:p>
          <a:p>
            <a:pPr algn="ctr"/>
            <a:r>
              <a:rPr lang="pt-BR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E, certamente, a </a:t>
            </a:r>
            <a:r>
              <a:rPr lang="pt-BR" sz="40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EaD</a:t>
            </a:r>
            <a:r>
              <a:rPr lang="pt-BR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tem um papel fundamental.</a:t>
            </a:r>
          </a:p>
          <a:p>
            <a:pPr algn="ctr"/>
            <a:endParaRPr lang="pt-BR" sz="4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Boas reflexões, bom congresso!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428596" y="357166"/>
            <a:ext cx="6786610" cy="5857916"/>
          </a:xfrm>
          <a:custGeom>
            <a:avLst/>
            <a:gdLst>
              <a:gd name="T0" fmla="*/ 8643706 w 8643998"/>
              <a:gd name="T1" fmla="*/ 2198696 h 4397375"/>
              <a:gd name="T2" fmla="*/ 4321853 w 8643998"/>
              <a:gd name="T3" fmla="*/ 4397375 h 4397375"/>
              <a:gd name="T4" fmla="*/ 0 w 8643998"/>
              <a:gd name="T5" fmla="*/ 2198696 h 4397375"/>
              <a:gd name="T6" fmla="*/ 4321853 w 8643998"/>
              <a:gd name="T7" fmla="*/ 0 h 4397375"/>
              <a:gd name="T8" fmla="*/ 0 60000 65536"/>
              <a:gd name="T9" fmla="*/ 0 60000 65536"/>
              <a:gd name="T10" fmla="*/ 0 60000 65536"/>
              <a:gd name="T11" fmla="*/ 0 60000 65536"/>
              <a:gd name="T12" fmla="*/ 0 w 8643998"/>
              <a:gd name="T13" fmla="*/ 0 h 4397375"/>
              <a:gd name="T14" fmla="*/ 8643998 w 8643998"/>
              <a:gd name="T15" fmla="*/ 4397375 h 43973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3998" h="4397375">
                <a:moveTo>
                  <a:pt x="0" y="0"/>
                </a:moveTo>
                <a:lnTo>
                  <a:pt x="24407" y="0"/>
                </a:lnTo>
                <a:lnTo>
                  <a:pt x="24407" y="12217"/>
                </a:lnTo>
                <a:lnTo>
                  <a:pt x="0" y="12217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3200" b="1" dirty="0" smtClean="0">
                <a:solidFill>
                  <a:srgbClr val="FF0000"/>
                </a:solidFill>
              </a:rPr>
              <a:t>FORPROF-BA</a:t>
            </a:r>
          </a:p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2400" b="1" dirty="0" smtClean="0">
              <a:solidFill>
                <a:srgbClr val="FF0000"/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Cabe ao fórum a elaboração do 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plano estratégico de formação</a:t>
            </a:r>
            <a:r>
              <a:rPr lang="pt-BR" sz="2400" b="1" dirty="0" smtClean="0">
                <a:solidFill>
                  <a:srgbClr val="FF0000"/>
                </a:solidFill>
              </a:rPr>
              <a:t> inicial e continuada 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de  professores no âmbito da Bahia,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seu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acompanhamento e revisão periódica:</a:t>
            </a:r>
          </a:p>
          <a:p>
            <a:pPr marL="266700" indent="-2667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aproximação das ações de formação de professores das necessidades da realidade do estado;</a:t>
            </a:r>
          </a:p>
          <a:p>
            <a:pPr marL="266700" indent="-2667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articulação entre a oferta e a demanda do estado:</a:t>
            </a:r>
          </a:p>
          <a:p>
            <a:pPr marL="723900" lvl="1" indent="-2667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oferta: Instituições de Ensino Superior (IES)</a:t>
            </a:r>
          </a:p>
          <a:p>
            <a:pPr marL="723900" lvl="1" indent="-2667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Demanda: oriundas da Secretaria Estadual e Secretarias Municipais de Educação (SME)</a:t>
            </a:r>
          </a:p>
          <a:p>
            <a:pPr algn="just"/>
            <a:endParaRPr lang="pt-BR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608016" y="1500174"/>
            <a:ext cx="6964380" cy="95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spcBef>
                <a:spcPts val="1500"/>
              </a:spcBef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b="1" dirty="0">
                <a:solidFill>
                  <a:srgbClr val="FF0000"/>
                </a:solidFill>
                <a:ea typeface="DejaVu Sans" charset="0"/>
                <a:cs typeface="DejaVu Sans" charset="0"/>
              </a:rPr>
              <a:t>Instituições Públicas de Ensino Superior Baianas Parceiras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778125"/>
            <a:ext cx="7620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025" y="2800350"/>
            <a:ext cx="720725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8538" y="4448175"/>
            <a:ext cx="7620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6588" y="4429125"/>
            <a:ext cx="863600" cy="957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06" y="2786063"/>
            <a:ext cx="914400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4942" y="2857500"/>
            <a:ext cx="685800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7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00826" y="2944813"/>
            <a:ext cx="990600" cy="69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8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86182" y="4478350"/>
            <a:ext cx="1458913" cy="73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9" name="Picture 10"/>
          <p:cNvPicPr>
            <a:picLocks noChangeAspect="1" noChangeArrowheads="1"/>
          </p:cNvPicPr>
          <p:nvPr/>
        </p:nvPicPr>
        <p:blipFill>
          <a:blip r:embed="rId11"/>
          <a:srcRect l="13470" t="26366" r="70473" b="55904"/>
          <a:stretch>
            <a:fillRect/>
          </a:stretch>
        </p:blipFill>
        <p:spPr bwMode="auto">
          <a:xfrm>
            <a:off x="5643570" y="4383088"/>
            <a:ext cx="1152525" cy="760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0" y="2019347"/>
            <a:ext cx="2571750" cy="428625"/>
          </a:xfrm>
          <a:prstGeom prst="rect">
            <a:avLst/>
          </a:prstGeom>
          <a:solidFill>
            <a:srgbClr val="002060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0">
                <a:solidFill>
                  <a:srgbClr val="FFFFFF"/>
                </a:solidFill>
                <a:latin typeface="Calibri" pitchFamily="34" charset="0"/>
              </a:rPr>
              <a:t>Educacenso</a:t>
            </a: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857250" y="2714646"/>
            <a:ext cx="1714500" cy="1500187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  <a:alpha val="31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38184" dir="81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SME: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Cadastra dados no Educacenso</a:t>
            </a: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2857500" y="2714646"/>
            <a:ext cx="1714500" cy="1500187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  <a:alpha val="31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38184" dir="81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SME: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Insere demanda de formação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929188" y="2714646"/>
            <a:ext cx="1714500" cy="1500187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  <a:alpha val="31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38184" dir="81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IES: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Insere a oferta de cursos</a:t>
            </a: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7143750" y="2714646"/>
            <a:ext cx="1714500" cy="1500187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  <a:alpha val="31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38184" dir="81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FORPROF: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Aprova a oferta de cursos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2857500" y="4857771"/>
            <a:ext cx="1714500" cy="1500187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  <a:alpha val="31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38184" dir="81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CAPES: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Aprova e publica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571472" y="2571797"/>
            <a:ext cx="428625" cy="500063"/>
          </a:xfrm>
          <a:prstGeom prst="ellipse">
            <a:avLst/>
          </a:prstGeom>
          <a:solidFill>
            <a:srgbClr val="BFBFBF"/>
          </a:solidFill>
          <a:ln w="2844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4914900" y="4857771"/>
            <a:ext cx="1714500" cy="1500187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  <a:alpha val="31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38184" dir="81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Professor: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Faz a inscrição</a:t>
            </a: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6929438" y="4857771"/>
            <a:ext cx="1714500" cy="1500187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  <a:alpha val="31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38184" dir="81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SME: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Valida a pré-inscrição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009900" y="2019347"/>
            <a:ext cx="6134100" cy="428625"/>
          </a:xfrm>
          <a:prstGeom prst="rect">
            <a:avLst/>
          </a:prstGeom>
          <a:solidFill>
            <a:srgbClr val="002060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0">
                <a:solidFill>
                  <a:srgbClr val="FFFFFF"/>
                </a:solidFill>
                <a:latin typeface="Calibri" pitchFamily="34" charset="0"/>
              </a:rPr>
              <a:t>Plataforma Paulo Freire - PF</a:t>
            </a: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2643174" y="2571797"/>
            <a:ext cx="428625" cy="500063"/>
          </a:xfrm>
          <a:prstGeom prst="ellipse">
            <a:avLst/>
          </a:prstGeom>
          <a:solidFill>
            <a:srgbClr val="BFBFBF"/>
          </a:solidFill>
          <a:ln w="2844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4714876" y="2571797"/>
            <a:ext cx="428625" cy="500063"/>
          </a:xfrm>
          <a:prstGeom prst="ellipse">
            <a:avLst/>
          </a:prstGeom>
          <a:solidFill>
            <a:srgbClr val="BFBFBF"/>
          </a:solidFill>
          <a:ln w="2844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6858016" y="2581322"/>
            <a:ext cx="428625" cy="490538"/>
          </a:xfrm>
          <a:prstGeom prst="ellipse">
            <a:avLst/>
          </a:prstGeom>
          <a:solidFill>
            <a:srgbClr val="BFBFBF"/>
          </a:solidFill>
          <a:ln w="2844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2571736" y="4786360"/>
            <a:ext cx="428625" cy="490537"/>
          </a:xfrm>
          <a:prstGeom prst="ellipse">
            <a:avLst/>
          </a:prstGeom>
          <a:solidFill>
            <a:srgbClr val="BFBFBF"/>
          </a:solidFill>
          <a:ln w="2844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4714879" y="4714922"/>
            <a:ext cx="428625" cy="490538"/>
          </a:xfrm>
          <a:prstGeom prst="ellipse">
            <a:avLst/>
          </a:prstGeom>
          <a:solidFill>
            <a:srgbClr val="BFBFBF"/>
          </a:solidFill>
          <a:ln w="2844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6715140" y="4714922"/>
            <a:ext cx="428625" cy="490538"/>
          </a:xfrm>
          <a:prstGeom prst="ellipse">
            <a:avLst/>
          </a:prstGeom>
          <a:solidFill>
            <a:srgbClr val="BFBFBF"/>
          </a:solidFill>
          <a:ln w="2844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auto">
          <a:xfrm>
            <a:off x="0" y="3286172"/>
            <a:ext cx="1000125" cy="500063"/>
          </a:xfrm>
          <a:prstGeom prst="flowChartTerminator">
            <a:avLst/>
          </a:prstGeom>
          <a:solidFill>
            <a:srgbClr val="BFBFBF"/>
          </a:solidFill>
          <a:ln w="28440">
            <a:solidFill>
              <a:srgbClr val="002060"/>
            </a:solidFill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0">
                <a:solidFill>
                  <a:srgbClr val="002060"/>
                </a:solidFill>
              </a:rPr>
              <a:t>Início</a:t>
            </a:r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>
            <a:off x="8358188" y="5802360"/>
            <a:ext cx="785812" cy="500062"/>
          </a:xfrm>
          <a:prstGeom prst="flowChartTerminator">
            <a:avLst/>
          </a:prstGeom>
          <a:solidFill>
            <a:srgbClr val="BFBFBF"/>
          </a:solidFill>
          <a:ln w="28440">
            <a:solidFill>
              <a:srgbClr val="002060"/>
            </a:solidFill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0">
                <a:solidFill>
                  <a:srgbClr val="002060"/>
                </a:solidFill>
              </a:rPr>
              <a:t>Fim</a:t>
            </a:r>
          </a:p>
        </p:txBody>
      </p:sp>
      <p:cxnSp>
        <p:nvCxnSpPr>
          <p:cNvPr id="23" name="AutoShape 20"/>
          <p:cNvCxnSpPr>
            <a:cxnSpLocks noChangeShapeType="1"/>
            <a:stCxn id="5" idx="3"/>
            <a:endCxn id="6" idx="1"/>
          </p:cNvCxnSpPr>
          <p:nvPr/>
        </p:nvCxnSpPr>
        <p:spPr bwMode="auto">
          <a:xfrm>
            <a:off x="2571750" y="3464740"/>
            <a:ext cx="285750" cy="1588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4" name="AutoShape 21"/>
          <p:cNvCxnSpPr>
            <a:cxnSpLocks noChangeShapeType="1"/>
            <a:stCxn id="6" idx="3"/>
            <a:endCxn id="7" idx="1"/>
          </p:cNvCxnSpPr>
          <p:nvPr/>
        </p:nvCxnSpPr>
        <p:spPr bwMode="auto">
          <a:xfrm>
            <a:off x="4572000" y="3464740"/>
            <a:ext cx="357188" cy="1588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5" name="AutoShape 22"/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6643688" y="3464740"/>
            <a:ext cx="500062" cy="1588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6" name="AutoShape 23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4572000" y="5607865"/>
            <a:ext cx="342900" cy="1588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7" name="AutoShape 24"/>
          <p:cNvCxnSpPr>
            <a:cxnSpLocks noChangeShapeType="1"/>
            <a:stCxn id="11" idx="3"/>
            <a:endCxn id="12" idx="1"/>
          </p:cNvCxnSpPr>
          <p:nvPr/>
        </p:nvCxnSpPr>
        <p:spPr bwMode="auto">
          <a:xfrm>
            <a:off x="6629400" y="5607865"/>
            <a:ext cx="300038" cy="1588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8" name="Conector angulado 27"/>
          <p:cNvCxnSpPr>
            <a:stCxn id="8" idx="2"/>
            <a:endCxn id="9" idx="0"/>
          </p:cNvCxnSpPr>
          <p:nvPr/>
        </p:nvCxnSpPr>
        <p:spPr bwMode="auto">
          <a:xfrm rot="5400000">
            <a:off x="5536406" y="2393177"/>
            <a:ext cx="642938" cy="428625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CaixaDeTexto 28"/>
          <p:cNvSpPr txBox="1"/>
          <p:nvPr/>
        </p:nvSpPr>
        <p:spPr>
          <a:xfrm>
            <a:off x="71406" y="71414"/>
            <a:ext cx="756245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FORMAÇÃO DE PROFESSORES</a:t>
            </a:r>
          </a:p>
          <a:p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Federal | Formação Inicial | Presencial |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PLATAFORMA PAULO FREIRE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857224" y="1000108"/>
            <a:ext cx="6786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FLUXO DE ATIVIDADES PARA INSERÇÃO DO PROFESSOR NO PLANO NACIONAL DE FORMAÇÃO DE PROFESSORES - PARFOR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" name="Group 1"/>
          <p:cNvGraphicFramePr>
            <a:graphicFrameLocks noGrp="1"/>
          </p:cNvGraphicFramePr>
          <p:nvPr/>
        </p:nvGraphicFramePr>
        <p:xfrm>
          <a:off x="34956" y="1357299"/>
          <a:ext cx="9037638" cy="4572030"/>
        </p:xfrm>
        <a:graphic>
          <a:graphicData uri="http://schemas.openxmlformats.org/drawingml/2006/table">
            <a:tbl>
              <a:tblPr/>
              <a:tblGrid>
                <a:gridCol w="749300"/>
                <a:gridCol w="747713"/>
                <a:gridCol w="749300"/>
                <a:gridCol w="749300"/>
                <a:gridCol w="747712"/>
                <a:gridCol w="749300"/>
                <a:gridCol w="911225"/>
                <a:gridCol w="911225"/>
                <a:gridCol w="909638"/>
                <a:gridCol w="909637"/>
                <a:gridCol w="903288"/>
              </a:tblGrid>
              <a:tr h="463615">
                <a:tc row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ANO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 </a:t>
                      </a:r>
                    </a:p>
                  </a:txBody>
                  <a:tcPr marL="9360" marR="9360" marT="4096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Quantidade (número)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Taxa (%)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9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Vagas (B)</a:t>
                      </a:r>
                    </a:p>
                  </a:txBody>
                  <a:tcPr marL="9360" marR="9360" marT="4096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Pré-inscritos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(C )</a:t>
                      </a:r>
                    </a:p>
                  </a:txBody>
                  <a:tcPr marL="9360" marR="9360" marT="4096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AVALIADOS (D+E)</a:t>
                      </a:r>
                    </a:p>
                  </a:txBody>
                  <a:tcPr marL="9360" marR="9360" marT="4096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Não avaliados (F)</a:t>
                      </a:r>
                    </a:p>
                  </a:txBody>
                  <a:tcPr marL="9360" marR="9360" marT="4096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Matriculados (G)</a:t>
                      </a:r>
                    </a:p>
                  </a:txBody>
                  <a:tcPr marL="9360" marR="9360" marT="4096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Matriculados/vagas (G/B)</a:t>
                      </a:r>
                    </a:p>
                  </a:txBody>
                  <a:tcPr marL="9360" marR="9360" marT="4096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Matriculados/validados (G/D)</a:t>
                      </a:r>
                    </a:p>
                  </a:txBody>
                  <a:tcPr marL="9360" marR="9360" marT="4096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Matriculados/Pré-inscritos (G/C)</a:t>
                      </a:r>
                    </a:p>
                  </a:txBody>
                  <a:tcPr marL="9360" marR="9360" marT="4096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Avaliados/Pré-inscritos (D+E)/C</a:t>
                      </a:r>
                    </a:p>
                  </a:txBody>
                  <a:tcPr marL="9360" marR="9360" marT="4096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61485"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cs typeface="DejaVu Sans" pitchFamily="32" charset="0"/>
                      </a:endParaRPr>
                    </a:p>
                  </a:txBody>
                  <a:tcPr marL="9360" marR="9360" marT="40968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Validados (D)</a:t>
                      </a:r>
                    </a:p>
                  </a:txBody>
                  <a:tcPr marL="9360" marR="9360" marT="4096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Negados (E)</a:t>
                      </a:r>
                    </a:p>
                  </a:txBody>
                  <a:tcPr marL="9360" marR="9360" marT="40968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4727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2009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24020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39340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24659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3066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11615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6276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26,1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25,5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15,9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70,5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474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2010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9030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14401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8808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1120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4473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1698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18,8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19,3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11,8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68,9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727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2011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4503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3244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2230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244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770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904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20,1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40,5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27,9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76,3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474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2012.1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2260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1637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987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112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538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373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16,5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37,8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22,8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67,1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727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2012.2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2100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1365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740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123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502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0,0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0,0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0,0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63,2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474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TOTAL 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41913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59987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37424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4665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17898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9251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22,1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24,7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15,4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6" charset="0"/>
                          <a:cs typeface="DejaVu Sans" pitchFamily="32" charset="0"/>
                        </a:rPr>
                        <a:t>70,2</a:t>
                      </a:r>
                    </a:p>
                  </a:txBody>
                  <a:tcPr marL="9360" marR="9360" marT="4629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540" name="Text Box 83"/>
          <p:cNvSpPr txBox="1">
            <a:spLocks noChangeArrowheads="1"/>
          </p:cNvSpPr>
          <p:nvPr/>
        </p:nvSpPr>
        <p:spPr bwMode="auto">
          <a:xfrm>
            <a:off x="30166" y="571480"/>
            <a:ext cx="5113338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b="1" dirty="0" smtClean="0">
                <a:solidFill>
                  <a:srgbClr val="FF0000"/>
                </a:solidFill>
              </a:rPr>
              <a:t>Bahia </a:t>
            </a:r>
            <a:r>
              <a:rPr lang="pt-BR" sz="2800" b="1" dirty="0">
                <a:solidFill>
                  <a:srgbClr val="FF0000"/>
                </a:solidFill>
              </a:rPr>
              <a:t>- Plataforma Paulo </a:t>
            </a:r>
            <a:r>
              <a:rPr lang="pt-BR" sz="2800" b="1" dirty="0" smtClean="0">
                <a:solidFill>
                  <a:srgbClr val="FF0000"/>
                </a:solidFill>
              </a:rPr>
              <a:t>Freire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19541" name="Text Box 84"/>
          <p:cNvSpPr txBox="1">
            <a:spLocks noChangeArrowheads="1"/>
          </p:cNvSpPr>
          <p:nvPr/>
        </p:nvSpPr>
        <p:spPr bwMode="auto">
          <a:xfrm>
            <a:off x="0" y="6215082"/>
            <a:ext cx="3286116" cy="399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0" dirty="0">
                <a:solidFill>
                  <a:schemeClr val="tx1"/>
                </a:solidFill>
              </a:rPr>
              <a:t>Fonte: </a:t>
            </a:r>
            <a:r>
              <a:rPr lang="pt-BR" sz="1800" b="0" dirty="0" smtClean="0">
                <a:solidFill>
                  <a:schemeClr val="tx1"/>
                </a:solidFill>
              </a:rPr>
              <a:t>CAPES, </a:t>
            </a:r>
            <a:r>
              <a:rPr lang="pt-BR" sz="1800" b="0" dirty="0" smtClean="0">
                <a:solidFill>
                  <a:srgbClr val="FF0000"/>
                </a:solidFill>
              </a:rPr>
              <a:t>26/04/2012</a:t>
            </a:r>
            <a:endParaRPr lang="pt-BR" sz="1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1525" y="0"/>
            <a:ext cx="4633913" cy="5013325"/>
          </a:xfrm>
          <a:prstGeom prst="rect">
            <a:avLst/>
          </a:prstGeom>
          <a:solidFill>
            <a:srgbClr val="9999FF"/>
          </a:solidFill>
          <a:ln w="9525">
            <a:noFill/>
            <a:round/>
            <a:headEnd/>
            <a:tailEnd/>
          </a:ln>
        </p:spPr>
      </p:pic>
      <p:graphicFrame>
        <p:nvGraphicFramePr>
          <p:cNvPr id="21506" name="Group 2"/>
          <p:cNvGraphicFramePr>
            <a:graphicFrameLocks noGrp="1"/>
          </p:cNvGraphicFramePr>
          <p:nvPr/>
        </p:nvGraphicFramePr>
        <p:xfrm>
          <a:off x="69852" y="462329"/>
          <a:ext cx="4859338" cy="5895629"/>
        </p:xfrm>
        <a:graphic>
          <a:graphicData uri="http://schemas.openxmlformats.org/drawingml/2006/table">
            <a:tbl>
              <a:tblPr/>
              <a:tblGrid>
                <a:gridCol w="858810"/>
                <a:gridCol w="466753"/>
                <a:gridCol w="441325"/>
                <a:gridCol w="441325"/>
                <a:gridCol w="442912"/>
                <a:gridCol w="442913"/>
                <a:gridCol w="441325"/>
                <a:gridCol w="441325"/>
                <a:gridCol w="441325"/>
                <a:gridCol w="441325"/>
              </a:tblGrid>
              <a:tr h="38370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2009.2 - 2012.1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VAGAS OFERTADAS</a:t>
                      </a:r>
                    </a:p>
                  </a:txBody>
                  <a:tcPr marL="18000" marR="18000" marT="48096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8370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LICENCIA-TURAS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UNEB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UESB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UESC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UFBA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UEFS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IFBAIA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IFBA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UFRB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3AF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TOTAL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Artes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1200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240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1640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Biologia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1650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630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80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3010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C.Naturais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Ed. Física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1200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130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390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1870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</a:t>
                      </a:r>
                      <a:r>
                        <a:rPr kumimoji="0" lang="pt-BR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Eletrome</a:t>
                      </a: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DejaVu Sans" pitchFamily="32" charset="0"/>
                      </a:endParaRP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Espanhol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140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Filosofia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240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640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Física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190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90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690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Geografia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1150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270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80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2160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História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2025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270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340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3085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Informática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650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210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948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Inglês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Letras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2700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230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3480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</a:t>
                      </a:r>
                      <a:r>
                        <a:rPr kumimoji="0" lang="pt-BR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Let</a:t>
                      </a: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Inglês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240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590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</a:t>
                      </a:r>
                      <a:r>
                        <a:rPr kumimoji="0" lang="pt-BR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Let</a:t>
                      </a: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. Espanhol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80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380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Matemática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1200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310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103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750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3163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Pedagogia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7395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692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140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8877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Química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195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351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1214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Sociologia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700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340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1290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0219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TOTAL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20320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4167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3471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1350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2330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199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1300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33337</a:t>
                      </a:r>
                    </a:p>
                  </a:txBody>
                  <a:tcPr marL="18000" marR="18000" marT="43380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576" name="Retângulo 9"/>
          <p:cNvSpPr>
            <a:spLocks noChangeArrowheads="1"/>
          </p:cNvSpPr>
          <p:nvPr/>
        </p:nvSpPr>
        <p:spPr bwMode="auto">
          <a:xfrm>
            <a:off x="4929190" y="4286256"/>
            <a:ext cx="2643206" cy="1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dirty="0">
                <a:solidFill>
                  <a:srgbClr val="002060"/>
                </a:solidFill>
                <a:latin typeface="+mj-lt"/>
              </a:rPr>
              <a:t>MAPA </a:t>
            </a:r>
            <a:r>
              <a:rPr lang="pt-BR" sz="2400" dirty="0" smtClean="0">
                <a:solidFill>
                  <a:srgbClr val="002060"/>
                </a:solidFill>
                <a:latin typeface="+mj-lt"/>
              </a:rPr>
              <a:t>PARFOR-BA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24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dirty="0">
                <a:solidFill>
                  <a:srgbClr val="002060"/>
                </a:solidFill>
                <a:latin typeface="+mj-lt"/>
              </a:rPr>
              <a:t>VAGAS OFERTADAS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1513" y="0"/>
            <a:ext cx="4699000" cy="5084763"/>
          </a:xfrm>
          <a:prstGeom prst="rect">
            <a:avLst/>
          </a:prstGeom>
          <a:solidFill>
            <a:srgbClr val="9999FF"/>
          </a:solidFill>
          <a:ln w="9525">
            <a:noFill/>
            <a:round/>
            <a:headEnd/>
            <a:tailEnd/>
          </a:ln>
        </p:spPr>
      </p:pic>
      <p:graphicFrame>
        <p:nvGraphicFramePr>
          <p:cNvPr id="22531" name="Group 3"/>
          <p:cNvGraphicFramePr>
            <a:graphicFrameLocks noGrp="1"/>
          </p:cNvGraphicFramePr>
          <p:nvPr/>
        </p:nvGraphicFramePr>
        <p:xfrm>
          <a:off x="34925" y="0"/>
          <a:ext cx="4683125" cy="6647835"/>
        </p:xfrm>
        <a:graphic>
          <a:graphicData uri="http://schemas.openxmlformats.org/drawingml/2006/table">
            <a:tbl>
              <a:tblPr/>
              <a:tblGrid>
                <a:gridCol w="949325"/>
                <a:gridCol w="368300"/>
                <a:gridCol w="438150"/>
                <a:gridCol w="439738"/>
                <a:gridCol w="439737"/>
                <a:gridCol w="438150"/>
                <a:gridCol w="441325"/>
                <a:gridCol w="363538"/>
                <a:gridCol w="366712"/>
                <a:gridCol w="438150"/>
              </a:tblGrid>
              <a:tr h="406839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2009.2 –  2011.2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FREQUÊNCIA ESTADO + MUNICÍPIO</a:t>
                      </a:r>
                    </a:p>
                  </a:txBody>
                  <a:tcPr marL="18000" marR="18000" marT="48096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06839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LICENCIATURAS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UNEB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UESB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UESC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UFBA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UEFS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IFBAIA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IFBA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UFRB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TOTAL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Artes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218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NFT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42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260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Biologia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318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107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27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NFT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NFT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64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564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C. Naturais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Ed. Física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411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43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52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45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551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Eletromecânica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Espanhol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NFT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NFT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Filosofia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44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NFT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44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Física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NFT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NFT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NFT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NFT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Geografia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224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27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59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27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NFT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337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História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409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31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58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526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Informática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42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70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Inglês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Letras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768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36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75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23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31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933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Letras –Inglês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36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74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L. Espanhol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Matemática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349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22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43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64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478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Pedagogia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2814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435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72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41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3362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Química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NFT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12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NFT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12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 Sociologia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126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17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SI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158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</a:tr>
              <a:tr h="362157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TOTAL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5679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806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331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200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245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-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128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pitchFamily="32" charset="0"/>
                        </a:rPr>
                        <a:t>7389</a:t>
                      </a:r>
                    </a:p>
                  </a:txBody>
                  <a:tcPr marL="18000" marR="18000" marT="38304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C5D9"/>
                    </a:solidFill>
                  </a:tcPr>
                </a:tc>
              </a:tr>
            </a:tbl>
          </a:graphicData>
        </a:graphic>
      </p:graphicFrame>
      <p:sp>
        <p:nvSpPr>
          <p:cNvPr id="16600" name="Rectangle 221"/>
          <p:cNvSpPr>
            <a:spLocks noChangeArrowheads="1"/>
          </p:cNvSpPr>
          <p:nvPr/>
        </p:nvSpPr>
        <p:spPr bwMode="auto">
          <a:xfrm>
            <a:off x="665163" y="1530350"/>
            <a:ext cx="3816350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spcBef>
                <a:spcPts val="3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200">
              <a:solidFill>
                <a:srgbClr val="000000"/>
              </a:solidFill>
              <a:latin typeface="Arial Black" charset="0"/>
            </a:endParaRPr>
          </a:p>
        </p:txBody>
      </p:sp>
      <p:sp>
        <p:nvSpPr>
          <p:cNvPr id="16601" name="Rectangle 222"/>
          <p:cNvSpPr>
            <a:spLocks noChangeArrowheads="1"/>
          </p:cNvSpPr>
          <p:nvPr/>
        </p:nvSpPr>
        <p:spPr bwMode="auto">
          <a:xfrm>
            <a:off x="5000625" y="4643446"/>
            <a:ext cx="2286019" cy="2000263"/>
          </a:xfrm>
          <a:prstGeom prst="rect">
            <a:avLst/>
          </a:prstGeom>
          <a:noFill/>
          <a:ln w="9360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spcBef>
                <a:spcPts val="200"/>
              </a:spcBef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>
                <a:solidFill>
                  <a:srgbClr val="000000"/>
                </a:solidFill>
                <a:cs typeface="Arial" charset="0"/>
              </a:rPr>
              <a:t>MAPA PARFOR</a:t>
            </a:r>
          </a:p>
          <a:p>
            <a:pPr>
              <a:spcBef>
                <a:spcPts val="200"/>
              </a:spcBef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 smtClean="0">
                <a:solidFill>
                  <a:srgbClr val="000000"/>
                </a:solidFill>
                <a:cs typeface="Arial" charset="0"/>
              </a:rPr>
              <a:t>FREQUENTANDO</a:t>
            </a:r>
          </a:p>
          <a:p>
            <a:pPr>
              <a:spcBef>
                <a:spcPts val="200"/>
              </a:spcBef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dirty="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ts val="2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dirty="0">
                <a:solidFill>
                  <a:srgbClr val="000000"/>
                </a:solidFill>
                <a:cs typeface="Arial" charset="0"/>
              </a:rPr>
              <a:t>Legenda:</a:t>
            </a:r>
          </a:p>
          <a:p>
            <a:pPr>
              <a:spcBef>
                <a:spcPts val="2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dirty="0">
                <a:solidFill>
                  <a:srgbClr val="0066FF"/>
                </a:solidFill>
                <a:cs typeface="Arial" charset="0"/>
              </a:rPr>
              <a:t>NFT</a:t>
            </a:r>
            <a:r>
              <a:rPr lang="pt-BR" sz="1400" dirty="0">
                <a:solidFill>
                  <a:srgbClr val="000000"/>
                </a:solidFill>
                <a:cs typeface="Arial" charset="0"/>
              </a:rPr>
              <a:t> = Não Fechou Turma</a:t>
            </a:r>
          </a:p>
          <a:p>
            <a:pPr>
              <a:spcBef>
                <a:spcPts val="2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dirty="0">
                <a:solidFill>
                  <a:srgbClr val="FF0000"/>
                </a:solidFill>
                <a:cs typeface="Arial" charset="0"/>
              </a:rPr>
              <a:t>SI </a:t>
            </a:r>
            <a:r>
              <a:rPr lang="pt-BR" sz="1400" dirty="0">
                <a:solidFill>
                  <a:srgbClr val="000000"/>
                </a:solidFill>
                <a:cs typeface="Arial" charset="0"/>
              </a:rPr>
              <a:t>= Sem </a:t>
            </a:r>
            <a:r>
              <a:rPr lang="pt-BR" sz="1400" dirty="0" smtClean="0">
                <a:solidFill>
                  <a:srgbClr val="000000"/>
                </a:solidFill>
                <a:cs typeface="Arial" charset="0"/>
              </a:rPr>
              <a:t>Informação</a:t>
            </a:r>
            <a:endParaRPr lang="pt-BR" sz="14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2476</TotalTime>
  <Words>2759</Words>
  <Application>Microsoft Office PowerPoint</Application>
  <PresentationFormat>Apresentação na tela (4:3)</PresentationFormat>
  <Paragraphs>1571</Paragraphs>
  <Slides>35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7" baseType="lpstr">
      <vt:lpstr>Tema do Office</vt:lpstr>
      <vt:lpstr>CorelDRAW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vlobo.iat</dc:creator>
  <cp:lastModifiedBy>Irene</cp:lastModifiedBy>
  <cp:revision>263</cp:revision>
  <dcterms:created xsi:type="dcterms:W3CDTF">2013-03-25T12:42:48Z</dcterms:created>
  <dcterms:modified xsi:type="dcterms:W3CDTF">2013-09-09T10:20:38Z</dcterms:modified>
</cp:coreProperties>
</file>