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193C3-7F20-4E9F-B60B-7CFF91C89816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1C783-E4BC-4484-8600-140416121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5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1C783-E4BC-4484-8600-140416121E1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8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1C783-E4BC-4484-8600-140416121E1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8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5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9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58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00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01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26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4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16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53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8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70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4FBD-70F9-47F4-88E9-8436D2E4DAB4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75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540" y="2420888"/>
            <a:ext cx="8581256" cy="2304256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A IMPORTÂNCIA DA PARTICIPAÇÃO ESTUDANTIL NA GESTÃO E NA INSTITUCIONALIZAÇÃO DO CURSO DE CIÊNCIAS BIOLÓGICAS A DISTÂNCIA DA UNIVERSIDADE DE BRASÍLIA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b="1" dirty="0">
                <a:latin typeface="+mn-lt"/>
              </a:rPr>
              <a:t/>
            </a:r>
            <a:br>
              <a:rPr lang="pt-BR" b="1" dirty="0">
                <a:latin typeface="+mn-lt"/>
              </a:rPr>
            </a:br>
            <a:endParaRPr lang="pt-BR" dirty="0">
              <a:latin typeface="+mn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907976" y="522920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err="1" smtClean="0">
                <a:latin typeface="+mn-lt"/>
                <a:ea typeface="Verdana" pitchFamily="34" charset="0"/>
                <a:cs typeface="Verdana" pitchFamily="34" charset="0"/>
              </a:rPr>
              <a:t>Tallyrand</a:t>
            </a:r>
            <a:r>
              <a:rPr lang="pt-BR" sz="3600" b="1" dirty="0" smtClean="0">
                <a:latin typeface="+mn-lt"/>
                <a:ea typeface="Verdana" pitchFamily="34" charset="0"/>
                <a:cs typeface="Verdana" pitchFamily="34" charset="0"/>
              </a:rPr>
              <a:t> Moreira </a:t>
            </a:r>
            <a:r>
              <a:rPr lang="pt-BR" sz="3600" b="1" dirty="0" err="1" smtClean="0">
                <a:latin typeface="+mn-lt"/>
                <a:ea typeface="Verdana" pitchFamily="34" charset="0"/>
                <a:cs typeface="Verdana" pitchFamily="34" charset="0"/>
              </a:rPr>
              <a:t>Jorcelino</a:t>
            </a:r>
            <a:r>
              <a:rPr lang="pt-BR" b="1" dirty="0" smtClean="0">
                <a:latin typeface="+mn-lt"/>
              </a:rPr>
              <a:t/>
            </a:r>
            <a:br>
              <a:rPr lang="pt-BR" b="1" dirty="0" smtClean="0">
                <a:latin typeface="+mn-lt"/>
              </a:rPr>
            </a:br>
            <a:endParaRPr lang="pt-BR" dirty="0">
              <a:latin typeface="+mn-lt"/>
            </a:endParaRPr>
          </a:p>
        </p:txBody>
      </p:sp>
      <p:pic>
        <p:nvPicPr>
          <p:cNvPr id="7" name="Imagem 6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05222"/>
            <a:ext cx="7772400" cy="6148114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O registro de informações dos momentos acadêmicos possibilita o acompanhamento da história estudantil junto a gestores educacionais.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A comparação entre diferentes períodos, regidos por </a:t>
            </a:r>
            <a:r>
              <a:rPr lang="pt-BR" sz="2800" dirty="0" err="1" smtClean="0"/>
              <a:t>PPPs</a:t>
            </a:r>
            <a:r>
              <a:rPr lang="pt-BR" sz="2800" dirty="0" smtClean="0"/>
              <a:t> distintos em uma mesma oferta de curso, </a:t>
            </a:r>
            <a:r>
              <a:rPr lang="pt-BR" sz="2800" dirty="0" smtClean="0"/>
              <a:t>mostra que poucos são os estudantes que perseveram para obter uma formação universitária na modalidade </a:t>
            </a:r>
            <a:r>
              <a:rPr lang="pt-BR" sz="2800" dirty="0" err="1" smtClean="0"/>
              <a:t>EaD</a:t>
            </a:r>
            <a:r>
              <a:rPr lang="pt-BR" sz="2800" dirty="0" smtClean="0"/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595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718655" y="3689648"/>
            <a:ext cx="7988424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A valorização da participação estudantil por meio da conscientização do que é ser um universitário contribui para que muitos direitos e deveres possam ser vivenciados na prática pelos estudantes, não ficando apenas na teoria, no papel. 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83568" y="404664"/>
            <a:ext cx="7772400" cy="10081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CONSIDERAÇÕES FINAIS</a:t>
            </a:r>
            <a:endParaRPr lang="pt-BR" sz="36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28821" y="1052736"/>
            <a:ext cx="7772400" cy="38884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/>
              <a:t>É importante que registro e sistematização de experiências vivenciadas por estudantes da Educação a Distância (</a:t>
            </a:r>
            <a:r>
              <a:rPr lang="pt-BR" sz="2800" dirty="0" err="1" smtClean="0"/>
              <a:t>EaD</a:t>
            </a:r>
            <a:r>
              <a:rPr lang="pt-BR" sz="2800" dirty="0" smtClean="0"/>
              <a:t>) possa ser estimulado, a fim de serem mapeadas as realidades vistas por olhares que são os principais públicos do programa educacional Universidade Aberta do Brasil (UAB).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060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3"/>
            <a:ext cx="7772400" cy="5256585"/>
          </a:xfrm>
        </p:spPr>
        <p:txBody>
          <a:bodyPr>
            <a:noAutofit/>
          </a:bodyPr>
          <a:lstStyle/>
          <a:p>
            <a:r>
              <a:rPr lang="pt-BR" sz="2800" dirty="0"/>
              <a:t>Como futuros egressos de um curso a distância de Ciências </a:t>
            </a:r>
            <a:r>
              <a:rPr lang="pt-BR" sz="2800" dirty="0" smtClean="0"/>
              <a:t>Biológicas na modalidade </a:t>
            </a:r>
            <a:r>
              <a:rPr lang="pt-BR" sz="2800" dirty="0" err="1" smtClean="0"/>
              <a:t>EaD</a:t>
            </a:r>
            <a:r>
              <a:rPr lang="pt-BR" sz="2800" dirty="0" smtClean="0"/>
              <a:t>, </a:t>
            </a:r>
            <a:r>
              <a:rPr lang="pt-BR" sz="2800" dirty="0"/>
              <a:t>percebemos a relevância da divulgação dessas ações vividas no meio acadêmico, como forma de conscientizar gestores e a sociedade, e valorizar os meios, os atores, os processos da </a:t>
            </a:r>
            <a:r>
              <a:rPr lang="pt-BR" sz="2800" dirty="0" err="1"/>
              <a:t>EaD</a:t>
            </a:r>
            <a:r>
              <a:rPr lang="pt-BR" sz="2800" dirty="0"/>
              <a:t> que buscam a institucionalização de cursos a distância na Universidade.</a:t>
            </a:r>
          </a:p>
        </p:txBody>
      </p:sp>
    </p:spTree>
    <p:extLst>
      <p:ext uri="{BB962C8B-B14F-4D97-AF65-F5344CB8AC3E}">
        <p14:creationId xmlns:p14="http://schemas.microsoft.com/office/powerpoint/2010/main" val="39881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2088232"/>
          </a:xfrm>
        </p:spPr>
        <p:txBody>
          <a:bodyPr>
            <a:normAutofit/>
          </a:bodyPr>
          <a:lstStyle/>
          <a:p>
            <a:r>
              <a:rPr lang="pt-BR" sz="2000" dirty="0"/>
              <a:t>UNB. </a:t>
            </a:r>
            <a:r>
              <a:rPr lang="pt-BR" sz="2000" b="1" dirty="0"/>
              <a:t>Projeto Político Pedagógico do Curso de Licenciatura em Biologia.</a:t>
            </a:r>
            <a:r>
              <a:rPr lang="pt-BR" sz="2000" dirty="0"/>
              <a:t> Universidade de Brasília, Universidade Aberta do Brasil, 2009, 37p</a:t>
            </a:r>
            <a:r>
              <a:rPr lang="pt-BR" sz="2000" dirty="0" smtClean="0"/>
              <a:t>.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UNB. </a:t>
            </a:r>
            <a:r>
              <a:rPr lang="pt-BR" sz="2000" b="1" dirty="0"/>
              <a:t>Projeto Político Pedagógico do Curso de Licenciatura em Ciências Biológicas a Distância.</a:t>
            </a:r>
            <a:r>
              <a:rPr lang="pt-BR" sz="2000" dirty="0"/>
              <a:t> Universidade de Brasília, março de 2011, 69p.</a:t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3568" y="404664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Referências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3566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340768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Grato pela atenção.</a:t>
            </a:r>
            <a:endParaRPr lang="pt-BR" sz="36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0" y="43651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/>
              <a:t>t</a:t>
            </a:r>
            <a:r>
              <a:rPr lang="pt-BR" sz="2800" b="1" dirty="0" smtClean="0"/>
              <a:t>allyrand.moreira@gmail.com</a:t>
            </a:r>
            <a:endParaRPr lang="pt-BR" sz="2800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3861048"/>
            <a:ext cx="777240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 err="1" smtClean="0">
                <a:solidFill>
                  <a:srgbClr val="339933"/>
                </a:solidFill>
              </a:rPr>
              <a:t>Tallyrand</a:t>
            </a:r>
            <a:r>
              <a:rPr lang="pt-BR" sz="2800" b="1" dirty="0" smtClean="0">
                <a:solidFill>
                  <a:srgbClr val="339933"/>
                </a:solidFill>
              </a:rPr>
              <a:t> M. </a:t>
            </a:r>
            <a:r>
              <a:rPr lang="pt-BR" sz="2800" b="1" dirty="0" err="1" smtClean="0">
                <a:solidFill>
                  <a:srgbClr val="339933"/>
                </a:solidFill>
              </a:rPr>
              <a:t>Jorcelino</a:t>
            </a:r>
            <a:endParaRPr lang="pt-BR" sz="2800" b="1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21118"/>
            <a:ext cx="7772400" cy="10081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INTRODUÇÃO</a:t>
            </a:r>
            <a:endParaRPr lang="pt-BR" sz="36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1356792"/>
            <a:ext cx="8640960" cy="5096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/>
              <a:t>No ano de 2009 o Instituto de Ciências Biológicas </a:t>
            </a:r>
            <a:r>
              <a:rPr lang="pt-BR" sz="3200" dirty="0" smtClean="0"/>
              <a:t>da Universidade de Brasília - </a:t>
            </a:r>
            <a:r>
              <a:rPr lang="pt-BR" sz="3200" dirty="0"/>
              <a:t>UnB oferecia à comunidade </a:t>
            </a:r>
            <a:r>
              <a:rPr lang="pt-BR" sz="3200" dirty="0" smtClean="0"/>
              <a:t>acadêmica o curso de licenciatura plena em Ciências Biológicas nas </a:t>
            </a:r>
            <a:r>
              <a:rPr lang="pt-BR" sz="3200" dirty="0"/>
              <a:t>modalidades à distância e </a:t>
            </a:r>
            <a:r>
              <a:rPr lang="pt-BR" sz="3200" dirty="0" smtClean="0"/>
              <a:t>presencial.</a:t>
            </a:r>
          </a:p>
          <a:p>
            <a:endParaRPr lang="pt-BR" sz="3200" dirty="0" smtClean="0"/>
          </a:p>
          <a:p>
            <a:r>
              <a:rPr lang="pt-BR" sz="3200" dirty="0" smtClean="0"/>
              <a:t>O </a:t>
            </a:r>
            <a:r>
              <a:rPr lang="pt-BR" sz="3200" dirty="0"/>
              <a:t>curso de licenciatura a distância, oferecido pelo Programa </a:t>
            </a:r>
            <a:r>
              <a:rPr lang="pt-BR" sz="3200" dirty="0" smtClean="0"/>
              <a:t>Universidade Aberta do Brasil - UAB </a:t>
            </a:r>
            <a:r>
              <a:rPr lang="pt-BR" sz="3200" dirty="0"/>
              <a:t>na UnB, apresentava certas características distintivas em relação a outro existente, ofertado na modalidade ensino presencial diurno e </a:t>
            </a:r>
            <a:r>
              <a:rPr lang="pt-BR" sz="3200" dirty="0" smtClean="0"/>
              <a:t>noturno.</a:t>
            </a:r>
          </a:p>
          <a:p>
            <a:endParaRPr lang="pt-BR" sz="3200" dirty="0"/>
          </a:p>
          <a:p>
            <a:r>
              <a:rPr lang="pt-BR" sz="3200" dirty="0"/>
              <a:t>U</a:t>
            </a:r>
            <a:r>
              <a:rPr lang="pt-BR" sz="3200" dirty="0" smtClean="0"/>
              <a:t>m </a:t>
            </a:r>
            <a:r>
              <a:rPr lang="pt-BR" sz="3200" dirty="0"/>
              <a:t>curso </a:t>
            </a:r>
            <a:r>
              <a:rPr lang="pt-BR" sz="3200" dirty="0" smtClean="0"/>
              <a:t>com </a:t>
            </a:r>
            <a:r>
              <a:rPr lang="pt-BR" sz="3200" dirty="0"/>
              <a:t>proposta multidisciplinar, onde os conteúdos eram abordados de forma integrada, de maneira que os conhecimentos, provenientes das diversas áreas das ciências que concorriam para o entendimento do complexo “mundo vivo”, seriam abordados com ênfase aos aspectos biológicos dos problemas (UNB, 2009; UNB, 2011).</a:t>
            </a:r>
          </a:p>
          <a:p>
            <a:pPr marL="457200" indent="-457200" algn="l">
              <a:buFontTx/>
              <a:buChar char="-"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9514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836712"/>
            <a:ext cx="8492480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A concepção era pautada na abordagem interdisciplinar organizada em módulos e eixos temáticos, e suas unidades abordavam conteúdos de três eixos: (1) Biológico (2) Pedagógico e (3) Sociedade e Conhecimento, de forma interdisciplinar. Cada módulo constituía uma disciplina do curso, sendo ofertado durante um semestre, em um total de oito módulos, oito semestres (UNB, 2009; UNB, 2011).</a:t>
            </a:r>
          </a:p>
        </p:txBody>
      </p:sp>
    </p:spTree>
    <p:extLst>
      <p:ext uri="{BB962C8B-B14F-4D97-AF65-F5344CB8AC3E}">
        <p14:creationId xmlns:p14="http://schemas.microsoft.com/office/powerpoint/2010/main" val="9813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0811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</a:t>
            </a:r>
            <a:endParaRPr lang="pt-BR" sz="36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11992" y="1556792"/>
            <a:ext cx="7772400" cy="4104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/>
              <a:t>A</a:t>
            </a:r>
            <a:r>
              <a:rPr lang="pt-BR" sz="2800" dirty="0" smtClean="0"/>
              <a:t>presentar </a:t>
            </a:r>
            <a:r>
              <a:rPr lang="pt-BR" sz="2800" dirty="0"/>
              <a:t>experiências vivenciadas pelos estudantes do curso de Ciências Biológicas da UnB </a:t>
            </a:r>
            <a:r>
              <a:rPr lang="pt-BR" sz="2800" dirty="0" smtClean="0"/>
              <a:t>na </a:t>
            </a:r>
            <a:r>
              <a:rPr lang="pt-BR" sz="2800" dirty="0" smtClean="0"/>
              <a:t>UAB</a:t>
            </a:r>
            <a:r>
              <a:rPr lang="pt-BR" sz="2800" dirty="0"/>
              <a:t>, </a:t>
            </a:r>
            <a:r>
              <a:rPr lang="pt-BR" sz="2800" dirty="0" smtClean="0"/>
              <a:t>em </a:t>
            </a:r>
            <a:r>
              <a:rPr lang="pt-BR" sz="2800" dirty="0"/>
              <a:t>prol da </a:t>
            </a:r>
            <a:r>
              <a:rPr lang="pt-BR" sz="2800" dirty="0" smtClean="0"/>
              <a:t>institucionalização </a:t>
            </a:r>
            <a:r>
              <a:rPr lang="pt-BR" sz="2800" dirty="0"/>
              <a:t>do projeto </a:t>
            </a:r>
            <a:r>
              <a:rPr lang="pt-BR" sz="2800" dirty="0" smtClean="0"/>
              <a:t>político pedagógico </a:t>
            </a:r>
            <a:r>
              <a:rPr lang="pt-BR" sz="2800" dirty="0"/>
              <a:t>do curso coerente à formação de um profissional das Ciências Biológicas, com o amparo </a:t>
            </a:r>
            <a:r>
              <a:rPr lang="pt-BR" sz="2800" dirty="0" smtClean="0"/>
              <a:t>nas </a:t>
            </a:r>
            <a:r>
              <a:rPr lang="pt-BR" sz="2800" dirty="0"/>
              <a:t>legislações vigentes.</a:t>
            </a:r>
          </a:p>
        </p:txBody>
      </p:sp>
    </p:spTree>
    <p:extLst>
      <p:ext uri="{BB962C8B-B14F-4D97-AF65-F5344CB8AC3E}">
        <p14:creationId xmlns:p14="http://schemas.microsoft.com/office/powerpoint/2010/main" val="10024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71600" y="1340768"/>
            <a:ext cx="77724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/>
              <a:t>Cientes da existência da discrepância de informações referentes a matrizes curriculares do ensino presencial e a distância da UnB, perceptível ao receber materiais didáticos oriundos do </a:t>
            </a:r>
            <a:r>
              <a:rPr lang="pt-BR" sz="2800" dirty="0" smtClean="0"/>
              <a:t>Pro-</a:t>
            </a:r>
            <a:r>
              <a:rPr lang="pt-BR" sz="2800" dirty="0" err="1" smtClean="0"/>
              <a:t>Lic</a:t>
            </a:r>
            <a:r>
              <a:rPr lang="pt-BR" sz="2800" dirty="0"/>
              <a:t> (Consórcio </a:t>
            </a:r>
            <a:r>
              <a:rPr lang="pt-BR" sz="2800" dirty="0" smtClean="0"/>
              <a:t>Setentrional), </a:t>
            </a:r>
            <a:r>
              <a:rPr lang="pt-BR" sz="2800" dirty="0"/>
              <a:t>estudantes dos polos de apoio presencial Polo Ceilândia (Ceilândia/DF) e Chopin Tavares de Lima (Itapetininga/SP) utilizaram desde 2009 os fóruns de discussão do ambiente virtual de ensino-aprendizagem (AVEA) do </a:t>
            </a:r>
            <a:r>
              <a:rPr lang="pt-BR" sz="2800" i="1" dirty="0" err="1"/>
              <a:t>Moodle</a:t>
            </a:r>
            <a:r>
              <a:rPr lang="pt-BR" sz="2800" i="1" dirty="0"/>
              <a:t> </a:t>
            </a:r>
            <a:r>
              <a:rPr lang="pt-BR" sz="2800" dirty="0"/>
              <a:t>para reivindicarem direitos e deveres perante às coordenações do curso, e às coordenações da UAB na UnB. </a:t>
            </a:r>
          </a:p>
        </p:txBody>
      </p:sp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683568" y="321118"/>
            <a:ext cx="7772400" cy="10081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DESENVOLVIMENTO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2505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854304" y="476672"/>
            <a:ext cx="7772400" cy="5976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Um dos motivos do registro das informações em fóruns de discussão do </a:t>
            </a:r>
            <a:r>
              <a:rPr lang="pt-BR" sz="2800" i="1" dirty="0" err="1"/>
              <a:t>Moodle</a:t>
            </a:r>
            <a:r>
              <a:rPr lang="pt-BR" sz="2800" dirty="0"/>
              <a:t> visava que todos elogios, críticas, sugestões, angústias pudessem ser lidos e visualizados pela equipe do Programa da UAB na UnB, </a:t>
            </a:r>
            <a:r>
              <a:rPr lang="pt-BR" sz="2800" dirty="0" smtClean="0"/>
              <a:t>no Ministério da Educação e Cultura - </a:t>
            </a:r>
            <a:r>
              <a:rPr lang="pt-BR" sz="2800" dirty="0"/>
              <a:t>MEC, na Coordenação de Aperfeiçoamento de Pessoal de Nível Superior </a:t>
            </a:r>
            <a:r>
              <a:rPr lang="pt-BR" sz="2800" dirty="0" smtClean="0"/>
              <a:t>- CAPES, </a:t>
            </a:r>
            <a:r>
              <a:rPr lang="pt-BR" sz="2800" dirty="0"/>
              <a:t>e por órgãos fiscalizadores e de controle do governo </a:t>
            </a:r>
            <a:r>
              <a:rPr lang="pt-BR" sz="2800" dirty="0" smtClean="0"/>
              <a:t>federal.</a:t>
            </a:r>
          </a:p>
          <a:p>
            <a:r>
              <a:rPr lang="pt-BR" sz="2800" dirty="0" smtClean="0"/>
              <a:t>Outro motivo</a:t>
            </a:r>
            <a:r>
              <a:rPr lang="pt-BR" sz="2800" dirty="0" smtClean="0"/>
              <a:t>, </a:t>
            </a:r>
            <a:r>
              <a:rPr lang="pt-BR" sz="2800" dirty="0" smtClean="0"/>
              <a:t>foi </a:t>
            </a:r>
            <a:r>
              <a:rPr lang="pt-BR" sz="2800" dirty="0" smtClean="0"/>
              <a:t>para </a:t>
            </a:r>
            <a:r>
              <a:rPr lang="pt-BR" sz="2800" dirty="0"/>
              <a:t>servir como um comprovante escrito por estudantes para que gestores educacionais pudessem dar um pontapé inicial em busca de melhorias para a </a:t>
            </a:r>
            <a:r>
              <a:rPr lang="pt-BR" sz="2800" dirty="0" err="1"/>
              <a:t>EaD</a:t>
            </a:r>
            <a:r>
              <a:rPr lang="pt-BR" sz="2800" dirty="0"/>
              <a:t> na Universidade, diferente da ideologia trazida pelo Consórcio Setentrional.</a:t>
            </a:r>
          </a:p>
        </p:txBody>
      </p:sp>
    </p:spTree>
    <p:extLst>
      <p:ext uri="{BB962C8B-B14F-4D97-AF65-F5344CB8AC3E}">
        <p14:creationId xmlns:p14="http://schemas.microsoft.com/office/powerpoint/2010/main" val="15189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55576" y="332656"/>
            <a:ext cx="7772400" cy="590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Após várias reuniões dos estudantes com as coordenações do Polo Ceilândia, com os representantes das tutorias a distância e presencial, com os professores do Instituto de Ciências Biológicas, com os coordenadores geral, de tutoria, pedagógica do curso, com a coordenação da UAB na UnB, as inquietações e as propostas foram levadas às instâncias superiores da Universidade.</a:t>
            </a:r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076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44635" y="620688"/>
            <a:ext cx="77724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O projeto político pedagógico (PPP) do curso de Ciências Biológicas, visando a institucionalização da </a:t>
            </a:r>
            <a:r>
              <a:rPr lang="pt-BR" sz="2800" dirty="0" err="1"/>
              <a:t>EaD</a:t>
            </a:r>
            <a:r>
              <a:rPr lang="pt-BR" sz="2800" dirty="0"/>
              <a:t> e o pareamento da matriz curricular do curso presencial e a distância, encontra-se em trâmites e em fase de finalização junto às Câmaras e Conselhos da Universidade, após ter sido aprovado pelo Colegiado do Instituto de Ciências Biológicas da Universidade no ano de </a:t>
            </a:r>
            <a:r>
              <a:rPr lang="pt-BR" sz="2800" dirty="0" smtClean="0"/>
              <a:t>2011, em substituição ao PPP 2009.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470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05222"/>
            <a:ext cx="7772400" cy="6148114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A matriz curricular de estrutura tradicional unificada, em disciplinas, favorece a participação dos estudantes egressos de maneira isonômica perante outros egressos do mesmo curso nas modalidades presencial e a distância na busca por conquistas acadêmicas e profissionais. </a:t>
            </a:r>
            <a:br>
              <a:rPr lang="pt-BR" sz="2800" dirty="0" smtClean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3919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844</Words>
  <Application>Microsoft Office PowerPoint</Application>
  <PresentationFormat>Apresentação na tela (4:3)</PresentationFormat>
  <Paragraphs>30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 IMPORTÂNCIA DA PARTICIPAÇÃO ESTUDANTIL NA GESTÃO E NA INSTITUCIONALIZAÇÃO DO CURSO DE CIÊNCIAS BIOLÓGICAS A DISTÂNCIA DA UNIVERSIDADE DE BRASÍLIA  </vt:lpstr>
      <vt:lpstr>INTRODUÇÃO</vt:lpstr>
      <vt:lpstr>Apresentação do PowerPoint</vt:lpstr>
      <vt:lpstr>OBJETIVO</vt:lpstr>
      <vt:lpstr>DESENVOLVIMENTO</vt:lpstr>
      <vt:lpstr>Apresentação do PowerPoint</vt:lpstr>
      <vt:lpstr>Apresentação do PowerPoint</vt:lpstr>
      <vt:lpstr>Apresentação do PowerPoint</vt:lpstr>
      <vt:lpstr>A matriz curricular de estrutura tradicional unificada, em disciplinas, favorece a participação dos estudantes egressos de maneira isonômica perante outros egressos do mesmo curso nas modalidades presencial e a distância na busca por conquistas acadêmicas e profissionais.  </vt:lpstr>
      <vt:lpstr>O registro de informações dos momentos acadêmicos possibilita o acompanhamento da história estudantil junto a gestores educacionais.  A comparação entre diferentes períodos, regidos por PPPs distintos em uma mesma oferta de curso, mostra que poucos são os estudantes que perseveram para obter uma formação universitária na modalidade EaD. </vt:lpstr>
      <vt:lpstr>Apresentação do PowerPoint</vt:lpstr>
      <vt:lpstr>Como futuros egressos de um curso a distância de Ciências Biológicas na modalidade EaD, percebemos a relevância da divulgação dessas ações vividas no meio acadêmico, como forma de conscientizar gestores e a sociedade, e valorizar os meios, os atores, os processos da EaD que buscam a institucionalização de cursos a distância na Universidade.</vt:lpstr>
      <vt:lpstr>UNB. Projeto Político Pedagógico do Curso de Licenciatura em Biologia. Universidade de Brasília, Universidade Aberta do Brasil, 2009, 37p.  UNB. Projeto Político Pedagógico do Curso de Licenciatura em Ciências Biológicas a Distância. Universidade de Brasília, março de 2011, 69p. </vt:lpstr>
      <vt:lpstr>Grato pela atenção.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PERFIL DA TUTORIA UNIVERSITÁRIA EM EDUCAÇÃO AMBIENTAL E OS SABERES SÓCIO-CULTURAIS, PEDAGÓGICOS, CIENTÍFICOS E TECNOLÓGICOS</dc:title>
  <dc:creator>user</dc:creator>
  <cp:lastModifiedBy>Telma Moreira</cp:lastModifiedBy>
  <cp:revision>39</cp:revision>
  <dcterms:created xsi:type="dcterms:W3CDTF">2013-08-22T02:16:52Z</dcterms:created>
  <dcterms:modified xsi:type="dcterms:W3CDTF">2013-09-09T13:46:52Z</dcterms:modified>
</cp:coreProperties>
</file>