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193C3-7F20-4E9F-B60B-7CFF91C89816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1C783-E4BC-4484-8600-140416121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5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5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9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58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00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01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26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4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16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53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8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70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4FBD-70F9-47F4-88E9-8436D2E4DAB4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8E45-4008-4ACC-BD7B-D8E89DC541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75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ee.ufrgs.br/ribie2004/Trabalhos/Comunicacoes/com20-28.pdf" TargetMode="External"/><Relationship Id="rId2" Type="http://schemas.openxmlformats.org/officeDocument/2006/relationships/hyperlink" Target="http://www.cinform.ufba.br/v_anais/artigos/marialidiapereiramattos.html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1372" y="1844824"/>
            <a:ext cx="8581256" cy="3168352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+mn-lt"/>
                <a:ea typeface="Verdana" pitchFamily="34" charset="0"/>
                <a:cs typeface="Verdana" pitchFamily="34" charset="0"/>
              </a:rPr>
              <a:t>O PERFIL DA TUTORIA UNIVERSITÁRIA EM EDUCAÇÃO AMBIENTAL E OS SABERES SÓCIO-CULTURAIS, PEDAGÓGICOS, CIENTÍFICOS E TECNOLÓGICOS</a:t>
            </a:r>
            <a:r>
              <a:rPr lang="pt-BR" b="1" dirty="0">
                <a:latin typeface="+mn-lt"/>
              </a:rPr>
              <a:t/>
            </a:r>
            <a:br>
              <a:rPr lang="pt-BR" b="1" dirty="0">
                <a:latin typeface="+mn-lt"/>
              </a:rPr>
            </a:br>
            <a:endParaRPr lang="pt-BR" dirty="0">
              <a:latin typeface="+mn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907976" y="5301208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 err="1" smtClean="0">
                <a:latin typeface="+mn-lt"/>
                <a:ea typeface="Verdana" pitchFamily="34" charset="0"/>
                <a:cs typeface="Verdana" pitchFamily="34" charset="0"/>
              </a:rPr>
              <a:t>Tallyrand</a:t>
            </a:r>
            <a:r>
              <a:rPr lang="pt-BR" sz="3600" b="1" dirty="0" smtClean="0">
                <a:latin typeface="+mn-lt"/>
                <a:ea typeface="Verdana" pitchFamily="34" charset="0"/>
                <a:cs typeface="Verdana" pitchFamily="34" charset="0"/>
              </a:rPr>
              <a:t> Moreira </a:t>
            </a:r>
            <a:r>
              <a:rPr lang="pt-BR" sz="3600" b="1" dirty="0" err="1" smtClean="0">
                <a:latin typeface="+mn-lt"/>
                <a:ea typeface="Verdana" pitchFamily="34" charset="0"/>
                <a:cs typeface="Verdana" pitchFamily="34" charset="0"/>
              </a:rPr>
              <a:t>Jorcelino</a:t>
            </a:r>
            <a:r>
              <a:rPr lang="pt-BR" b="1" dirty="0" smtClean="0">
                <a:latin typeface="+mn-lt"/>
              </a:rPr>
              <a:t/>
            </a:r>
            <a:br>
              <a:rPr lang="pt-BR" b="1" dirty="0" smtClean="0">
                <a:latin typeface="+mn-lt"/>
              </a:rPr>
            </a:br>
            <a:endParaRPr lang="pt-BR" dirty="0">
              <a:latin typeface="+mn-lt"/>
            </a:endParaRPr>
          </a:p>
        </p:txBody>
      </p:sp>
      <p:pic>
        <p:nvPicPr>
          <p:cNvPr id="7" name="Imagem 6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8032" y="692696"/>
            <a:ext cx="7988424" cy="4680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/>
              <a:t>O </a:t>
            </a:r>
            <a:r>
              <a:rPr lang="pt-BR" sz="2800" b="1" dirty="0"/>
              <a:t>saber pedagógico </a:t>
            </a:r>
            <a:r>
              <a:rPr lang="pt-BR" sz="2800" dirty="0"/>
              <a:t>é importante como forma de se ter estratégias didáticas diferenciadas, contribuindo para um melhor entendimento e fixação do conteúdo didático, por parte dos educandos. É necessário ter capacidade para interagir com os conteúdos e com o material didático, difundindo-os e dinamizando-os. Demonstrar rapidez, clareza e correção nas resposta às perguntas e nas mensagens enviadas; estabelecer regras claras e definidas para o trabalho a ser desenvolvido (BELLONI, 2001 </a:t>
            </a:r>
            <a:r>
              <a:rPr lang="pt-BR" sz="2800" i="1" dirty="0"/>
              <a:t>apud </a:t>
            </a:r>
            <a:r>
              <a:rPr lang="pt-BR" sz="2800" dirty="0"/>
              <a:t>OLIVEIRA </a:t>
            </a:r>
            <a:r>
              <a:rPr lang="pt-BR" sz="2800" i="1" dirty="0"/>
              <a:t>et al., </a:t>
            </a:r>
            <a:r>
              <a:rPr lang="pt-BR" sz="2800" dirty="0"/>
              <a:t>2004).</a:t>
            </a:r>
          </a:p>
        </p:txBody>
      </p:sp>
    </p:spTree>
    <p:extLst>
      <p:ext uri="{BB962C8B-B14F-4D97-AF65-F5344CB8AC3E}">
        <p14:creationId xmlns:p14="http://schemas.microsoft.com/office/powerpoint/2010/main" val="15060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5328593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 </a:t>
            </a:r>
            <a:r>
              <a:rPr lang="pt-BR" sz="2800" b="1" dirty="0"/>
              <a:t>saber científico </a:t>
            </a:r>
            <a:r>
              <a:rPr lang="pt-BR" sz="2800" dirty="0"/>
              <a:t>se faz necessário para suprir dúvidas de educandos a respeito de informações acadêmicas, e até mesmo para avaliar educandos na defesa de projetos finais, como requisito para se obter o título de Especialista em Educação Ambiental. Para o saber científico, é fundamental ter conhecimento do conteúdo do </a:t>
            </a:r>
            <a:r>
              <a:rPr lang="pt-BR" sz="2800" dirty="0" smtClean="0"/>
              <a:t>curso/disciplina </a:t>
            </a:r>
            <a:r>
              <a:rPr lang="pt-BR" sz="2800" dirty="0"/>
              <a:t>a ser ministrado; ter capacidade de realizar intervenções didáticas com a </a:t>
            </a:r>
            <a:r>
              <a:rPr lang="pt-BR" sz="2800" dirty="0" err="1"/>
              <a:t>freqüência</a:t>
            </a:r>
            <a:r>
              <a:rPr lang="pt-BR" sz="2800" dirty="0"/>
              <a:t>, oportunidade e </a:t>
            </a:r>
            <a:r>
              <a:rPr lang="pt-BR" sz="2800" dirty="0" err="1"/>
              <a:t>seqüencialidade</a:t>
            </a:r>
            <a:r>
              <a:rPr lang="pt-BR" sz="2800" dirty="0"/>
              <a:t> necessárias (BELLONI, 2001 </a:t>
            </a:r>
            <a:r>
              <a:rPr lang="pt-BR" sz="2800" i="1" dirty="0"/>
              <a:t>apud</a:t>
            </a:r>
            <a:r>
              <a:rPr lang="pt-BR" sz="2800" dirty="0"/>
              <a:t> OLIVEIRA </a:t>
            </a:r>
            <a:r>
              <a:rPr lang="pt-BR" sz="2800" i="1" dirty="0"/>
              <a:t>et al.,</a:t>
            </a:r>
            <a:r>
              <a:rPr lang="pt-BR" sz="2800" dirty="0"/>
              <a:t> 2004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411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3"/>
            <a:ext cx="7772400" cy="5256585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 </a:t>
            </a:r>
            <a:r>
              <a:rPr lang="pt-BR" sz="2800" b="1" dirty="0"/>
              <a:t>saber tecnológico </a:t>
            </a:r>
            <a:r>
              <a:rPr lang="pt-BR" sz="2800" dirty="0"/>
              <a:t>exige ter disposição para a inovação educacional, em especial àquela que tem suporte nas </a:t>
            </a:r>
            <a:r>
              <a:rPr lang="pt-BR" sz="2800" dirty="0" err="1"/>
              <a:t>TICs</a:t>
            </a:r>
            <a:r>
              <a:rPr lang="pt-BR" sz="2800" dirty="0"/>
              <a:t>; e ter domínio das ferramentas tecnológicas empregadas (BELLONI, 2001 </a:t>
            </a:r>
            <a:r>
              <a:rPr lang="pt-BR" sz="2800" i="1" dirty="0"/>
              <a:t>apud </a:t>
            </a:r>
            <a:r>
              <a:rPr lang="pt-BR" sz="2800" dirty="0"/>
              <a:t>OLIVEIRA </a:t>
            </a:r>
            <a:r>
              <a:rPr lang="pt-BR" sz="2800" i="1" dirty="0"/>
              <a:t>et al.,</a:t>
            </a:r>
            <a:r>
              <a:rPr lang="pt-BR" sz="2800" dirty="0"/>
              <a:t> 2004). O avanço tecnológico vem crescendo de forma rápida. Exige-se do tutor uma postura que visa possibilitar que o educando aprenda a aprender e consiga ter acesso a toda informação disponível em fontes de pesquisa das mais variadas formas de acessibilidade, inclusive pela internet (MATTOS &amp; BURNHAM, 2004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881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0811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5) Conclusão</a:t>
            </a:r>
            <a:endParaRPr lang="pt-BR" sz="36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97182" y="1556792"/>
            <a:ext cx="8424936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600" dirty="0"/>
              <a:t>Um tutor, com participação efetiva no processo de avaliação e construção dos conteúdos, torna-se um elemento fundamental para o sucesso de qualquer curso a distância, pois cabe a ele observar e entender como o educando aprende, criando estratégias de aprendizagem significativas para o educando. Em cada saber, há uma importância na área </a:t>
            </a:r>
            <a:r>
              <a:rPr lang="pt-BR" sz="2600" dirty="0" err="1"/>
              <a:t>sócio-cultural</a:t>
            </a:r>
            <a:r>
              <a:rPr lang="pt-BR" sz="2600" dirty="0"/>
              <a:t>, econômica, e ambiental que pode ser fundamental no alcance de novos desafios.</a:t>
            </a:r>
          </a:p>
        </p:txBody>
      </p:sp>
    </p:spTree>
    <p:extLst>
      <p:ext uri="{BB962C8B-B14F-4D97-AF65-F5344CB8AC3E}">
        <p14:creationId xmlns:p14="http://schemas.microsoft.com/office/powerpoint/2010/main" val="13101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5112568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MATTOS, Maria Lídia Pereira &amp; BURNHAM, Teresinha </a:t>
            </a:r>
            <a:r>
              <a:rPr lang="pt-BR" sz="2000" dirty="0" err="1"/>
              <a:t>Fróes</a:t>
            </a:r>
            <a:r>
              <a:rPr lang="pt-BR" sz="2000" dirty="0"/>
              <a:t>. </a:t>
            </a:r>
            <a:r>
              <a:rPr lang="pt-BR" sz="2000" b="1" dirty="0"/>
              <a:t>EAD: Espaço de (in)formação/aprendizagem de professor-produtor.</a:t>
            </a:r>
            <a:r>
              <a:rPr lang="pt-BR" sz="2000" dirty="0"/>
              <a:t> 2004. Disponível em:</a:t>
            </a:r>
            <a:br>
              <a:rPr lang="pt-BR" sz="2000" dirty="0"/>
            </a:br>
            <a:r>
              <a:rPr lang="pt-BR" sz="2000" dirty="0"/>
              <a:t> &lt; </a:t>
            </a:r>
            <a:r>
              <a:rPr lang="pt-BR" sz="2000" u="sng" dirty="0">
                <a:hlinkClick r:id="rId2"/>
              </a:rPr>
              <a:t>http://www.cinform.ufba.br/v_anais/artigos/marialidiapereiramattos.html</a:t>
            </a:r>
            <a:r>
              <a:rPr lang="pt-BR" sz="2000" dirty="0"/>
              <a:t>&gt;. Acesso em: 10 fev. 2008.</a:t>
            </a:r>
            <a:br>
              <a:rPr lang="pt-BR" sz="2000" dirty="0"/>
            </a:br>
            <a:r>
              <a:rPr lang="pt-BR" sz="2000" dirty="0"/>
              <a:t> </a:t>
            </a:r>
            <a:br>
              <a:rPr lang="pt-BR" sz="2000" dirty="0"/>
            </a:br>
            <a:r>
              <a:rPr lang="pt-BR" sz="2000" dirty="0"/>
              <a:t>OLIVEIRA, </a:t>
            </a:r>
            <a:r>
              <a:rPr lang="pt-BR" sz="2000" dirty="0" err="1"/>
              <a:t>Eloiza</a:t>
            </a:r>
            <a:r>
              <a:rPr lang="pt-BR" sz="2000" dirty="0"/>
              <a:t> da </a:t>
            </a:r>
            <a:r>
              <a:rPr lang="pt-BR" sz="2000" dirty="0" err="1"/>
              <a:t>Siva</a:t>
            </a:r>
            <a:r>
              <a:rPr lang="pt-BR" sz="2000" dirty="0"/>
              <a:t> Gomes; DIAS, Alessandra Cardoso Soares; FERREIRA, Aline Campos da Rocha. </a:t>
            </a:r>
            <a:r>
              <a:rPr lang="pt-BR" sz="2000" b="1" dirty="0"/>
              <a:t>A importância da ação tutorial na educação a distância: discussão das competências necessárias ao tutor.</a:t>
            </a:r>
            <a:r>
              <a:rPr lang="pt-BR" sz="2000" dirty="0"/>
              <a:t> 2004. Disponível em:</a:t>
            </a:r>
            <a:br>
              <a:rPr lang="pt-BR" sz="2000" dirty="0"/>
            </a:br>
            <a:r>
              <a:rPr lang="pt-BR" sz="2000" u="sng" dirty="0">
                <a:hlinkClick r:id="rId3"/>
              </a:rPr>
              <a:t>http://www.niee.ufrgs.br/ribie2004/Trabalhos/Comunicacoes/com20-28.pdf</a:t>
            </a:r>
            <a:r>
              <a:rPr lang="pt-BR" sz="2000" dirty="0"/>
              <a:t>. Acesso em: 21 fev. 2008.</a:t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3568" y="404664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Referências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3566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598935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Grato pela atenção.</a:t>
            </a:r>
            <a:endParaRPr lang="pt-BR" sz="36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0" y="43440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/>
              <a:t>t</a:t>
            </a:r>
            <a:r>
              <a:rPr lang="pt-BR" sz="2800" b="1" dirty="0" smtClean="0"/>
              <a:t>allyrand.moreira@gmail.com</a:t>
            </a:r>
            <a:endParaRPr lang="pt-BR" sz="2800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3861048"/>
            <a:ext cx="777240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 err="1" smtClean="0"/>
              <a:t>Tallyrand</a:t>
            </a:r>
            <a:r>
              <a:rPr lang="pt-BR" sz="2800" b="1" dirty="0" smtClean="0"/>
              <a:t> M. </a:t>
            </a:r>
            <a:r>
              <a:rPr lang="pt-BR" sz="2800" b="1" dirty="0" err="1" smtClean="0"/>
              <a:t>Jorcelino</a:t>
            </a:r>
            <a:endParaRPr lang="pt-BR" sz="2800" b="1" dirty="0"/>
          </a:p>
        </p:txBody>
      </p:sp>
      <p:pic>
        <p:nvPicPr>
          <p:cNvPr id="6" name="Imagem 5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0811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1) Origem</a:t>
            </a:r>
            <a:endParaRPr lang="pt-BR" sz="36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11992" y="1988840"/>
            <a:ext cx="7772400" cy="30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/>
              <a:t>O trabalho foi realizado no ano de 2008, como requisito à obtenção do título de especialista em Docência do Ensino Superior, pela Faculdade de Tecnologia SENAC/DF (Serviço Nacional de Aprendizagem Comercial do Distrito Federal), em parceria com a Cooperativa da União de Educadores do Distrito Federal – UNEDUC/DF.</a:t>
            </a:r>
          </a:p>
        </p:txBody>
      </p:sp>
    </p:spTree>
    <p:extLst>
      <p:ext uri="{BB962C8B-B14F-4D97-AF65-F5344CB8AC3E}">
        <p14:creationId xmlns:p14="http://schemas.microsoft.com/office/powerpoint/2010/main" val="10024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00811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2) Objetivo</a:t>
            </a:r>
            <a:endParaRPr lang="pt-BR" sz="36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29504" y="1356792"/>
            <a:ext cx="7772400" cy="5096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Tx/>
              <a:buChar char="-"/>
            </a:pPr>
            <a:r>
              <a:rPr lang="pt-BR" sz="3000" dirty="0" smtClean="0"/>
              <a:t>Verificar a adequação </a:t>
            </a:r>
            <a:r>
              <a:rPr lang="pt-BR" sz="3000" dirty="0"/>
              <a:t>do perfil dos tutores do curso de pós-graduação lato sensu em </a:t>
            </a:r>
            <a:r>
              <a:rPr lang="pt-BR" sz="3000" b="1" dirty="0"/>
              <a:t>Educação Ambiental</a:t>
            </a:r>
            <a:r>
              <a:rPr lang="pt-BR" sz="3000" dirty="0"/>
              <a:t>, oferecido pelo </a:t>
            </a:r>
            <a:r>
              <a:rPr lang="pt-BR" sz="3000" dirty="0" smtClean="0"/>
              <a:t>SENAC</a:t>
            </a:r>
            <a:r>
              <a:rPr lang="pt-BR" sz="3000" dirty="0"/>
              <a:t>, </a:t>
            </a:r>
            <a:r>
              <a:rPr lang="pt-BR" sz="3000" dirty="0" smtClean="0"/>
              <a:t>Polo </a:t>
            </a:r>
            <a:r>
              <a:rPr lang="pt-BR" sz="3000" dirty="0"/>
              <a:t>DF, na modalidade ensino a </a:t>
            </a:r>
            <a:r>
              <a:rPr lang="pt-BR" sz="3000" dirty="0" smtClean="0"/>
              <a:t>distância;</a:t>
            </a:r>
          </a:p>
          <a:p>
            <a:pPr marL="457200" indent="-457200" algn="l">
              <a:buFontTx/>
              <a:buChar char="-"/>
            </a:pPr>
            <a:endParaRPr lang="pt-BR" sz="3000" dirty="0" smtClean="0"/>
          </a:p>
          <a:p>
            <a:pPr marL="457200" indent="-457200" algn="l">
              <a:buFontTx/>
              <a:buChar char="-"/>
            </a:pPr>
            <a:endParaRPr lang="pt-BR" sz="3200" dirty="0" smtClean="0"/>
          </a:p>
          <a:p>
            <a:pPr marL="457200" indent="-457200" algn="l">
              <a:buFontTx/>
              <a:buChar char="-"/>
            </a:pPr>
            <a:r>
              <a:rPr lang="pt-BR" sz="3200" dirty="0" smtClean="0"/>
              <a:t>Analisar o projeto político pedagógico (PPP) do curso da </a:t>
            </a:r>
            <a:r>
              <a:rPr lang="pt-BR" sz="3200" dirty="0" smtClean="0"/>
              <a:t>instituição</a:t>
            </a:r>
            <a:r>
              <a:rPr lang="pt-BR" sz="3200" dirty="0"/>
              <a:t>.</a:t>
            </a:r>
            <a:endParaRPr lang="pt-BR" sz="3000" i="1" dirty="0"/>
          </a:p>
          <a:p>
            <a:pPr marL="457200" indent="-457200" algn="l">
              <a:buFontTx/>
              <a:buChar char="-"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9514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0811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3) Introdução</a:t>
            </a:r>
            <a:endParaRPr lang="pt-BR" sz="36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11992" y="1340768"/>
            <a:ext cx="7772400" cy="30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/>
              <a:t>Contexto – O Projeto Político Pedagógico (PPP) de um curso é fundamental para o aumento do compromisso da </a:t>
            </a:r>
            <a:r>
              <a:rPr lang="pt-BR" sz="2800" b="1" dirty="0"/>
              <a:t>tutoria </a:t>
            </a:r>
            <a:r>
              <a:rPr lang="pt-BR" sz="2800" dirty="0"/>
              <a:t>na moderação em </a:t>
            </a:r>
            <a:r>
              <a:rPr lang="pt-BR" sz="2800" dirty="0" err="1"/>
              <a:t>EaD</a:t>
            </a:r>
            <a:r>
              <a:rPr lang="pt-BR" sz="2800" dirty="0"/>
              <a:t>; e da </a:t>
            </a:r>
            <a:r>
              <a:rPr lang="pt-BR" sz="2800" b="1" dirty="0"/>
              <a:t>instituição</a:t>
            </a:r>
            <a:r>
              <a:rPr lang="pt-BR" sz="2800" dirty="0"/>
              <a:t> no preparo educacional e prático dos seus educandos, contribuindo para a melhoria do meio ambiente e da sociedade em geral.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32048" y="4575956"/>
            <a:ext cx="77724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 smtClean="0"/>
              <a:t>Método - A </a:t>
            </a:r>
            <a:r>
              <a:rPr lang="pt-BR" sz="2800" dirty="0"/>
              <a:t>pesquisa foi qualitativa exploratória e se caracterizou pela compreensão do ambiente interno da instituição. Buscou-se uma perspectiva acerca da realidade múltipla dos atores, tutores da instituição. </a:t>
            </a:r>
          </a:p>
        </p:txBody>
      </p:sp>
    </p:spTree>
    <p:extLst>
      <p:ext uri="{BB962C8B-B14F-4D97-AF65-F5344CB8AC3E}">
        <p14:creationId xmlns:p14="http://schemas.microsoft.com/office/powerpoint/2010/main" val="9813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10192" y="2652112"/>
            <a:ext cx="7772400" cy="22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/>
              <a:t>Uma análise documental do projeto político pedagógico do curso foi realizada, como forma de observar a exigência dos saberes como requisito ao exercício da função de tutoria.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92328" y="4797152"/>
            <a:ext cx="77724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pt-BR" sz="28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96008" y="332656"/>
            <a:ext cx="7772400" cy="22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/>
              <a:t>Os tutores foram convidados a participar da pesquisa por entrevista </a:t>
            </a:r>
            <a:r>
              <a:rPr lang="pt-BR" sz="2800" dirty="0" err="1"/>
              <a:t>semi-estruturada</a:t>
            </a:r>
            <a:r>
              <a:rPr lang="pt-BR" sz="2800" dirty="0"/>
              <a:t>, através de questionário com perguntas abertas enviado via e-mail.</a:t>
            </a:r>
          </a:p>
        </p:txBody>
      </p:sp>
    </p:spTree>
    <p:extLst>
      <p:ext uri="{BB962C8B-B14F-4D97-AF65-F5344CB8AC3E}">
        <p14:creationId xmlns:p14="http://schemas.microsoft.com/office/powerpoint/2010/main" val="32505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0811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4) Desenvolvimento</a:t>
            </a:r>
            <a:endParaRPr lang="pt-BR" sz="36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54304" y="1124744"/>
            <a:ext cx="77724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600" dirty="0"/>
              <a:t>Na abordagem qualitativa, os possíveis saberes que os tutores podem ter, e os que utilizam na sua prática educativa de tutoria à distância foram focos de atenção especial, onde se enfatizou a interpretação do contexto social, cultural e educacional de acordo com a missão e o PPP da instituição.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832048" y="4077072"/>
            <a:ext cx="777240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600" dirty="0" smtClean="0"/>
              <a:t>Uma das metas da pesquisa foi realizar um levantamento de coleta de dados junto aos atores da pesquisa, e gestores onde se buscou informações significativas e relevantes sobre o assunto da pesquisa. Respeitou-se a liberdade e a motivação intrínseca de expressão, empatia e ênfase de confiança na disposição dos dados por cada pessoa.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5189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55576" y="332656"/>
            <a:ext cx="7772400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600" dirty="0"/>
              <a:t>O principal objetivo nas propostas de </a:t>
            </a:r>
            <a:r>
              <a:rPr lang="pt-BR" sz="2600" dirty="0" err="1"/>
              <a:t>EaD</a:t>
            </a:r>
            <a:r>
              <a:rPr lang="pt-BR" sz="2600" dirty="0"/>
              <a:t> é o de promover uma aprendizagem autônoma, por parte dos educandos. Nesse sentido, o papel primordial dos tutores é de manter a motivação, estimulando o desenvolvimento de habilidades e competências, onde despertarão, nos educandos, a criatividade e o pensamento reflexivo e crítico acerca das questões ambientais.</a:t>
            </a:r>
          </a:p>
          <a:p>
            <a:pPr algn="just"/>
            <a:endParaRPr lang="pt-BR" sz="16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47976" y="3645024"/>
            <a:ext cx="7772400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/>
              <a:t>Como forma de aperfeiçoar requisitos inerentes à realidade, é importante que tutores continuem participando de cursos ou eventos científicos ­– congressos, seminários, jornadas, feiras, workshops, mostras, fóruns, palestras, conferências, diálogos, entre </a:t>
            </a:r>
            <a:r>
              <a:rPr lang="pt-BR" sz="2800" dirty="0" smtClean="0"/>
              <a:t>outros, </a:t>
            </a:r>
            <a:r>
              <a:rPr lang="pt-BR" sz="2800" dirty="0"/>
              <a:t>relacionados à tecnologia de informação e comunicação – </a:t>
            </a:r>
            <a:r>
              <a:rPr lang="pt-BR" sz="2800" dirty="0" err="1"/>
              <a:t>TICs</a:t>
            </a:r>
            <a:r>
              <a:rPr lang="pt-BR" sz="2800" dirty="0"/>
              <a:t>, e à educação ambiental, a fim de obterem conhecimentos e aprimorarem a sua formação.</a:t>
            </a:r>
          </a:p>
          <a:p>
            <a:pPr algn="just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076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2979763"/>
          </a:xfrm>
        </p:spPr>
        <p:txBody>
          <a:bodyPr>
            <a:noAutofit/>
          </a:bodyPr>
          <a:lstStyle/>
          <a:p>
            <a:pPr algn="just"/>
            <a:r>
              <a:rPr lang="pt-BR" sz="2600" dirty="0"/>
              <a:t>O incentivo à formação acadêmica e continuada na área ambiental ou afins, o estímulo em se aprofundar na prática de tutoria em </a:t>
            </a:r>
            <a:r>
              <a:rPr lang="pt-BR" sz="2600" dirty="0" err="1"/>
              <a:t>EaD</a:t>
            </a:r>
            <a:r>
              <a:rPr lang="pt-BR" sz="2600" dirty="0"/>
              <a:t>, e a conscientização em se atualizar, através de participação em eventos científicos na área, contribuem para repor requisitos e saberes aos tutores do curso</a:t>
            </a:r>
            <a:r>
              <a:rPr lang="pt-BR" sz="2600" dirty="0" smtClean="0"/>
              <a:t>.</a:t>
            </a:r>
            <a:endParaRPr lang="pt-BR" sz="2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55576" y="2924944"/>
            <a:ext cx="7772400" cy="14898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600" dirty="0"/>
              <a:t>Há dimensões de competências em cada saber tutorial: pedagógico, científico, </a:t>
            </a:r>
            <a:r>
              <a:rPr lang="pt-BR" sz="2600" dirty="0" err="1"/>
              <a:t>sócio-cultural</a:t>
            </a:r>
            <a:r>
              <a:rPr lang="pt-BR" sz="2600" dirty="0"/>
              <a:t> e tecnológico.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27584" y="5445224"/>
            <a:ext cx="7772400" cy="8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600" dirty="0" smtClean="0"/>
              <a:t>Saberes...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40470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11560" y="836712"/>
            <a:ext cx="7772400" cy="2182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600" dirty="0"/>
              <a:t>O </a:t>
            </a:r>
            <a:r>
              <a:rPr lang="pt-BR" sz="2600" b="1" dirty="0"/>
              <a:t>saber </a:t>
            </a:r>
            <a:r>
              <a:rPr lang="pt-BR" sz="2600" b="1" dirty="0" err="1"/>
              <a:t>sócio-cultural</a:t>
            </a:r>
            <a:r>
              <a:rPr lang="pt-BR" sz="2600" b="1" dirty="0"/>
              <a:t> </a:t>
            </a:r>
            <a:r>
              <a:rPr lang="pt-BR" sz="2600" dirty="0"/>
              <a:t>deve ser incluído no acompanhamento de estudos dos diferentes educandos. Identificar diferenças, deficiências entre suas trajetórias, respeitá-los como cidadão contribuem para o sucesso educativo. 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09883" y="3230166"/>
            <a:ext cx="7772400" cy="32951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 smtClean="0"/>
              <a:t>É importante ter habilidade para interagir com os educandos, de forma não-presencial individualmente ou em grupos, encorajando-os e incentivando-os, minimizando desta forma a evasão; ter disposição para estimular a autonomia, delegando-lhe o controle da própria aprendizagem (BELLONI, 2001</a:t>
            </a:r>
            <a:r>
              <a:rPr lang="pt-BR" sz="2800" i="1" dirty="0" smtClean="0"/>
              <a:t> apud</a:t>
            </a:r>
            <a:r>
              <a:rPr lang="pt-BR" sz="2800" dirty="0" smtClean="0"/>
              <a:t> OLIVEIRA </a:t>
            </a:r>
            <a:r>
              <a:rPr lang="pt-BR" sz="2800" i="1" dirty="0" smtClean="0"/>
              <a:t>et al.,</a:t>
            </a:r>
            <a:r>
              <a:rPr lang="pt-BR" sz="2800" dirty="0" smtClean="0"/>
              <a:t> 2004).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881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1031</Words>
  <Application>Microsoft Office PowerPoint</Application>
  <PresentationFormat>Apresentação na tela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O PERFIL DA TUTORIA UNIVERSITÁRIA EM EDUCAÇÃO AMBIENTAL E OS SABERES SÓCIO-CULTURAIS, PEDAGÓGICOS, CIENTÍFICOS E TECNOLÓGICOS </vt:lpstr>
      <vt:lpstr>1) Origem</vt:lpstr>
      <vt:lpstr>2) Objetivo</vt:lpstr>
      <vt:lpstr>3) Introdução</vt:lpstr>
      <vt:lpstr>Apresentação do PowerPoint</vt:lpstr>
      <vt:lpstr>4) Desenvolvimento</vt:lpstr>
      <vt:lpstr>Apresentação do PowerPoint</vt:lpstr>
      <vt:lpstr>O incentivo à formação acadêmica e continuada na área ambiental ou afins, o estímulo em se aprofundar na prática de tutoria em EaD, e a conscientização em se atualizar, através de participação em eventos científicos na área, contribuem para repor requisitos e saberes aos tutores do curso.</vt:lpstr>
      <vt:lpstr>Apresentação do PowerPoint</vt:lpstr>
      <vt:lpstr>Apresentação do PowerPoint</vt:lpstr>
      <vt:lpstr>O saber científico se faz necessário para suprir dúvidas de educandos a respeito de informações acadêmicas, e até mesmo para avaliar educandos na defesa de projetos finais, como requisito para se obter o título de Especialista em Educação Ambiental. Para o saber científico, é fundamental ter conhecimento do conteúdo do curso/disciplina a ser ministrado; ter capacidade de realizar intervenções didáticas com a freqüência, oportunidade e seqüencialidade necessárias (BELLONI, 2001 apud OLIVEIRA et al., 2004).</vt:lpstr>
      <vt:lpstr>O saber tecnológico exige ter disposição para a inovação educacional, em especial àquela que tem suporte nas TICs; e ter domínio das ferramentas tecnológicas empregadas (BELLONI, 2001 apud OLIVEIRA et al., 2004). O avanço tecnológico vem crescendo de forma rápida. Exige-se do tutor uma postura que visa possibilitar que o educando aprenda a aprender e consiga ter acesso a toda informação disponível em fontes de pesquisa das mais variadas formas de acessibilidade, inclusive pela internet (MATTOS &amp; BURNHAM, 2004).</vt:lpstr>
      <vt:lpstr>5) Conclusão</vt:lpstr>
      <vt:lpstr>MATTOS, Maria Lídia Pereira &amp; BURNHAM, Teresinha Fróes. EAD: Espaço de (in)formação/aprendizagem de professor-produtor. 2004. Disponível em:  &lt; http://www.cinform.ufba.br/v_anais/artigos/marialidiapereiramattos.html&gt;. Acesso em: 10 fev. 2008.   OLIVEIRA, Eloiza da Siva Gomes; DIAS, Alessandra Cardoso Soares; FERREIRA, Aline Campos da Rocha. A importância da ação tutorial na educação a distância: discussão das competências necessárias ao tutor. 2004. Disponível em: http://www.niee.ufrgs.br/ribie2004/Trabalhos/Comunicacoes/com20-28.pdf. Acesso em: 21 fev. 2008. </vt:lpstr>
      <vt:lpstr>Grato pela atenção.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PERFIL DA TUTORIA UNIVERSITÁRIA EM EDUCAÇÃO AMBIENTAL E OS SABERES SÓCIO-CULTURAIS, PEDAGÓGICOS, CIENTÍFICOS E TECNOLÓGICOS</dc:title>
  <dc:creator>user</dc:creator>
  <cp:lastModifiedBy>Telma Moreira</cp:lastModifiedBy>
  <cp:revision>32</cp:revision>
  <dcterms:created xsi:type="dcterms:W3CDTF">2013-08-22T02:16:52Z</dcterms:created>
  <dcterms:modified xsi:type="dcterms:W3CDTF">2013-09-10T16:10:29Z</dcterms:modified>
</cp:coreProperties>
</file>