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7" r:id="rId2"/>
    <p:sldId id="257" r:id="rId3"/>
    <p:sldId id="258" r:id="rId4"/>
    <p:sldId id="260" r:id="rId5"/>
    <p:sldId id="259" r:id="rId6"/>
    <p:sldId id="261" r:id="rId7"/>
    <p:sldId id="265" r:id="rId8"/>
    <p:sldId id="262" r:id="rId9"/>
    <p:sldId id="263" r:id="rId10"/>
    <p:sldId id="264" r:id="rId11"/>
    <p:sldId id="266" r:id="rId12"/>
    <p:sldId id="269" r:id="rId13"/>
    <p:sldId id="268" r:id="rId14"/>
    <p:sldId id="267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BFD"/>
    <a:srgbClr val="EAF1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78CB7-004C-448C-8D23-E1EA85BCE00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53689-5F1C-4D29-94D0-9C5286072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53689-5F1C-4D29-94D0-9C52860722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950AAF-C8A8-4660-94BF-425007F1C2E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638448-D1BB-40A8-8D14-722860D34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uliarau@usp.br" TargetMode="External"/><Relationship Id="rId4" Type="http://schemas.openxmlformats.org/officeDocument/2006/relationships/hyperlink" Target="mailto:carolinacavalcanti@usp.b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o.com/work/human-centered-design-toolkit" TargetMode="External"/><Relationship Id="rId2" Type="http://schemas.openxmlformats.org/officeDocument/2006/relationships/hyperlink" Target="http://dschool.stanford.edu/wp-content/uploads/2011/03/BootcampBootleg2010v2SLI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br.org/search/609066-PDF-E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uliarau@usp.br" TargetMode="External"/><Relationship Id="rId4" Type="http://schemas.openxmlformats.org/officeDocument/2006/relationships/hyperlink" Target="mailto:carolinacavalcanti@usp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S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1845235" cy="990600"/>
          </a:xfrm>
          <a:prstGeom prst="rect">
            <a:avLst/>
          </a:prstGeom>
        </p:spPr>
      </p:pic>
      <p:pic>
        <p:nvPicPr>
          <p:cNvPr id="5" name="Picture 4" descr="unive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52400"/>
            <a:ext cx="2438400" cy="9060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4672786"/>
            <a:ext cx="4572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latin typeface="Candara" pitchFamily="34" charset="0"/>
              </a:rPr>
              <a:t>Carolina Costa Cavalcanti</a:t>
            </a:r>
          </a:p>
          <a:p>
            <a:pPr algn="ctr"/>
            <a:r>
              <a:rPr lang="pt-BR" dirty="0" smtClean="0">
                <a:latin typeface="Candara" pitchFamily="34" charset="0"/>
                <a:hlinkClick r:id="rId4"/>
              </a:rPr>
              <a:t>carolinacavalcanti@usp.br</a:t>
            </a:r>
            <a:endParaRPr lang="pt-BR" dirty="0" smtClean="0">
              <a:latin typeface="Candara" pitchFamily="34" charset="0"/>
            </a:endParaRPr>
          </a:p>
          <a:p>
            <a:pPr algn="ctr"/>
            <a:endParaRPr lang="pt-BR" dirty="0" smtClean="0">
              <a:latin typeface="Candara" pitchFamily="34" charset="0"/>
            </a:endParaRPr>
          </a:p>
          <a:p>
            <a:pPr lvl="0" algn="ctr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pt-BR" dirty="0" smtClean="0">
                <a:solidFill>
                  <a:schemeClr val="tx2"/>
                </a:solidFill>
                <a:latin typeface="Candara" pitchFamily="34" charset="0"/>
              </a:rPr>
              <a:t>Ulisses Ferreira de Araújo</a:t>
            </a:r>
          </a:p>
          <a:p>
            <a:pPr lvl="0" algn="ctr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pt-BR" dirty="0" smtClean="0">
                <a:solidFill>
                  <a:schemeClr val="tx2"/>
                </a:solidFill>
                <a:latin typeface="Candara" pitchFamily="34" charset="0"/>
                <a:hlinkClick r:id="rId5"/>
              </a:rPr>
              <a:t>uliarau@usp.br</a:t>
            </a:r>
            <a:endParaRPr lang="pt-BR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ctr"/>
            <a:endParaRPr lang="pt-BR" dirty="0" smtClean="0">
              <a:latin typeface="Candara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1905000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Candara" pitchFamily="34" charset="0"/>
                <a:cs typeface="Aharoni" pitchFamily="2" charset="-79"/>
              </a:rPr>
              <a:t>O </a:t>
            </a:r>
            <a:r>
              <a:rPr lang="pt-BR" sz="3600" b="1" i="1" dirty="0" smtClean="0">
                <a:latin typeface="Candara" pitchFamily="34" charset="0"/>
                <a:cs typeface="Aharoni" pitchFamily="2" charset="-79"/>
              </a:rPr>
              <a:t>Design </a:t>
            </a:r>
            <a:r>
              <a:rPr lang="pt-BR" sz="3600" b="1" i="1" dirty="0" err="1" smtClean="0">
                <a:latin typeface="Candara" pitchFamily="34" charset="0"/>
                <a:cs typeface="Aharoni" pitchFamily="2" charset="-79"/>
              </a:rPr>
              <a:t>Thinking</a:t>
            </a:r>
            <a:r>
              <a:rPr lang="pt-BR" sz="3600" b="1" dirty="0" smtClean="0">
                <a:latin typeface="Candara" pitchFamily="34" charset="0"/>
                <a:cs typeface="Aharoni" pitchFamily="2" charset="-79"/>
              </a:rPr>
              <a:t> para concepção e proposição de práticas inovadoras em cursos a distância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ndara" pitchFamily="34" charset="0"/>
              </a:rPr>
              <a:t>Filtros IDEO para definição do problema</a:t>
            </a:r>
            <a:endParaRPr lang="en-US" b="1" dirty="0">
              <a:latin typeface="Candara" pitchFamily="34" charset="0"/>
            </a:endParaRPr>
          </a:p>
        </p:txBody>
      </p:sp>
      <p:pic>
        <p:nvPicPr>
          <p:cNvPr id="4" name="Content Placeholder 3" descr="3 bol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221815"/>
            <a:ext cx="5257800" cy="5438214"/>
          </a:xfrm>
        </p:spPr>
      </p:pic>
      <p:sp>
        <p:nvSpPr>
          <p:cNvPr id="5" name="TextBox 4"/>
          <p:cNvSpPr txBox="1"/>
          <p:nvPr/>
        </p:nvSpPr>
        <p:spPr>
          <a:xfrm>
            <a:off x="7239000" y="5715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(HCD – IDEO, 2012)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Uso de DT na pesquisa de doutorado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b="1" dirty="0" smtClean="0">
              <a:latin typeface="Candara" pitchFamily="34" charset="0"/>
            </a:endParaRPr>
          </a:p>
          <a:p>
            <a:pPr>
              <a:buNone/>
            </a:pPr>
            <a:endParaRPr lang="pt-BR" sz="2400" b="1" dirty="0" smtClean="0">
              <a:latin typeface="Candara" pitchFamily="34" charset="0"/>
            </a:endParaRPr>
          </a:p>
          <a:p>
            <a:pPr>
              <a:buNone/>
            </a:pPr>
            <a:endParaRPr lang="pt-BR" sz="2400" dirty="0" smtClean="0">
              <a:latin typeface="Candara" pitchFamily="34" charset="0"/>
            </a:endParaRPr>
          </a:p>
          <a:p>
            <a:r>
              <a:rPr lang="pt-BR" sz="2400" dirty="0" smtClean="0">
                <a:latin typeface="Candara" pitchFamily="34" charset="0"/>
              </a:rPr>
              <a:t>Turmas 2010, 2011 (2012)</a:t>
            </a:r>
          </a:p>
          <a:p>
            <a:r>
              <a:rPr lang="pt-BR" sz="2400" dirty="0" smtClean="0">
                <a:latin typeface="Candara" pitchFamily="34" charset="0"/>
              </a:rPr>
              <a:t>360 vagas por ano (FUVEST)</a:t>
            </a:r>
          </a:p>
          <a:p>
            <a:r>
              <a:rPr lang="pt-BR" sz="2400" dirty="0" smtClean="0">
                <a:latin typeface="Candara" pitchFamily="34" charset="0"/>
              </a:rPr>
              <a:t>Semipresencial – AVA e encontros aos sábados nos polos USP</a:t>
            </a:r>
          </a:p>
          <a:p>
            <a:r>
              <a:rPr lang="pt-BR" sz="2400" dirty="0" smtClean="0">
                <a:latin typeface="Candara" pitchFamily="34" charset="0"/>
              </a:rPr>
              <a:t>Primeiro curso de graduação semipresencial da USP</a:t>
            </a:r>
          </a:p>
          <a:p>
            <a:r>
              <a:rPr lang="pt-BR" sz="2400" dirty="0" smtClean="0">
                <a:latin typeface="Candara" pitchFamily="34" charset="0"/>
              </a:rPr>
              <a:t>DT metodologia colaborativa e a pesquisa de doutorado</a:t>
            </a:r>
            <a:endParaRPr lang="en-US" sz="2400" dirty="0" smtClean="0">
              <a:latin typeface="Candara" pitchFamily="34" charset="0"/>
            </a:endParaRPr>
          </a:p>
          <a:p>
            <a:pPr>
              <a:buNone/>
            </a:pPr>
            <a:endParaRPr lang="pt-BR" sz="2400" dirty="0" smtClean="0">
              <a:latin typeface="Candara" pitchFamily="34" charset="0"/>
            </a:endParaRPr>
          </a:p>
        </p:txBody>
      </p:sp>
      <p:pic>
        <p:nvPicPr>
          <p:cNvPr id="4" name="Picture 3" descr="licenciatur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371600"/>
            <a:ext cx="2466242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Empatia (Entender e Ouvir)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3581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>
                <a:latin typeface="Candara" pitchFamily="34" charset="0"/>
              </a:rPr>
              <a:t>1) Entender</a:t>
            </a:r>
          </a:p>
          <a:p>
            <a:pPr lvl="1"/>
            <a:r>
              <a:rPr lang="pt-BR" dirty="0" smtClean="0">
                <a:latin typeface="Candara" pitchFamily="34" charset="0"/>
              </a:rPr>
              <a:t>Aproximação da realidade do curso</a:t>
            </a:r>
          </a:p>
          <a:p>
            <a:pPr lvl="2"/>
            <a:r>
              <a:rPr lang="pt-BR" dirty="0" smtClean="0">
                <a:latin typeface="Candara" pitchFamily="34" charset="0"/>
              </a:rPr>
              <a:t>Projeto pedagógico, Manual do aluno, </a:t>
            </a:r>
          </a:p>
          <a:p>
            <a:pPr lvl="2">
              <a:buNone/>
            </a:pPr>
            <a:r>
              <a:rPr lang="pt-BR" dirty="0" smtClean="0">
                <a:latin typeface="Candara" pitchFamily="34" charset="0"/>
              </a:rPr>
              <a:t>acesso ao AVA como observador não </a:t>
            </a:r>
          </a:p>
          <a:p>
            <a:pPr lvl="2">
              <a:buNone/>
            </a:pPr>
            <a:r>
              <a:rPr lang="pt-BR" dirty="0" smtClean="0">
                <a:latin typeface="Candara" pitchFamily="34" charset="0"/>
              </a:rPr>
              <a:t>participante.</a:t>
            </a:r>
          </a:p>
          <a:p>
            <a:pPr>
              <a:buNone/>
            </a:pPr>
            <a:r>
              <a:rPr lang="pt-BR" dirty="0" smtClean="0">
                <a:latin typeface="Candara" pitchFamily="34" charset="0"/>
              </a:rPr>
              <a:t>2) Ouvir</a:t>
            </a:r>
          </a:p>
          <a:p>
            <a:pPr lvl="1"/>
            <a:r>
              <a:rPr lang="pt-BR" dirty="0" smtClean="0">
                <a:latin typeface="Candara" pitchFamily="34" charset="0"/>
              </a:rPr>
              <a:t>Fase piloto</a:t>
            </a:r>
          </a:p>
          <a:p>
            <a:pPr lvl="2"/>
            <a:r>
              <a:rPr lang="pt-BR" dirty="0" smtClean="0">
                <a:latin typeface="Candara" pitchFamily="34" charset="0"/>
              </a:rPr>
              <a:t>Grupo focal com 5 alunos</a:t>
            </a:r>
          </a:p>
          <a:p>
            <a:pPr lvl="2"/>
            <a:r>
              <a:rPr lang="pt-BR" dirty="0" smtClean="0">
                <a:latin typeface="Candara" pitchFamily="34" charset="0"/>
              </a:rPr>
              <a:t>Entrevista com dois tutores</a:t>
            </a:r>
          </a:p>
          <a:p>
            <a:pPr lvl="3"/>
            <a:r>
              <a:rPr lang="pt-BR" dirty="0" smtClean="0">
                <a:latin typeface="Candara" pitchFamily="34" charset="0"/>
              </a:rPr>
              <a:t>Questões de ordem pedagógica, tecnológica e de gestão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953000"/>
            <a:ext cx="8229600" cy="132343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0" lvl="2" algn="ctr"/>
            <a:r>
              <a:rPr lang="pt-BR" sz="2000" dirty="0" smtClean="0">
                <a:latin typeface="Candara" pitchFamily="34" charset="0"/>
              </a:rPr>
              <a:t>Aplicação dos filtros </a:t>
            </a:r>
            <a:r>
              <a:rPr lang="pt-BR" sz="2000" b="1" dirty="0" smtClean="0">
                <a:latin typeface="Candara" pitchFamily="34" charset="0"/>
              </a:rPr>
              <a:t>DESEJO</a:t>
            </a:r>
            <a:r>
              <a:rPr lang="pt-BR" sz="2000" dirty="0" smtClean="0">
                <a:latin typeface="Candara" pitchFamily="34" charset="0"/>
              </a:rPr>
              <a:t>, </a:t>
            </a:r>
            <a:r>
              <a:rPr lang="pt-BR" sz="2000" b="1" dirty="0" smtClean="0">
                <a:latin typeface="Candara" pitchFamily="34" charset="0"/>
              </a:rPr>
              <a:t>PRATICABILIDADE</a:t>
            </a:r>
            <a:r>
              <a:rPr lang="pt-BR" sz="2000" dirty="0" smtClean="0">
                <a:latin typeface="Candara" pitchFamily="34" charset="0"/>
              </a:rPr>
              <a:t> e </a:t>
            </a:r>
            <a:r>
              <a:rPr lang="pt-BR" sz="2000" b="1" dirty="0" smtClean="0">
                <a:latin typeface="Candara" pitchFamily="34" charset="0"/>
              </a:rPr>
              <a:t>VIABILIDADE</a:t>
            </a:r>
            <a:r>
              <a:rPr lang="pt-BR" sz="2000" dirty="0" smtClean="0">
                <a:latin typeface="Candara" pitchFamily="34" charset="0"/>
              </a:rPr>
              <a:t> (IDEO, 2012) para definição prévia do problema</a:t>
            </a:r>
          </a:p>
          <a:p>
            <a:pPr marL="0" lvl="2"/>
            <a:endParaRPr lang="pt-BR" sz="2000" dirty="0" smtClean="0">
              <a:latin typeface="Candara" pitchFamily="34" charset="0"/>
            </a:endParaRPr>
          </a:p>
          <a:p>
            <a:pPr marL="0" lvl="2" algn="ctr"/>
            <a:r>
              <a:rPr lang="pt-BR" sz="2000" dirty="0" smtClean="0">
                <a:latin typeface="Candara" pitchFamily="34" charset="0"/>
              </a:rPr>
              <a:t>Constatação de demandas de melhorias no AVA (</a:t>
            </a:r>
            <a:r>
              <a:rPr lang="pt-BR" sz="2000" dirty="0" err="1" smtClean="0">
                <a:latin typeface="Candara" pitchFamily="34" charset="0"/>
              </a:rPr>
              <a:t>Moodle</a:t>
            </a:r>
            <a:r>
              <a:rPr lang="pt-BR" sz="2000" dirty="0" smtClean="0">
                <a:latin typeface="Candara" pitchFamily="34" charset="0"/>
              </a:rPr>
              <a:t>)</a:t>
            </a:r>
          </a:p>
        </p:txBody>
      </p:sp>
      <p:pic>
        <p:nvPicPr>
          <p:cNvPr id="5" name="Picture 4" descr="manual do aluno CL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685800"/>
            <a:ext cx="2514600" cy="2507595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2) Ouvir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524000"/>
            <a:ext cx="845820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Coleta de dados – fase 1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Grupo focal com 9  alunos da turma 2010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Grupo focal com 11 alunos da turma 2011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pt-BR" sz="2300" dirty="0" smtClean="0">
                <a:latin typeface="Candara" pitchFamily="34" charset="0"/>
              </a:rPr>
              <a:t>Grupo focal com 16 tutores (de quatro polos USP)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pt-BR" sz="2300" dirty="0" smtClean="0">
                <a:latin typeface="Candara" pitchFamily="34" charset="0"/>
              </a:rPr>
              <a:t>Entrevista com duas docentes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Questões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com enfoque em soluções e não em problemas:</a:t>
            </a:r>
          </a:p>
          <a:p>
            <a:pPr marL="1005840" lvl="2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lang="pt-BR" sz="2000" dirty="0" smtClean="0">
                <a:latin typeface="Candara" pitchFamily="34" charset="0"/>
              </a:rPr>
              <a:t>Quais são as características AVA ideal? </a:t>
            </a:r>
          </a:p>
          <a:p>
            <a:pPr marL="1005840" lvl="2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pt-BR" sz="2000" dirty="0" smtClean="0">
                <a:latin typeface="Candara" pitchFamily="34" charset="0"/>
              </a:rPr>
              <a:t>Que tipo de conteúdos vocês gostariam de acessar no AVA ideal?</a:t>
            </a:r>
          </a:p>
          <a:p>
            <a:pPr marL="1005840" lvl="2" indent="-27432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pt-BR" sz="2000" dirty="0" smtClean="0">
                <a:latin typeface="Candara" pitchFamily="34" charset="0"/>
              </a:rPr>
              <a:t>Como gostariam de interagir e se comunicar com seus colegas no AVA ideal?</a:t>
            </a:r>
            <a:r>
              <a:rPr lang="pt-BR" sz="2000" dirty="0" smtClean="0"/>
              <a:t> 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11" descr="grupo foca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28600"/>
            <a:ext cx="3429000" cy="1587873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3) Definir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90800"/>
          </a:xfrm>
        </p:spPr>
        <p:txBody>
          <a:bodyPr/>
          <a:lstStyle/>
          <a:p>
            <a:pPr lvl="1">
              <a:defRPr/>
            </a:pPr>
            <a:r>
              <a:rPr lang="pt-BR" sz="2400" dirty="0" smtClean="0">
                <a:latin typeface="Candara" pitchFamily="34" charset="0"/>
              </a:rPr>
              <a:t>Consolidação dos temas discutidos nos grupos focais e entrevistas</a:t>
            </a:r>
          </a:p>
          <a:p>
            <a:pPr lvl="2">
              <a:defRPr/>
            </a:pPr>
            <a:r>
              <a:rPr lang="pt-BR" sz="2400" dirty="0" smtClean="0">
                <a:latin typeface="Candara" pitchFamily="34" charset="0"/>
              </a:rPr>
              <a:t>Questões de ordem pedagógica, tecnológica e de gestão</a:t>
            </a:r>
          </a:p>
          <a:p>
            <a:pPr lvl="2">
              <a:defRPr/>
            </a:pPr>
            <a:r>
              <a:rPr lang="pt-BR" sz="2400" dirty="0" smtClean="0">
                <a:latin typeface="Candara" pitchFamily="34" charset="0"/>
              </a:rPr>
              <a:t>Nova aplicação dos filtros </a:t>
            </a:r>
            <a:r>
              <a:rPr lang="pt-BR" sz="2400" b="1" dirty="0" smtClean="0">
                <a:latin typeface="Candara" pitchFamily="34" charset="0"/>
              </a:rPr>
              <a:t>DESEJO</a:t>
            </a:r>
            <a:r>
              <a:rPr lang="pt-BR" sz="2400" dirty="0" smtClean="0">
                <a:latin typeface="Candara" pitchFamily="34" charset="0"/>
              </a:rPr>
              <a:t>, </a:t>
            </a:r>
            <a:r>
              <a:rPr lang="pt-BR" sz="2400" b="1" dirty="0" smtClean="0">
                <a:latin typeface="Candara" pitchFamily="34" charset="0"/>
              </a:rPr>
              <a:t>PRATICABILIDADE</a:t>
            </a:r>
            <a:r>
              <a:rPr lang="pt-BR" sz="2400" dirty="0" smtClean="0">
                <a:latin typeface="Candara" pitchFamily="34" charset="0"/>
              </a:rPr>
              <a:t> e </a:t>
            </a:r>
            <a:r>
              <a:rPr lang="pt-BR" sz="2400" b="1" dirty="0" smtClean="0">
                <a:latin typeface="Candara" pitchFamily="34" charset="0"/>
              </a:rPr>
              <a:t>VIABILIDADE</a:t>
            </a:r>
            <a:r>
              <a:rPr lang="pt-BR" sz="2400" dirty="0" smtClean="0">
                <a:latin typeface="Candara" pitchFamily="34" charset="0"/>
              </a:rPr>
              <a:t> (IDEO, 2012) para definição problema</a:t>
            </a:r>
          </a:p>
          <a:p>
            <a:pPr lvl="2">
              <a:buNone/>
              <a:defRPr/>
            </a:pPr>
            <a:endParaRPr lang="pt-BR" sz="2400" dirty="0" smtClean="0">
              <a:latin typeface="Candara" pitchFamily="34" charset="0"/>
            </a:endParaRPr>
          </a:p>
          <a:p>
            <a:pPr lvl="2">
              <a:buNone/>
              <a:defRPr/>
            </a:pPr>
            <a:endParaRPr lang="pt-BR" dirty="0" smtClean="0"/>
          </a:p>
          <a:p>
            <a:pPr lvl="2">
              <a:buNone/>
              <a:defRPr/>
            </a:pPr>
            <a:endParaRPr lang="pt-BR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038600"/>
            <a:ext cx="7543800" cy="156966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0" lvl="1"/>
            <a:r>
              <a:rPr lang="pt-BR" sz="2400" dirty="0" smtClean="0">
                <a:latin typeface="Candara" pitchFamily="34" charset="0"/>
              </a:rPr>
              <a:t>Opção por propor um modelo alternativo de AVA surgiu da possibilidade da pesquisa trazer uma contribuição real para o CLC e futuros cursos EAD da USP.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4) Idealizar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90800"/>
          </a:xfrm>
        </p:spPr>
        <p:txBody>
          <a:bodyPr>
            <a:normAutofit fontScale="85000" lnSpcReduction="10000"/>
          </a:bodyPr>
          <a:lstStyle/>
          <a:p>
            <a:pPr lvl="1">
              <a:defRPr/>
            </a:pP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Desenho </a:t>
            </a: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dos </a:t>
            </a:r>
            <a:r>
              <a:rPr lang="pt-BR" sz="2600" dirty="0" err="1" smtClean="0">
                <a:solidFill>
                  <a:schemeClr val="tx1"/>
                </a:solidFill>
                <a:latin typeface="Candara" pitchFamily="34" charset="0"/>
              </a:rPr>
              <a:t>Mockups</a:t>
            </a: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 (telas) do </a:t>
            </a: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AVA alternativo  (lápis e papel)</a:t>
            </a:r>
          </a:p>
          <a:p>
            <a:pPr lvl="1">
              <a:defRPr/>
            </a:pP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Apresentação para orientador:  reorganização </a:t>
            </a: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dos </a:t>
            </a:r>
            <a:r>
              <a:rPr lang="pt-BR" sz="2600" dirty="0" err="1" smtClean="0">
                <a:solidFill>
                  <a:schemeClr val="tx1"/>
                </a:solidFill>
                <a:latin typeface="Candara" pitchFamily="34" charset="0"/>
              </a:rPr>
              <a:t>Mockups</a:t>
            </a:r>
            <a:endParaRPr lang="pt-BR" sz="2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lvl="1">
              <a:defRPr/>
            </a:pP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Contato com a empresa </a:t>
            </a:r>
            <a:r>
              <a:rPr lang="pt-BR" sz="2600" dirty="0" err="1" smtClean="0">
                <a:solidFill>
                  <a:schemeClr val="tx1"/>
                </a:solidFill>
                <a:latin typeface="Candara" pitchFamily="34" charset="0"/>
              </a:rPr>
              <a:t>Quantica</a:t>
            </a: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 ( da incubadora social da EACH – USP Leste) que atua na criação e administração de </a:t>
            </a:r>
            <a:r>
              <a:rPr lang="pt-BR" sz="2600" dirty="0" err="1" smtClean="0">
                <a:solidFill>
                  <a:schemeClr val="tx1"/>
                </a:solidFill>
                <a:latin typeface="Candara" pitchFamily="34" charset="0"/>
              </a:rPr>
              <a:t>AVAs</a:t>
            </a: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</a:p>
          <a:p>
            <a:pPr lvl="1">
              <a:defRPr/>
            </a:pP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Apresentação dos </a:t>
            </a:r>
            <a:r>
              <a:rPr lang="pt-BR" sz="2600" dirty="0" err="1" smtClean="0">
                <a:solidFill>
                  <a:schemeClr val="tx1"/>
                </a:solidFill>
                <a:latin typeface="Candara" pitchFamily="34" charset="0"/>
              </a:rPr>
              <a:t>Mockups</a:t>
            </a: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 desenhados pela pesquisadora </a:t>
            </a:r>
            <a:endParaRPr lang="pt-BR" sz="2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lvl="1">
              <a:defRPr/>
            </a:pPr>
            <a:r>
              <a:rPr lang="pt-BR" sz="2600" dirty="0" smtClean="0">
                <a:solidFill>
                  <a:schemeClr val="tx1"/>
                </a:solidFill>
                <a:latin typeface="Candara" pitchFamily="34" charset="0"/>
              </a:rPr>
              <a:t>Sessão de DT para definir o protótipo do AVA alternativo</a:t>
            </a:r>
            <a:r>
              <a:rPr lang="pt-BR" sz="2600" dirty="0" smtClean="0">
                <a:latin typeface="Candara" pitchFamily="34" charset="0"/>
              </a:rPr>
              <a:t> </a:t>
            </a:r>
          </a:p>
          <a:p>
            <a:pPr lvl="1">
              <a:defRPr/>
            </a:pPr>
            <a:endParaRPr lang="pt-BR" dirty="0" smtClean="0">
              <a:latin typeface="Candara" pitchFamily="34" charset="0"/>
            </a:endParaRPr>
          </a:p>
          <a:p>
            <a:pPr lvl="2">
              <a:buNone/>
              <a:defRPr/>
            </a:pPr>
            <a:endParaRPr lang="pt-BR" dirty="0" smtClean="0">
              <a:latin typeface="Candara" pitchFamily="34" charset="0"/>
            </a:endParaRPr>
          </a:p>
          <a:p>
            <a:pPr lvl="2">
              <a:buNone/>
              <a:defRPr/>
            </a:pPr>
            <a:endParaRPr lang="pt-BR" dirty="0" smtClean="0"/>
          </a:p>
          <a:p>
            <a:pPr lvl="2">
              <a:buNone/>
              <a:defRPr/>
            </a:pPr>
            <a:endParaRPr lang="pt-B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Quant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810000"/>
            <a:ext cx="3667806" cy="27432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 descr="Quantic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810000"/>
            <a:ext cx="3733800" cy="280035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5) </a:t>
            </a:r>
            <a:r>
              <a:rPr lang="pt-BR" b="1" dirty="0" err="1" smtClean="0">
                <a:latin typeface="Candara" pitchFamily="34" charset="0"/>
              </a:rPr>
              <a:t>Prototipar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8194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Candara" pitchFamily="34" charset="0"/>
              </a:rPr>
              <a:t>Coleta de </a:t>
            </a:r>
            <a:r>
              <a:rPr lang="pt-BR" sz="2400" b="1" dirty="0" smtClean="0">
                <a:solidFill>
                  <a:schemeClr val="tx1"/>
                </a:solidFill>
                <a:latin typeface="Candara" pitchFamily="34" charset="0"/>
              </a:rPr>
              <a:t>dados - </a:t>
            </a:r>
            <a:r>
              <a:rPr lang="pt-BR" sz="2400" b="1" dirty="0" smtClean="0">
                <a:solidFill>
                  <a:schemeClr val="tx1"/>
                </a:solidFill>
                <a:latin typeface="Candara" pitchFamily="34" charset="0"/>
              </a:rPr>
              <a:t>fase 2 </a:t>
            </a:r>
          </a:p>
          <a:p>
            <a:pPr lvl="1">
              <a:defRPr/>
            </a:pPr>
            <a:r>
              <a:rPr lang="pt-BR" sz="2400" dirty="0" smtClean="0">
                <a:solidFill>
                  <a:schemeClr val="tx1"/>
                </a:solidFill>
                <a:latin typeface="Candara" pitchFamily="34" charset="0"/>
              </a:rPr>
              <a:t>Apresentação do protótipo (</a:t>
            </a:r>
            <a:r>
              <a:rPr lang="pt-BR" sz="2400" dirty="0" err="1" smtClean="0">
                <a:solidFill>
                  <a:schemeClr val="tx1"/>
                </a:solidFill>
                <a:latin typeface="Candara" pitchFamily="34" charset="0"/>
              </a:rPr>
              <a:t>mockups</a:t>
            </a:r>
            <a:r>
              <a:rPr lang="pt-BR" sz="2400" dirty="0" smtClean="0">
                <a:solidFill>
                  <a:schemeClr val="tx1"/>
                </a:solidFill>
                <a:latin typeface="Candara" pitchFamily="34" charset="0"/>
              </a:rPr>
              <a:t> no </a:t>
            </a:r>
            <a:r>
              <a:rPr lang="pt-BR" sz="2400" dirty="0" err="1" smtClean="0">
                <a:solidFill>
                  <a:schemeClr val="tx1"/>
                </a:solidFill>
                <a:latin typeface="Candara" pitchFamily="34" charset="0"/>
              </a:rPr>
              <a:t>Invision</a:t>
            </a:r>
            <a:r>
              <a:rPr lang="pt-BR" sz="2400" dirty="0" smtClean="0">
                <a:solidFill>
                  <a:schemeClr val="tx1"/>
                </a:solidFill>
                <a:latin typeface="Candara" pitchFamily="34" charset="0"/>
              </a:rPr>
              <a:t>) para:</a:t>
            </a:r>
          </a:p>
          <a:p>
            <a:pPr lvl="2">
              <a:defRPr/>
            </a:pPr>
            <a:r>
              <a:rPr lang="pt-BR" sz="2400" dirty="0" smtClean="0">
                <a:latin typeface="Candara" pitchFamily="34" charset="0"/>
              </a:rPr>
              <a:t>7 alunos da turma de 2010</a:t>
            </a:r>
          </a:p>
          <a:p>
            <a:pPr lvl="2">
              <a:defRPr/>
            </a:pPr>
            <a:r>
              <a:rPr lang="pt-BR" sz="2400" dirty="0" smtClean="0">
                <a:latin typeface="Candara" pitchFamily="34" charset="0"/>
              </a:rPr>
              <a:t>11 alunos da turma de 2011</a:t>
            </a:r>
          </a:p>
          <a:p>
            <a:pPr lvl="2">
              <a:defRPr/>
            </a:pPr>
            <a:r>
              <a:rPr lang="pt-BR" sz="2400" dirty="0" smtClean="0">
                <a:latin typeface="Candara" pitchFamily="34" charset="0"/>
              </a:rPr>
              <a:t>14 tutores (de três polos)</a:t>
            </a:r>
          </a:p>
          <a:p>
            <a:pPr lvl="2">
              <a:defRPr/>
            </a:pPr>
            <a:r>
              <a:rPr lang="pt-BR" sz="2400" dirty="0" smtClean="0">
                <a:latin typeface="Candara" pitchFamily="34" charset="0"/>
              </a:rPr>
              <a:t>1 docente</a:t>
            </a:r>
          </a:p>
          <a:p>
            <a:pPr lvl="2">
              <a:buNone/>
              <a:defRPr/>
            </a:pPr>
            <a:endParaRPr lang="pt-BR" dirty="0" smtClean="0"/>
          </a:p>
          <a:p>
            <a:pPr lvl="2">
              <a:buNone/>
              <a:defRPr/>
            </a:pPr>
            <a:endParaRPr lang="pt-BR" dirty="0" smtClean="0"/>
          </a:p>
          <a:p>
            <a:endParaRPr lang="en-US" dirty="0"/>
          </a:p>
        </p:txBody>
      </p:sp>
      <p:pic>
        <p:nvPicPr>
          <p:cNvPr id="5" name="Picture 4" descr="Mocku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962400"/>
            <a:ext cx="3886200" cy="2750294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 descr="Mocku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590800"/>
            <a:ext cx="3276600" cy="3466477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6) Testar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25908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pt-BR" sz="2400" dirty="0" smtClean="0">
                <a:latin typeface="Candara" pitchFamily="34" charset="0"/>
              </a:rPr>
              <a:t>No contexto da pesquisa de doutorado a última fase da metodologia do </a:t>
            </a:r>
            <a:r>
              <a:rPr lang="pt-BR" sz="2400" i="1" dirty="0" smtClean="0">
                <a:latin typeface="Candara" pitchFamily="34" charset="0"/>
              </a:rPr>
              <a:t>Design </a:t>
            </a:r>
            <a:r>
              <a:rPr lang="pt-BR" sz="2400" i="1" dirty="0" err="1" smtClean="0">
                <a:latin typeface="Candara" pitchFamily="34" charset="0"/>
              </a:rPr>
              <a:t>Thinking</a:t>
            </a:r>
            <a:r>
              <a:rPr lang="pt-BR" sz="2400" i="1" dirty="0" smtClean="0">
                <a:latin typeface="Candara" pitchFamily="34" charset="0"/>
              </a:rPr>
              <a:t> </a:t>
            </a:r>
            <a:r>
              <a:rPr lang="pt-BR" sz="2400" dirty="0" smtClean="0">
                <a:latin typeface="Candara" pitchFamily="34" charset="0"/>
              </a:rPr>
              <a:t> irá acontecer somente se a USP/UNIVESP tiverem a possibilidade e decidirem efetivamente implantar o modelo alternativo de AVA que será proposto na tese de doutorado. </a:t>
            </a:r>
            <a:r>
              <a:rPr lang="pt-BR" sz="2400" dirty="0" smtClean="0"/>
              <a:t> </a:t>
            </a:r>
            <a:r>
              <a:rPr lang="pt-BR" sz="2800" dirty="0" smtClean="0"/>
              <a:t>    </a:t>
            </a:r>
            <a:endParaRPr lang="pt-BR" dirty="0" smtClean="0"/>
          </a:p>
          <a:p>
            <a:pPr lvl="2">
              <a:buNone/>
              <a:defRPr/>
            </a:pPr>
            <a:endParaRPr lang="pt-B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processoDT-articul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733800"/>
            <a:ext cx="7379208" cy="1687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Conclusões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pt-BR" sz="2400" dirty="0" smtClean="0">
                <a:latin typeface="Candara" pitchFamily="34" charset="0"/>
              </a:rPr>
              <a:t>Primeira iniciativa no </a:t>
            </a:r>
            <a:r>
              <a:rPr lang="pt-BR" sz="2400" dirty="0" smtClean="0">
                <a:latin typeface="Candara" pitchFamily="34" charset="0"/>
              </a:rPr>
              <a:t>Brasil que </a:t>
            </a:r>
            <a:r>
              <a:rPr lang="pt-BR" sz="2400" dirty="0" smtClean="0">
                <a:latin typeface="Candara" pitchFamily="34" charset="0"/>
              </a:rPr>
              <a:t>adota DT para propor soluções inovadoras em um curso EAD. </a:t>
            </a:r>
          </a:p>
          <a:p>
            <a:pPr lvl="1">
              <a:buNone/>
              <a:defRPr/>
            </a:pPr>
            <a:endParaRPr lang="pt-BR" sz="2400" dirty="0" smtClean="0">
              <a:latin typeface="Candara" pitchFamily="34" charset="0"/>
            </a:endParaRPr>
          </a:p>
          <a:p>
            <a:pPr lvl="1">
              <a:defRPr/>
            </a:pPr>
            <a:r>
              <a:rPr lang="pt-BR" sz="2400" dirty="0" smtClean="0">
                <a:latin typeface="Candara" pitchFamily="34" charset="0"/>
              </a:rPr>
              <a:t>Resultados prévios são encorajadores e nos levam a defender  que a adoção do </a:t>
            </a:r>
            <a:r>
              <a:rPr lang="pt-BR" sz="2400" i="1" dirty="0" smtClean="0">
                <a:latin typeface="Candara" pitchFamily="34" charset="0"/>
              </a:rPr>
              <a:t>Design </a:t>
            </a:r>
            <a:r>
              <a:rPr lang="pt-BR" sz="2400" i="1" dirty="0" err="1" smtClean="0">
                <a:latin typeface="Candara" pitchFamily="34" charset="0"/>
              </a:rPr>
              <a:t>Thinking</a:t>
            </a:r>
            <a:r>
              <a:rPr lang="pt-BR" sz="2400" i="1" dirty="0" smtClean="0">
                <a:latin typeface="Candara" pitchFamily="34" charset="0"/>
              </a:rPr>
              <a:t> </a:t>
            </a:r>
            <a:r>
              <a:rPr lang="pt-BR" sz="2400" dirty="0" smtClean="0">
                <a:latin typeface="Candara" pitchFamily="34" charset="0"/>
              </a:rPr>
              <a:t>como </a:t>
            </a:r>
            <a:r>
              <a:rPr lang="pt-BR" sz="2400" b="1" dirty="0" smtClean="0">
                <a:latin typeface="Candara" pitchFamily="34" charset="0"/>
              </a:rPr>
              <a:t>metodologia alternativa</a:t>
            </a:r>
            <a:r>
              <a:rPr lang="pt-BR" sz="2400" dirty="0" smtClean="0">
                <a:latin typeface="Candara" pitchFamily="34" charset="0"/>
              </a:rPr>
              <a:t> para avaliação da qualidade de programas ofertados nesta modalidade pode ser um possível caminho para a </a:t>
            </a:r>
            <a:r>
              <a:rPr lang="pt-BR" sz="2400" b="1" dirty="0" smtClean="0">
                <a:latin typeface="Candara" pitchFamily="34" charset="0"/>
              </a:rPr>
              <a:t>proposição de práticas inovadoras</a:t>
            </a:r>
            <a:r>
              <a:rPr lang="pt-BR" sz="2400" dirty="0" smtClean="0">
                <a:latin typeface="Candara" pitchFamily="34" charset="0"/>
              </a:rPr>
              <a:t> e que podem impactar positivamente o grande número de alunos, tutores, docentes e profissionais das diversas áreas que estão envolvidos no processo educacional semipresencial e a distância.</a:t>
            </a:r>
            <a:r>
              <a:rPr lang="pt-BR" sz="2400" dirty="0" smtClean="0"/>
              <a:t> </a:t>
            </a:r>
          </a:p>
          <a:p>
            <a:pPr lvl="2">
              <a:buNone/>
              <a:defRPr/>
            </a:pPr>
            <a:endParaRPr lang="pt-B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andara" pitchFamily="34" charset="0"/>
              </a:rPr>
              <a:t>Referências Bibliográficas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pt-BR" sz="2900" dirty="0" smtClean="0">
                <a:latin typeface="Candara" pitchFamily="34" charset="0"/>
              </a:rPr>
              <a:t>_________.” </a:t>
            </a:r>
            <a:r>
              <a:rPr lang="pt-BR" sz="2900" i="1" dirty="0" err="1" smtClean="0">
                <a:latin typeface="Candara" pitchFamily="34" charset="0"/>
              </a:rPr>
              <a:t>Bootcamp</a:t>
            </a:r>
            <a:r>
              <a:rPr lang="pt-BR" sz="2900" i="1" dirty="0" smtClean="0">
                <a:latin typeface="Candara" pitchFamily="34" charset="0"/>
              </a:rPr>
              <a:t> </a:t>
            </a:r>
            <a:r>
              <a:rPr lang="pt-BR" sz="2900" i="1" dirty="0" err="1" smtClean="0">
                <a:latin typeface="Candara" pitchFamily="34" charset="0"/>
              </a:rPr>
              <a:t>Bootleg</a:t>
            </a:r>
            <a:r>
              <a:rPr lang="pt-BR" sz="2900" i="1" dirty="0" smtClean="0">
                <a:latin typeface="Candara" pitchFamily="34" charset="0"/>
              </a:rPr>
              <a:t>”</a:t>
            </a:r>
            <a:r>
              <a:rPr lang="pt-BR" sz="2900" dirty="0" smtClean="0">
                <a:latin typeface="Candara" pitchFamily="34" charset="0"/>
              </a:rPr>
              <a:t>. Escola de Design </a:t>
            </a:r>
            <a:r>
              <a:rPr lang="pt-BR" sz="2900" dirty="0" err="1" smtClean="0">
                <a:latin typeface="Candara" pitchFamily="34" charset="0"/>
              </a:rPr>
              <a:t>Thinking</a:t>
            </a:r>
            <a:r>
              <a:rPr lang="pt-BR" sz="2900" dirty="0" smtClean="0">
                <a:latin typeface="Candara" pitchFamily="34" charset="0"/>
              </a:rPr>
              <a:t> da Universidade </a:t>
            </a:r>
            <a:r>
              <a:rPr lang="pt-BR" sz="2900" dirty="0" err="1" smtClean="0">
                <a:latin typeface="Candara" pitchFamily="34" charset="0"/>
              </a:rPr>
              <a:t>Standford</a:t>
            </a:r>
            <a:r>
              <a:rPr lang="pt-BR" sz="2900" dirty="0" smtClean="0">
                <a:latin typeface="Candara" pitchFamily="34" charset="0"/>
              </a:rPr>
              <a:t>, 2010. Acesso em: 15 de março de 2013. Disponível em: </a:t>
            </a:r>
            <a:r>
              <a:rPr lang="pt-BR" sz="2900" dirty="0" smtClean="0">
                <a:latin typeface="Candara" pitchFamily="34" charset="0"/>
                <a:hlinkClick r:id="rId2"/>
              </a:rPr>
              <a:t>http://dschool.stanford.edu/wp-content/uploads/2011/03/BootcampBootleg2010v2SLIM.pdf</a:t>
            </a:r>
            <a:endParaRPr lang="en-US" sz="2900" dirty="0" smtClean="0">
              <a:latin typeface="Candara" pitchFamily="34" charset="0"/>
            </a:endParaRPr>
          </a:p>
          <a:p>
            <a:r>
              <a:rPr lang="en-US" sz="2900" dirty="0" smtClean="0">
                <a:latin typeface="Candara" pitchFamily="34" charset="0"/>
              </a:rPr>
              <a:t>Brown, Tim. “Design Thinking”. In: Harvard Business Review, </a:t>
            </a:r>
            <a:r>
              <a:rPr lang="en-US" sz="2900" dirty="0" err="1" smtClean="0">
                <a:latin typeface="Candara" pitchFamily="34" charset="0"/>
              </a:rPr>
              <a:t>Junho</a:t>
            </a:r>
            <a:r>
              <a:rPr lang="en-US" sz="2900" dirty="0" smtClean="0">
                <a:latin typeface="Candara" pitchFamily="34" charset="0"/>
              </a:rPr>
              <a:t> 2008, pp. 84-92.</a:t>
            </a:r>
          </a:p>
          <a:p>
            <a:r>
              <a:rPr lang="en-US" sz="2900" dirty="0" smtClean="0">
                <a:latin typeface="Candara" pitchFamily="34" charset="0"/>
              </a:rPr>
              <a:t>IDEO. Human Centered Design Toolkit, 2012. </a:t>
            </a:r>
            <a:r>
              <a:rPr lang="pt-BR" sz="2900" dirty="0" smtClean="0">
                <a:latin typeface="Candara" pitchFamily="34" charset="0"/>
              </a:rPr>
              <a:t>Acesso em: 15 de fevereiro de 2013. Disponível em: </a:t>
            </a:r>
            <a:r>
              <a:rPr lang="pt-BR" sz="2900" dirty="0" smtClean="0">
                <a:latin typeface="Candara" pitchFamily="34" charset="0"/>
                <a:hlinkClick r:id="rId3"/>
              </a:rPr>
              <a:t>http://www.ideo.com/work/human-centered-design-toolkit</a:t>
            </a:r>
            <a:endParaRPr lang="en-US" sz="2900" dirty="0" smtClean="0">
              <a:latin typeface="Candara" pitchFamily="34" charset="0"/>
            </a:endParaRPr>
          </a:p>
          <a:p>
            <a:r>
              <a:rPr lang="pt-BR" sz="2900" dirty="0" smtClean="0">
                <a:latin typeface="Candara" pitchFamily="34" charset="0"/>
              </a:rPr>
              <a:t>INEP/MEC. “Resumo técnico: Censo da Educação Superior de 2010”. </a:t>
            </a:r>
            <a:r>
              <a:rPr lang="en-US" sz="2900" dirty="0" smtClean="0">
                <a:latin typeface="Candara" pitchFamily="34" charset="0"/>
              </a:rPr>
              <a:t>Brasília: </a:t>
            </a:r>
            <a:r>
              <a:rPr lang="en-US" sz="2900" dirty="0" err="1" smtClean="0">
                <a:latin typeface="Candara" pitchFamily="34" charset="0"/>
              </a:rPr>
              <a:t>Censo</a:t>
            </a:r>
            <a:r>
              <a:rPr lang="en-US" sz="2900" dirty="0" smtClean="0">
                <a:latin typeface="Candara" pitchFamily="34" charset="0"/>
              </a:rPr>
              <a:t>, 2011. </a:t>
            </a:r>
          </a:p>
          <a:p>
            <a:r>
              <a:rPr lang="en-US" sz="2900" dirty="0" smtClean="0">
                <a:latin typeface="Candara" pitchFamily="34" charset="0"/>
              </a:rPr>
              <a:t>Lockwood, Thomas. “Design Thinking: integration innovation, customer experiences and brand value”. </a:t>
            </a:r>
            <a:r>
              <a:rPr lang="pt-BR" sz="2900" dirty="0" smtClean="0">
                <a:latin typeface="Candara" pitchFamily="34" charset="0"/>
              </a:rPr>
              <a:t>Nova Iorque: </a:t>
            </a:r>
            <a:r>
              <a:rPr lang="pt-BR" sz="2900" dirty="0" err="1" smtClean="0">
                <a:latin typeface="Candara" pitchFamily="34" charset="0"/>
              </a:rPr>
              <a:t>Allworth</a:t>
            </a:r>
            <a:r>
              <a:rPr lang="pt-BR" sz="2900" dirty="0" smtClean="0">
                <a:latin typeface="Candara" pitchFamily="34" charset="0"/>
              </a:rPr>
              <a:t> </a:t>
            </a:r>
            <a:r>
              <a:rPr lang="pt-BR" sz="2900" dirty="0" err="1" smtClean="0">
                <a:latin typeface="Candara" pitchFamily="34" charset="0"/>
              </a:rPr>
              <a:t>Press</a:t>
            </a:r>
            <a:r>
              <a:rPr lang="pt-BR" sz="2900" dirty="0" smtClean="0">
                <a:latin typeface="Candara" pitchFamily="34" charset="0"/>
              </a:rPr>
              <a:t>, 2009.</a:t>
            </a:r>
            <a:endParaRPr lang="en-US" sz="2900" dirty="0" smtClean="0">
              <a:latin typeface="Candara" pitchFamily="34" charset="0"/>
            </a:endParaRPr>
          </a:p>
          <a:p>
            <a:r>
              <a:rPr lang="pt-BR" sz="2900" dirty="0" err="1" smtClean="0">
                <a:latin typeface="Candara" pitchFamily="34" charset="0"/>
              </a:rPr>
              <a:t>Nitzsche</a:t>
            </a:r>
            <a:r>
              <a:rPr lang="pt-BR" sz="2900" dirty="0" smtClean="0">
                <a:latin typeface="Candara" pitchFamily="34" charset="0"/>
              </a:rPr>
              <a:t>, </a:t>
            </a:r>
            <a:r>
              <a:rPr lang="pt-BR" sz="2900" dirty="0" err="1" smtClean="0">
                <a:latin typeface="Candara" pitchFamily="34" charset="0"/>
              </a:rPr>
              <a:t>Rique</a:t>
            </a:r>
            <a:r>
              <a:rPr lang="pt-BR" sz="2900" dirty="0" smtClean="0">
                <a:latin typeface="Candara" pitchFamily="34" charset="0"/>
              </a:rPr>
              <a:t>. “Afinal, o que é Design </a:t>
            </a:r>
            <a:r>
              <a:rPr lang="pt-BR" sz="2900" dirty="0" err="1" smtClean="0">
                <a:latin typeface="Candara" pitchFamily="34" charset="0"/>
              </a:rPr>
              <a:t>Thinking</a:t>
            </a:r>
            <a:r>
              <a:rPr lang="pt-BR" sz="2900" dirty="0" smtClean="0">
                <a:latin typeface="Candara" pitchFamily="34" charset="0"/>
              </a:rPr>
              <a:t>?”. São Paulo, SP: </a:t>
            </a:r>
            <a:r>
              <a:rPr lang="pt-BR" sz="2900" dirty="0" err="1" smtClean="0">
                <a:latin typeface="Candara" pitchFamily="34" charset="0"/>
              </a:rPr>
              <a:t>Rosari</a:t>
            </a:r>
            <a:r>
              <a:rPr lang="pt-BR" sz="2900" dirty="0" smtClean="0">
                <a:latin typeface="Candara" pitchFamily="34" charset="0"/>
              </a:rPr>
              <a:t>, 2011.</a:t>
            </a:r>
            <a:endParaRPr lang="en-US" sz="2900" dirty="0" smtClean="0">
              <a:latin typeface="Candara" pitchFamily="34" charset="0"/>
            </a:endParaRPr>
          </a:p>
          <a:p>
            <a:r>
              <a:rPr lang="pt-BR" sz="2900" dirty="0" err="1" smtClean="0">
                <a:latin typeface="Candara" pitchFamily="34" charset="0"/>
              </a:rPr>
              <a:t>Stuber</a:t>
            </a:r>
            <a:r>
              <a:rPr lang="pt-BR" sz="2900" dirty="0" smtClean="0">
                <a:latin typeface="Candara" pitchFamily="34" charset="0"/>
              </a:rPr>
              <a:t>, Edgard. “Inovação pelo Design: uma proposta para o processo de inovação através de </a:t>
            </a:r>
            <a:r>
              <a:rPr lang="pt-BR" sz="2900" dirty="0" err="1" smtClean="0">
                <a:latin typeface="Candara" pitchFamily="34" charset="0"/>
              </a:rPr>
              <a:t>worskshops</a:t>
            </a:r>
            <a:r>
              <a:rPr lang="pt-BR" sz="2900" dirty="0" smtClean="0">
                <a:latin typeface="Candara" pitchFamily="34" charset="0"/>
              </a:rPr>
              <a:t> utilizando o Design </a:t>
            </a:r>
            <a:r>
              <a:rPr lang="pt-BR" sz="2900" dirty="0" err="1" smtClean="0">
                <a:latin typeface="Candara" pitchFamily="34" charset="0"/>
              </a:rPr>
              <a:t>Thinking</a:t>
            </a:r>
            <a:r>
              <a:rPr lang="pt-BR" sz="2900" dirty="0" smtClean="0">
                <a:latin typeface="Candara" pitchFamily="34" charset="0"/>
              </a:rPr>
              <a:t> e o Design Estratégico”, 2012. Dissertação (Mestrado em Design Estratégico). Universidade Vale do Rio dos Sinos (UNISINOS). </a:t>
            </a:r>
            <a:r>
              <a:rPr lang="en-US" sz="2900" dirty="0" smtClean="0">
                <a:latin typeface="Candara" pitchFamily="34" charset="0"/>
              </a:rPr>
              <a:t>São </a:t>
            </a:r>
            <a:r>
              <a:rPr lang="en-US" sz="2900" dirty="0" err="1" smtClean="0">
                <a:latin typeface="Candara" pitchFamily="34" charset="0"/>
              </a:rPr>
              <a:t>Leopoldo</a:t>
            </a:r>
            <a:r>
              <a:rPr lang="en-US" sz="2900" dirty="0" smtClean="0">
                <a:latin typeface="Candara" pitchFamily="34" charset="0"/>
              </a:rPr>
              <a:t>, 2012.</a:t>
            </a:r>
          </a:p>
          <a:p>
            <a:r>
              <a:rPr lang="en-US" sz="2900" dirty="0" err="1" smtClean="0">
                <a:latin typeface="Candara" pitchFamily="34" charset="0"/>
              </a:rPr>
              <a:t>Thomke</a:t>
            </a:r>
            <a:r>
              <a:rPr lang="en-US" sz="2900" dirty="0" smtClean="0">
                <a:latin typeface="Candara" pitchFamily="34" charset="0"/>
              </a:rPr>
              <a:t>, Stefan H., and Barbara Feinberg. “Design Thinking and Innovation at Apple.”  </a:t>
            </a:r>
            <a:r>
              <a:rPr lang="pt-BR" sz="2900" dirty="0" smtClean="0">
                <a:latin typeface="Candara" pitchFamily="34" charset="0"/>
              </a:rPr>
              <a:t>Harvard Business </a:t>
            </a:r>
            <a:r>
              <a:rPr lang="pt-BR" sz="2900" dirty="0" err="1" smtClean="0">
                <a:latin typeface="Candara" pitchFamily="34" charset="0"/>
              </a:rPr>
              <a:t>School</a:t>
            </a:r>
            <a:r>
              <a:rPr lang="pt-BR" sz="2900" dirty="0" smtClean="0">
                <a:latin typeface="Candara" pitchFamily="34" charset="0"/>
              </a:rPr>
              <a:t> Case 609-066, Maio 2012. Acesso em: 3 de março 2013. Disponível em: </a:t>
            </a:r>
            <a:r>
              <a:rPr lang="pt-BR" sz="2900" dirty="0" smtClean="0">
                <a:latin typeface="Candara" pitchFamily="34" charset="0"/>
                <a:hlinkClick r:id="rId4"/>
              </a:rPr>
              <a:t>http://hbr.org/search/609066-PDF-ENG</a:t>
            </a:r>
            <a:endParaRPr lang="en-US" sz="2900" dirty="0" smtClean="0">
              <a:latin typeface="Candar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Inovação na Educação a Distância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Candara" pitchFamily="34" charset="0"/>
              </a:rPr>
              <a:t>Expansão da EAD no ensino superior brasileiro e o equilíbrio entre o tripé proposto por Araújo (2011)</a:t>
            </a:r>
          </a:p>
          <a:p>
            <a:pPr>
              <a:buNone/>
            </a:pPr>
            <a:endParaRPr lang="pt-BR" sz="2400" dirty="0" smtClean="0">
              <a:latin typeface="Candara" pitchFamily="34" charset="0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r>
              <a:rPr lang="pt-BR" sz="2400" dirty="0" smtClean="0">
                <a:latin typeface="+mj-lt"/>
              </a:rPr>
              <a:t> </a:t>
            </a: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r>
              <a:rPr lang="pt-BR" sz="2400" dirty="0" smtClean="0">
                <a:latin typeface="Candara" pitchFamily="34" charset="0"/>
              </a:rPr>
              <a:t>Avaliação interna e externa de Instituições de Ensino Superior (IES) pouco ajuda na concepção e proposição de práticas inovadoras para o ensino superior a distância.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810000" y="2286000"/>
            <a:ext cx="1371600" cy="243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3429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ndara" pitchFamily="34" charset="0"/>
              </a:rPr>
              <a:t>acessibilidade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429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ndara" pitchFamily="34" charset="0"/>
              </a:rPr>
              <a:t>equidade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ndara" pitchFamily="34" charset="0"/>
              </a:rPr>
              <a:t>qualidade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S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0"/>
            <a:ext cx="1845235" cy="990600"/>
          </a:xfrm>
          <a:prstGeom prst="rect">
            <a:avLst/>
          </a:prstGeom>
        </p:spPr>
      </p:pic>
      <p:pic>
        <p:nvPicPr>
          <p:cNvPr id="5" name="Picture 4" descr="unive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52400"/>
            <a:ext cx="2438400" cy="9060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2895600"/>
            <a:ext cx="4572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400" dirty="0" smtClean="0">
                <a:latin typeface="Candara" pitchFamily="34" charset="0"/>
              </a:rPr>
              <a:t>Carolina Costa Cavalcanti</a:t>
            </a:r>
          </a:p>
          <a:p>
            <a:pPr algn="ctr"/>
            <a:r>
              <a:rPr lang="pt-BR" sz="2400" dirty="0" smtClean="0">
                <a:latin typeface="Candara" pitchFamily="34" charset="0"/>
                <a:hlinkClick r:id="rId4"/>
              </a:rPr>
              <a:t>carolinacavalcanti@usp.br</a:t>
            </a:r>
            <a:endParaRPr lang="pt-BR" sz="2400" dirty="0" smtClean="0">
              <a:latin typeface="Candara" pitchFamily="34" charset="0"/>
            </a:endParaRPr>
          </a:p>
          <a:p>
            <a:pPr algn="ctr"/>
            <a:endParaRPr lang="pt-BR" sz="2400" dirty="0" smtClean="0">
              <a:latin typeface="Candara" pitchFamily="34" charset="0"/>
            </a:endParaRPr>
          </a:p>
          <a:p>
            <a:pPr algn="ctr"/>
            <a:endParaRPr lang="pt-BR" sz="2400" dirty="0" smtClean="0">
              <a:latin typeface="Candara" pitchFamily="34" charset="0"/>
            </a:endParaRPr>
          </a:p>
          <a:p>
            <a:pPr lvl="0" algn="ctr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pt-BR" sz="2400" dirty="0" smtClean="0">
                <a:solidFill>
                  <a:schemeClr val="tx2"/>
                </a:solidFill>
                <a:latin typeface="Candara" pitchFamily="34" charset="0"/>
              </a:rPr>
              <a:t>Ulisses Ferreira de Araújo</a:t>
            </a:r>
          </a:p>
          <a:p>
            <a:pPr lvl="0" algn="ctr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pt-BR" sz="2400" dirty="0" smtClean="0">
                <a:solidFill>
                  <a:schemeClr val="tx2"/>
                </a:solidFill>
                <a:latin typeface="Candara" pitchFamily="34" charset="0"/>
                <a:hlinkClick r:id="rId5"/>
              </a:rPr>
              <a:t>uliarau@usp.br</a:t>
            </a:r>
            <a:endParaRPr lang="pt-BR" sz="2400" dirty="0" smtClean="0">
              <a:solidFill>
                <a:schemeClr val="tx2"/>
              </a:solidFill>
              <a:latin typeface="Candara" pitchFamily="34" charset="0"/>
            </a:endParaRPr>
          </a:p>
          <a:p>
            <a:pPr algn="ctr"/>
            <a:endParaRPr lang="pt-BR" dirty="0" smtClean="0">
              <a:latin typeface="Candara" pitchFamily="34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>
            <a:normAutofit/>
          </a:bodyPr>
          <a:lstStyle/>
          <a:p>
            <a:r>
              <a:rPr lang="pt-BR" b="1" i="1" dirty="0" smtClean="0">
                <a:latin typeface="Candara" pitchFamily="34" charset="0"/>
              </a:rPr>
              <a:t>Design </a:t>
            </a:r>
            <a:r>
              <a:rPr lang="pt-BR" b="1" i="1" dirty="0" err="1" smtClean="0">
                <a:latin typeface="Candara" pitchFamily="34" charset="0"/>
              </a:rPr>
              <a:t>thinking</a:t>
            </a:r>
            <a:r>
              <a:rPr lang="pt-BR" b="1" i="1" dirty="0" smtClean="0">
                <a:latin typeface="Candara" pitchFamily="34" charset="0"/>
              </a:rPr>
              <a:t> (DT) </a:t>
            </a:r>
            <a:r>
              <a:rPr lang="pt-BR" b="1" dirty="0" smtClean="0">
                <a:latin typeface="Candara" pitchFamily="34" charset="0"/>
              </a:rPr>
              <a:t>- opção metodológica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Candara" pitchFamily="34" charset="0"/>
              </a:rPr>
              <a:t>	Metodologia humanista de inovação e criatividade, centrada no trabalho colaborativo e que se propõe, em suas etapas, a: ouvir, criar e implementar (HCD - IDEO, 2012). </a:t>
            </a:r>
          </a:p>
          <a:p>
            <a:pPr>
              <a:buNone/>
            </a:pPr>
            <a:endParaRPr lang="pt-BR" sz="2400" dirty="0" smtClean="0">
              <a:latin typeface="Candara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Candara" pitchFamily="34" charset="0"/>
              </a:rPr>
              <a:t>	Estudos apontam que o uso desta metodologia tem alcançado bons resultados na criação inovadora de </a:t>
            </a:r>
            <a:r>
              <a:rPr lang="pt-BR" sz="2400" b="1" dirty="0" smtClean="0">
                <a:latin typeface="Candara" pitchFamily="34" charset="0"/>
              </a:rPr>
              <a:t>produtos, projetos, modelos </a:t>
            </a:r>
            <a:r>
              <a:rPr lang="pt-BR" sz="2400" dirty="0" smtClean="0">
                <a:latin typeface="Candara" pitchFamily="34" charset="0"/>
              </a:rPr>
              <a:t>e</a:t>
            </a:r>
            <a:r>
              <a:rPr lang="pt-BR" sz="2400" b="1" dirty="0" smtClean="0">
                <a:latin typeface="Candara" pitchFamily="34" charset="0"/>
              </a:rPr>
              <a:t> serviços</a:t>
            </a:r>
            <a:r>
              <a:rPr lang="pt-BR" sz="2400" dirty="0" smtClean="0">
                <a:latin typeface="Candara" pitchFamily="34" charset="0"/>
              </a:rPr>
              <a:t> – sejam eles educacionais ou mercadológicos (Brown, 2008).</a:t>
            </a:r>
            <a:endParaRPr lang="en-US" sz="2400" dirty="0" smtClean="0">
              <a:latin typeface="Candara" pitchFamily="34" charset="0"/>
            </a:endParaRPr>
          </a:p>
          <a:p>
            <a:pPr>
              <a:buNone/>
            </a:pPr>
            <a:endParaRPr lang="pt-BR" sz="2400" dirty="0" smtClean="0">
              <a:latin typeface="Candara" pitchFamily="34" charset="0"/>
            </a:endParaRPr>
          </a:p>
          <a:p>
            <a:pPr>
              <a:buNone/>
            </a:pPr>
            <a:endParaRPr lang="pt-BR" sz="2400" dirty="0" smtClean="0">
              <a:latin typeface="Candar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419600"/>
            <a:ext cx="838200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000" b="1" dirty="0" smtClean="0">
                <a:latin typeface="Candara" pitchFamily="34" charset="0"/>
              </a:rPr>
              <a:t>IES que adotam DT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err="1" smtClean="0">
                <a:latin typeface="Candara" pitchFamily="34" charset="0"/>
              </a:rPr>
              <a:t>Standford</a:t>
            </a:r>
            <a:r>
              <a:rPr lang="pt-BR" sz="2000" dirty="0" smtClean="0">
                <a:latin typeface="Candara" pitchFamily="34" charset="0"/>
              </a:rPr>
              <a:t> </a:t>
            </a:r>
            <a:r>
              <a:rPr lang="pt-BR" sz="2000" dirty="0" err="1" smtClean="0">
                <a:latin typeface="Candara" pitchFamily="34" charset="0"/>
              </a:rPr>
              <a:t>University</a:t>
            </a:r>
            <a:r>
              <a:rPr lang="pt-BR" sz="2000" dirty="0" smtClean="0">
                <a:latin typeface="Candara" pitchFamily="34" charset="0"/>
              </a:rPr>
              <a:t> – escola de engenharia e </a:t>
            </a:r>
            <a:r>
              <a:rPr lang="pt-BR" sz="2000" dirty="0" err="1" smtClean="0">
                <a:latin typeface="Candara" pitchFamily="34" charset="0"/>
              </a:rPr>
              <a:t>D.School</a:t>
            </a:r>
            <a:r>
              <a:rPr lang="pt-BR" sz="2000" dirty="0" smtClean="0">
                <a:latin typeface="Candara" pitchFamily="34" charset="0"/>
              </a:rPr>
              <a:t> (Escola de DT), </a:t>
            </a:r>
            <a:r>
              <a:rPr lang="pt-BR" sz="2000" dirty="0" err="1" smtClean="0">
                <a:latin typeface="Candara" pitchFamily="34" charset="0"/>
              </a:rPr>
              <a:t>Palo</a:t>
            </a:r>
            <a:r>
              <a:rPr lang="pt-BR" sz="2000" dirty="0" smtClean="0">
                <a:latin typeface="Candara" pitchFamily="34" charset="0"/>
              </a:rPr>
              <a:t> Alto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Candara" pitchFamily="34" charset="0"/>
              </a:rPr>
              <a:t>Instituto de Tecnologia de Massachusetts (MIT), Boston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Candara" pitchFamily="34" charset="0"/>
              </a:rPr>
              <a:t>Universidade de </a:t>
            </a:r>
            <a:r>
              <a:rPr lang="pt-BR" sz="2000" dirty="0" err="1" smtClean="0">
                <a:latin typeface="Candara" pitchFamily="34" charset="0"/>
              </a:rPr>
              <a:t>Potsdam</a:t>
            </a:r>
            <a:r>
              <a:rPr lang="pt-BR" sz="2000" dirty="0" smtClean="0">
                <a:latin typeface="Candara" pitchFamily="34" charset="0"/>
              </a:rPr>
              <a:t>, em Berlim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Candara" pitchFamily="34" charset="0"/>
              </a:rPr>
              <a:t>USP  (EACH) - Laboratório de Design Inovação e Criatividade, São Paulo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Candara" pitchFamily="34" charset="0"/>
              </a:rPr>
              <a:t>Escola Paulista de Propaganda e Marketing, São Paulo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latin typeface="Candara" pitchFamily="34" charset="0"/>
              </a:rPr>
              <a:t>Design </a:t>
            </a:r>
            <a:r>
              <a:rPr lang="pt-BR" b="1" i="1" dirty="0" err="1" smtClean="0">
                <a:latin typeface="Candara" pitchFamily="34" charset="0"/>
              </a:rPr>
              <a:t>Thinking</a:t>
            </a:r>
            <a:r>
              <a:rPr lang="pt-BR" b="1" i="1" dirty="0" smtClean="0">
                <a:latin typeface="Candara" pitchFamily="34" charset="0"/>
              </a:rPr>
              <a:t> </a:t>
            </a:r>
            <a:r>
              <a:rPr lang="pt-BR" b="1" dirty="0" smtClean="0">
                <a:latin typeface="Candara" pitchFamily="34" charset="0"/>
              </a:rPr>
              <a:t>= processo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2300" dirty="0" smtClean="0">
              <a:latin typeface="Candara" pitchFamily="34" charset="0"/>
            </a:endParaRPr>
          </a:p>
          <a:p>
            <a:endParaRPr lang="en-US" sz="2400" dirty="0" smtClean="0">
              <a:latin typeface="Candara" pitchFamily="34" charset="0"/>
            </a:endParaRPr>
          </a:p>
          <a:p>
            <a:endParaRPr lang="pt-BR" sz="2400" dirty="0" smtClean="0"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8077200" cy="34163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err="1" smtClean="0">
                <a:latin typeface="Candara" pitchFamily="34" charset="0"/>
              </a:rPr>
              <a:t>Loockwood</a:t>
            </a:r>
            <a:r>
              <a:rPr lang="pt-BR" sz="2400" dirty="0" smtClean="0">
                <a:latin typeface="Candara" pitchFamily="34" charset="0"/>
              </a:rPr>
              <a:t> (2009) – concebe DT como </a:t>
            </a:r>
            <a:r>
              <a:rPr lang="pt-BR" sz="2400" b="1" dirty="0" smtClean="0">
                <a:latin typeface="Candara" pitchFamily="34" charset="0"/>
              </a:rPr>
              <a:t> processo </a:t>
            </a:r>
            <a:r>
              <a:rPr lang="pt-BR" sz="2400" dirty="0" smtClean="0">
                <a:latin typeface="Candara" pitchFamily="34" charset="0"/>
              </a:rPr>
              <a:t>que tem início com um profundo entendimento do usuário (aluno, tutor, docente - no caso de cursos EAD), que ocorre por meio de pesquisa de campo. </a:t>
            </a:r>
          </a:p>
          <a:p>
            <a:endParaRPr lang="pt-BR" sz="2400" dirty="0" smtClean="0">
              <a:latin typeface="Candara" pitchFamily="34" charset="0"/>
            </a:endParaRPr>
          </a:p>
          <a:p>
            <a:r>
              <a:rPr lang="pt-BR" sz="2400" dirty="0" smtClean="0">
                <a:latin typeface="Candara" pitchFamily="34" charset="0"/>
              </a:rPr>
              <a:t>Destaca que a adoção de uma </a:t>
            </a:r>
            <a:r>
              <a:rPr lang="pt-BR" sz="2400" b="1" dirty="0" smtClean="0">
                <a:latin typeface="Candara" pitchFamily="34" charset="0"/>
              </a:rPr>
              <a:t>postura empática </a:t>
            </a:r>
            <a:r>
              <a:rPr lang="pt-BR" sz="2400" dirty="0" smtClean="0">
                <a:latin typeface="Candara" pitchFamily="34" charset="0"/>
              </a:rPr>
              <a:t>é fundamental pois pode oferecer para a equipe de DT </a:t>
            </a:r>
            <a:r>
              <a:rPr lang="pt-BR" sz="2400" b="1" dirty="0" smtClean="0">
                <a:latin typeface="Candara" pitchFamily="34" charset="0"/>
              </a:rPr>
              <a:t>inspiração</a:t>
            </a:r>
            <a:r>
              <a:rPr lang="pt-BR" sz="2400" dirty="0" smtClean="0">
                <a:latin typeface="Candara" pitchFamily="34" charset="0"/>
              </a:rPr>
              <a:t> para descobrir até as </a:t>
            </a:r>
            <a:r>
              <a:rPr lang="pt-BR" sz="2400" b="1" dirty="0" smtClean="0">
                <a:latin typeface="Candara" pitchFamily="34" charset="0"/>
              </a:rPr>
              <a:t>necessidades</a:t>
            </a:r>
            <a:r>
              <a:rPr lang="pt-BR" sz="2400" dirty="0" smtClean="0">
                <a:latin typeface="Candara" pitchFamily="34" charset="0"/>
              </a:rPr>
              <a:t> que o usuário não consegue verbalizar.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ndara" pitchFamily="34" charset="0"/>
              </a:rPr>
              <a:t>A pesquisa 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34400" cy="33528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ndara" pitchFamily="34" charset="0"/>
              </a:rPr>
              <a:t>Investigação de doutorado em </a:t>
            </a:r>
          </a:p>
          <a:p>
            <a:pPr>
              <a:buNone/>
            </a:pPr>
            <a:r>
              <a:rPr lang="pt-BR" sz="2400" dirty="0" smtClean="0">
                <a:latin typeface="Candara" pitchFamily="34" charset="0"/>
              </a:rPr>
              <a:t>   andamento</a:t>
            </a:r>
          </a:p>
          <a:p>
            <a:r>
              <a:rPr lang="pt-BR" sz="2400" dirty="0" smtClean="0">
                <a:latin typeface="Candara" pitchFamily="34" charset="0"/>
              </a:rPr>
              <a:t>Curso  de Licenciatura em</a:t>
            </a:r>
          </a:p>
          <a:p>
            <a:pPr>
              <a:buNone/>
            </a:pPr>
            <a:r>
              <a:rPr lang="pt-BR" sz="2400" dirty="0" smtClean="0">
                <a:latin typeface="Candara" pitchFamily="34" charset="0"/>
              </a:rPr>
              <a:t>    Ciências da USP-UNIVESP (CLC) </a:t>
            </a:r>
          </a:p>
          <a:p>
            <a:r>
              <a:rPr lang="pt-BR" sz="2400" dirty="0" smtClean="0">
                <a:latin typeface="Candara" pitchFamily="34" charset="0"/>
              </a:rPr>
              <a:t>Ambiente Virtual de Aprendizagem (AVA) do CLC</a:t>
            </a:r>
          </a:p>
          <a:p>
            <a:r>
              <a:rPr lang="pt-BR" sz="2400" i="1" dirty="0" err="1" smtClean="0">
                <a:latin typeface="Candara" pitchFamily="34" charset="0"/>
              </a:rPr>
              <a:t>Human-centered</a:t>
            </a:r>
            <a:r>
              <a:rPr lang="pt-BR" sz="2400" i="1" dirty="0" smtClean="0">
                <a:latin typeface="Candara" pitchFamily="34" charset="0"/>
              </a:rPr>
              <a:t> design </a:t>
            </a:r>
            <a:r>
              <a:rPr lang="pt-BR" sz="2400" dirty="0" smtClean="0">
                <a:latin typeface="Candara" pitchFamily="34" charset="0"/>
              </a:rPr>
              <a:t>– enfoque nas demandas do aluno, docente e tutor</a:t>
            </a:r>
          </a:p>
          <a:p>
            <a:endParaRPr lang="pt-BR" dirty="0" smtClean="0">
              <a:latin typeface="+mj-lt"/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icenciatura em Ciênc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04800"/>
            <a:ext cx="3657600" cy="2357306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200" y="4648200"/>
            <a:ext cx="8229600" cy="19389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Candara" pitchFamily="34" charset="0"/>
              </a:rPr>
              <a:t>Objetivo </a:t>
            </a:r>
            <a:r>
              <a:rPr lang="pt-BR" sz="2400" dirty="0" smtClean="0">
                <a:latin typeface="Candara" pitchFamily="34" charset="0"/>
              </a:rPr>
              <a:t>– descrever as etapas do Design </a:t>
            </a:r>
            <a:r>
              <a:rPr lang="pt-BR" sz="2400" dirty="0" err="1" smtClean="0">
                <a:latin typeface="Candara" pitchFamily="34" charset="0"/>
              </a:rPr>
              <a:t>Thinking</a:t>
            </a:r>
            <a:r>
              <a:rPr lang="pt-BR" sz="2400" dirty="0" smtClean="0">
                <a:latin typeface="Candara" pitchFamily="34" charset="0"/>
              </a:rPr>
              <a:t> e apresentar um exemplo real de sua aplicação na pesquisa realizada no curso semipresencial de Licenciatura em Ciências da USP/UNIVESP.</a:t>
            </a:r>
            <a:endParaRPr lang="en-US" sz="2400" dirty="0" smtClean="0">
              <a:latin typeface="Candara" pitchFamily="34" charset="0"/>
            </a:endParaRPr>
          </a:p>
          <a:p>
            <a:endParaRPr lang="pt-BR" sz="2400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Abordagem da </a:t>
            </a:r>
            <a:r>
              <a:rPr lang="pt-BR" b="1" dirty="0" err="1" smtClean="0">
                <a:latin typeface="Candara" pitchFamily="34" charset="0"/>
              </a:rPr>
              <a:t>D.school</a:t>
            </a:r>
            <a:r>
              <a:rPr lang="pt-BR" b="1" dirty="0" smtClean="0">
                <a:latin typeface="Candara" pitchFamily="34" charset="0"/>
              </a:rPr>
              <a:t> - </a:t>
            </a:r>
            <a:r>
              <a:rPr lang="pt-BR" b="1" dirty="0" err="1" smtClean="0">
                <a:latin typeface="Candara" pitchFamily="34" charset="0"/>
              </a:rPr>
              <a:t>Standford</a:t>
            </a:r>
            <a:r>
              <a:rPr lang="pt-BR" b="1" dirty="0" smtClean="0">
                <a:latin typeface="Candara" pitchFamily="34" charset="0"/>
              </a:rPr>
              <a:t> </a:t>
            </a:r>
            <a:r>
              <a:rPr lang="pt-BR" b="1" dirty="0" err="1" smtClean="0">
                <a:latin typeface="Candara" pitchFamily="34" charset="0"/>
              </a:rPr>
              <a:t>University</a:t>
            </a:r>
            <a:endParaRPr lang="en-US" b="1" dirty="0">
              <a:latin typeface="Candara" pitchFamily="34" charset="0"/>
            </a:endParaRPr>
          </a:p>
        </p:txBody>
      </p:sp>
      <p:pic>
        <p:nvPicPr>
          <p:cNvPr id="4" name="Content Placeholder 3" descr="processoDT-articulad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8400"/>
            <a:ext cx="8229600" cy="18822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381000" y="304801"/>
            <a:ext cx="8305800" cy="10667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sz="3600" b="1" dirty="0" smtClean="0">
                <a:latin typeface="Candara" pitchFamily="34" charset="0"/>
              </a:rPr>
              <a:t>Abordagem </a:t>
            </a:r>
            <a:r>
              <a:rPr lang="pt-BR" sz="3600" b="1" dirty="0" smtClean="0">
                <a:latin typeface="Candara" pitchFamily="34" charset="0"/>
              </a:rPr>
              <a:t>da </a:t>
            </a:r>
            <a:r>
              <a:rPr lang="pt-BR" sz="3600" b="1" dirty="0" smtClean="0">
                <a:latin typeface="Candara" pitchFamily="34" charset="0"/>
              </a:rPr>
              <a:t>IDEO</a:t>
            </a:r>
          </a:p>
          <a:p>
            <a:pPr algn="ctr">
              <a:buNone/>
            </a:pPr>
            <a:r>
              <a:rPr lang="pt-BR" sz="3600" b="1" dirty="0" err="1" smtClean="0">
                <a:latin typeface="Candara" pitchFamily="34" charset="0"/>
              </a:rPr>
              <a:t>Human-Centered</a:t>
            </a:r>
            <a:r>
              <a:rPr lang="pt-BR" sz="3600" b="1" dirty="0" smtClean="0">
                <a:latin typeface="Candara" pitchFamily="34" charset="0"/>
              </a:rPr>
              <a:t> Design (HCD)</a:t>
            </a:r>
          </a:p>
          <a:p>
            <a:pPr algn="ctr">
              <a:buNone/>
            </a:pPr>
            <a:endParaRPr lang="pt-BR" sz="3600" b="1" dirty="0">
              <a:solidFill>
                <a:schemeClr val="bg1">
                  <a:lumMod val="50000"/>
                </a:schemeClr>
              </a:solidFill>
              <a:latin typeface="Candara" pitchFamily="34" charset="0"/>
            </a:endParaRPr>
          </a:p>
          <a:p>
            <a:pPr algn="ctr">
              <a:buNone/>
            </a:pPr>
            <a:endParaRPr lang="pt-BR" sz="3600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>
              <a:buNone/>
            </a:pPr>
            <a:endParaRPr lang="pt-BR" b="1" dirty="0">
              <a:solidFill>
                <a:srgbClr val="0070C0"/>
              </a:solidFill>
            </a:endParaRPr>
          </a:p>
          <a:p>
            <a:pPr>
              <a:buNone/>
            </a:pPr>
            <a:endParaRPr lang="pt-BR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" name="Picture 8" descr="processo DT-HCD.jpg"/>
          <p:cNvPicPr>
            <a:picLocks noChangeAspect="1"/>
          </p:cNvPicPr>
          <p:nvPr/>
        </p:nvPicPr>
        <p:blipFill>
          <a:blip r:embed="rId2" cstate="print"/>
          <a:srcRect b="3210"/>
          <a:stretch>
            <a:fillRect/>
          </a:stretch>
        </p:blipFill>
        <p:spPr>
          <a:xfrm>
            <a:off x="381000" y="1447800"/>
            <a:ext cx="8429625" cy="3733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81400" y="5486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Candara" pitchFamily="34" charset="0"/>
              </a:rPr>
              <a:t>Create</a:t>
            </a:r>
            <a:r>
              <a:rPr lang="pt-BR" sz="2800" dirty="0" smtClean="0">
                <a:latin typeface="Candara" pitchFamily="34" charset="0"/>
              </a:rPr>
              <a:t> (C)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5486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Candara" pitchFamily="34" charset="0"/>
              </a:rPr>
              <a:t>Deliver</a:t>
            </a:r>
            <a:r>
              <a:rPr lang="pt-BR" sz="2800" dirty="0" smtClean="0">
                <a:latin typeface="Candara" pitchFamily="34" charset="0"/>
              </a:rPr>
              <a:t> (D)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5486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Candara" pitchFamily="34" charset="0"/>
              </a:rPr>
              <a:t>Hear</a:t>
            </a:r>
            <a:r>
              <a:rPr lang="pt-BR" sz="2800" dirty="0" smtClean="0">
                <a:latin typeface="Candara" pitchFamily="34" charset="0"/>
              </a:rPr>
              <a:t> (H)</a:t>
            </a:r>
            <a:endParaRPr lang="en-US" sz="28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Candara" pitchFamily="34" charset="0"/>
              </a:rPr>
              <a:t>Articulação entre abordagens – </a:t>
            </a:r>
            <a:r>
              <a:rPr lang="pt-BR" b="1" dirty="0" err="1" smtClean="0">
                <a:latin typeface="Candara" pitchFamily="34" charset="0"/>
              </a:rPr>
              <a:t>D.school</a:t>
            </a:r>
            <a:r>
              <a:rPr lang="pt-BR" b="1" dirty="0" smtClean="0">
                <a:latin typeface="Candara" pitchFamily="34" charset="0"/>
              </a:rPr>
              <a:t> e IDEO</a:t>
            </a:r>
            <a:endParaRPr lang="en-US" b="1" dirty="0">
              <a:latin typeface="Candara" pitchFamily="34" charset="0"/>
            </a:endParaRPr>
          </a:p>
        </p:txBody>
      </p:sp>
      <p:pic>
        <p:nvPicPr>
          <p:cNvPr id="6" name="Content Placeholder 5" descr="articulacao_entre_abordagen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8229600" cy="27186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ndara" pitchFamily="34" charset="0"/>
              </a:rPr>
              <a:t>Etapas do processo de Design </a:t>
            </a:r>
            <a:r>
              <a:rPr lang="pt-BR" b="1" dirty="0" err="1" smtClean="0">
                <a:latin typeface="Candara" pitchFamily="34" charset="0"/>
              </a:rPr>
              <a:t>Thinking</a:t>
            </a:r>
            <a:endParaRPr lang="en-US" b="1" dirty="0">
              <a:latin typeface="Candara" pitchFamily="34" charset="0"/>
            </a:endParaRPr>
          </a:p>
        </p:txBody>
      </p:sp>
      <p:pic>
        <p:nvPicPr>
          <p:cNvPr id="5" name="Content Placeholder 4" descr="poster-cinz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12347"/>
          <a:stretch>
            <a:fillRect/>
          </a:stretch>
        </p:blipFill>
        <p:spPr>
          <a:xfrm>
            <a:off x="1295400" y="1219200"/>
            <a:ext cx="6963833" cy="4577993"/>
          </a:xfr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821</TotalTime>
  <Words>1051</Words>
  <Application>Microsoft Office PowerPoint</Application>
  <PresentationFormat>On-screen Show (4:3)</PresentationFormat>
  <Paragraphs>136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Slide 1</vt:lpstr>
      <vt:lpstr>Inovação na Educação a Distância</vt:lpstr>
      <vt:lpstr>Design thinking (DT) - opção metodológica</vt:lpstr>
      <vt:lpstr>Design Thinking = processo</vt:lpstr>
      <vt:lpstr>A pesquisa </vt:lpstr>
      <vt:lpstr>Abordagem da D.school - Standford University</vt:lpstr>
      <vt:lpstr>Slide 7</vt:lpstr>
      <vt:lpstr>Articulação entre abordagens – D.school e IDEO</vt:lpstr>
      <vt:lpstr>Etapas do processo de Design Thinking</vt:lpstr>
      <vt:lpstr>Filtros IDEO para definição do problema</vt:lpstr>
      <vt:lpstr>Uso de DT na pesquisa de doutorado</vt:lpstr>
      <vt:lpstr>Empatia (Entender e Ouvir)</vt:lpstr>
      <vt:lpstr>2) Ouvir</vt:lpstr>
      <vt:lpstr>3) Definir</vt:lpstr>
      <vt:lpstr>4) Idealizar</vt:lpstr>
      <vt:lpstr>5) Prototipar</vt:lpstr>
      <vt:lpstr>6) Testar</vt:lpstr>
      <vt:lpstr>Conclusões</vt:lpstr>
      <vt:lpstr>Referências Bibliográficas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Design Thinking para concepção e proposição de práticas inovadoras em cursos a distância</dc:title>
  <dc:creator>Carolina</dc:creator>
  <cp:lastModifiedBy>Carolina</cp:lastModifiedBy>
  <cp:revision>56</cp:revision>
  <dcterms:created xsi:type="dcterms:W3CDTF">2013-09-08T21:59:14Z</dcterms:created>
  <dcterms:modified xsi:type="dcterms:W3CDTF">2013-09-09T11:46:53Z</dcterms:modified>
</cp:coreProperties>
</file>