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95536" y="2245509"/>
            <a:ext cx="835292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DOCÊNCIA </a:t>
            </a:r>
            <a:r>
              <a:rPr lang="pt-BR" sz="36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quem embala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Universidade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Aberta do Brasil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/>
              <a:t>Por</a:t>
            </a:r>
            <a:endParaRPr lang="pt-BR" sz="2000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pPr algn="ctr"/>
            <a:r>
              <a:rPr lang="pt-BR" sz="2400" i="1" dirty="0"/>
              <a:t> Welinton </a:t>
            </a:r>
            <a:r>
              <a:rPr lang="pt-BR" sz="2400" i="1" dirty="0" err="1"/>
              <a:t>Baxto</a:t>
            </a:r>
            <a:r>
              <a:rPr lang="pt-BR" sz="2400" i="1" dirty="0"/>
              <a:t> </a:t>
            </a:r>
            <a:r>
              <a:rPr lang="pt-BR" sz="2400" i="1" dirty="0" smtClean="0"/>
              <a:t>Silva</a:t>
            </a:r>
          </a:p>
          <a:p>
            <a:pPr algn="ctr"/>
            <a:r>
              <a:rPr lang="pt-BR" sz="2400" i="1" dirty="0" smtClean="0"/>
              <a:t>Rosana Amaro</a:t>
            </a:r>
            <a:endParaRPr lang="pt-BR" sz="2400" i="1" dirty="0"/>
          </a:p>
          <a:p>
            <a:r>
              <a:rPr lang="pt-BR" dirty="0"/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39552" y="1968888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Há um consenso sobre o reconhecimento da importância do papel do professor- tutor e de sua ação na docência de nível superior, entretanto, as IFES precisam refletir sobre o alcance das atribuições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dirty="0"/>
              <a:t>A organização do trabalho pedagógico seja na modalidade presencial ou </a:t>
            </a:r>
            <a:r>
              <a:rPr lang="pt-BR" i="1" dirty="0"/>
              <a:t>online</a:t>
            </a:r>
            <a:r>
              <a:rPr lang="pt-BR" dirty="0"/>
              <a:t>, cada ator do processo ensino- aprendizagem deve ter atribuição bem definida para alcançar os objetivos definidos em um processo educativo. 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i="1" dirty="0" smtClean="0"/>
              <a:t>Após </a:t>
            </a:r>
            <a:r>
              <a:rPr lang="pt-BR" i="1" dirty="0"/>
              <a:t>tratamento e análise das informações coletadas, acredita-se como resultado da pesquisa, que não há óbice legal que impeça, hoje, a institucionalização do professor-tutor nas IFES, já que há previsão na Lei Nº 12.772, 28/12/2012 do cargo de professor auxiliar</a:t>
            </a:r>
            <a:r>
              <a:rPr lang="pt-BR" i="1" dirty="0" smtClean="0"/>
              <a:t>.</a:t>
            </a:r>
          </a:p>
          <a:p>
            <a:pPr algn="just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39552" y="138411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i="1" dirty="0">
                <a:solidFill>
                  <a:schemeClr val="accent3">
                    <a:lumMod val="50000"/>
                  </a:schemeClr>
                </a:solidFill>
              </a:rPr>
              <a:t>CONCLUSÕES DA PESQUISA</a:t>
            </a:r>
          </a:p>
        </p:txBody>
      </p:sp>
    </p:spTree>
    <p:extLst>
      <p:ext uri="{BB962C8B-B14F-4D97-AF65-F5344CB8AC3E}">
        <p14:creationId xmlns:p14="http://schemas.microsoft.com/office/powerpoint/2010/main" val="39875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9512" y="185934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Nosso Muito Obrigado </a:t>
            </a:r>
          </a:p>
          <a:p>
            <a:pPr algn="just"/>
            <a:endParaRPr lang="pt-BR" sz="2000" b="1" dirty="0"/>
          </a:p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DOCÊNCIA </a:t>
            </a:r>
            <a:r>
              <a:rPr lang="pt-BR" sz="2800" b="1" i="1" dirty="0"/>
              <a:t>ONLINE</a:t>
            </a:r>
            <a:r>
              <a:rPr lang="pt-BR" sz="2800" b="1" dirty="0"/>
              <a:t>: quem embala a Universidade Aberta do Brasil?</a:t>
            </a:r>
            <a:endParaRPr lang="pt-BR" sz="2800" dirty="0"/>
          </a:p>
          <a:p>
            <a:r>
              <a:rPr lang="pt-BR" sz="2000" b="1" dirty="0"/>
              <a:t> </a:t>
            </a:r>
            <a:endParaRPr lang="pt-BR" sz="2000" dirty="0"/>
          </a:p>
          <a:p>
            <a:pPr algn="ctr"/>
            <a:r>
              <a:rPr lang="pt-BR" sz="2000" dirty="0"/>
              <a:t> </a:t>
            </a:r>
            <a:r>
              <a:rPr lang="pt-BR" sz="2000" dirty="0" smtClean="0"/>
              <a:t>Por</a:t>
            </a:r>
            <a:endParaRPr lang="pt-BR" sz="2000" dirty="0"/>
          </a:p>
          <a:p>
            <a:pPr algn="ctr"/>
            <a:r>
              <a:rPr lang="pt-BR" sz="2000" dirty="0" smtClean="0"/>
              <a:t>Welinton </a:t>
            </a:r>
            <a:r>
              <a:rPr lang="pt-BR" sz="2000" dirty="0" err="1"/>
              <a:t>Baxto</a:t>
            </a:r>
            <a:r>
              <a:rPr lang="pt-BR" sz="2000" dirty="0"/>
              <a:t> </a:t>
            </a:r>
            <a:r>
              <a:rPr lang="pt-BR" sz="2000" dirty="0" smtClean="0"/>
              <a:t>Silva (fomento: Ministério </a:t>
            </a:r>
            <a:r>
              <a:rPr lang="pt-BR" sz="2000" dirty="0"/>
              <a:t>da </a:t>
            </a:r>
            <a:r>
              <a:rPr lang="pt-BR" sz="2000" dirty="0" smtClean="0"/>
              <a:t>Educação ) welinton.silva@mec.gov.br</a:t>
            </a:r>
            <a:endParaRPr lang="pt-BR" sz="2000" dirty="0"/>
          </a:p>
          <a:p>
            <a:pPr algn="ctr"/>
            <a:endParaRPr lang="pt-BR" sz="2000" dirty="0" smtClean="0"/>
          </a:p>
          <a:p>
            <a:pPr algn="ctr"/>
            <a:r>
              <a:rPr lang="pt-BR" sz="2000" dirty="0" smtClean="0"/>
              <a:t>Rosana </a:t>
            </a:r>
            <a:r>
              <a:rPr lang="pt-BR" sz="2000" dirty="0"/>
              <a:t>Amaro - Universidade de Brasília - </a:t>
            </a:r>
            <a:r>
              <a:rPr lang="pt-BR" sz="2000" dirty="0" err="1"/>
              <a:t>rosanaead</a:t>
            </a:r>
            <a:r>
              <a:rPr lang="pt-BR" sz="2000" dirty="0"/>
              <a:t>@.</a:t>
            </a:r>
            <a:r>
              <a:rPr lang="pt-BR" sz="2000" dirty="0" smtClean="0"/>
              <a:t>unb.br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272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3528" y="2289061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i="1" dirty="0"/>
              <a:t>A modalidade a distância no Brasil foi regulamentada pelo Decreto nº 5622/2005. Com isso, as instituições federais de ensino superior (IFES) passaram a utilizá-la em curso de graduação desmistificando a docência online. </a:t>
            </a:r>
            <a:endParaRPr lang="pt-BR" sz="2400" i="1" dirty="0" smtClean="0"/>
          </a:p>
          <a:p>
            <a:pPr algn="just"/>
            <a:endParaRPr lang="pt-BR" sz="2400" i="1" dirty="0"/>
          </a:p>
          <a:p>
            <a:pPr algn="just"/>
            <a:r>
              <a:rPr lang="pt-BR" sz="2400" i="1" dirty="0" smtClean="0"/>
              <a:t>Entretanto</a:t>
            </a:r>
            <a:r>
              <a:rPr lang="pt-BR" sz="2400" i="1" dirty="0"/>
              <a:t>, não se posicionaram quanto ao nicho operante do professor-tutor. Para dirimir o hiato entre o marco legal e a prática docente do professor-tutor e professor da disciplina, </a:t>
            </a:r>
            <a:r>
              <a:rPr lang="pt-BR" sz="2400" i="1" dirty="0" smtClean="0"/>
              <a:t>investigou-se </a:t>
            </a:r>
            <a:r>
              <a:rPr lang="pt-BR" sz="2400" i="1" dirty="0"/>
              <a:t>apoiado no método da pesquisa bibliográfica, as seguintes inquietações: Quem pode exercer a docência em nível superior? Onde opera o docente online? Quem embala a docência online no sistema Universidade Aberta do Brasil? 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323528" y="1573167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i="1" dirty="0">
                <a:solidFill>
                  <a:schemeClr val="accent3">
                    <a:lumMod val="50000"/>
                  </a:schemeClr>
                </a:solidFill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3837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51520" y="1412776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Contexto da Docência </a:t>
            </a:r>
            <a:r>
              <a:rPr lang="pt-BR" sz="24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Universidade Aberta do Brasil</a:t>
            </a:r>
            <a:endParaRPr lang="pt-BR" sz="2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923797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A concretização da </a:t>
            </a:r>
            <a:r>
              <a:rPr lang="pt-BR" sz="1600" dirty="0" err="1"/>
              <a:t>EaD</a:t>
            </a:r>
            <a:r>
              <a:rPr lang="pt-BR" sz="1600" dirty="0"/>
              <a:t> é resultado da regulamentação do Art. 80 da Lei de Diretrizes e Bases da Educação Nº 9394/1966 (</a:t>
            </a:r>
            <a:r>
              <a:rPr lang="pt-BR" sz="1600" dirty="0" smtClean="0"/>
              <a:t>LDB/96) pelo </a:t>
            </a:r>
            <a:r>
              <a:rPr lang="pt-BR" sz="1600" dirty="0"/>
              <a:t>Decreto n° </a:t>
            </a:r>
            <a:r>
              <a:rPr lang="pt-BR" sz="1600" dirty="0" smtClean="0"/>
              <a:t>5622/05, </a:t>
            </a:r>
            <a:r>
              <a:rPr lang="pt-BR" sz="1600" dirty="0"/>
              <a:t>que </a:t>
            </a:r>
            <a:r>
              <a:rPr lang="pt-BR" sz="1600" dirty="0" smtClean="0"/>
              <a:t>caracterizou:</a:t>
            </a:r>
          </a:p>
          <a:p>
            <a:pPr algn="just"/>
            <a:endParaRPr lang="pt-BR" sz="1600" dirty="0" smtClean="0"/>
          </a:p>
          <a:p>
            <a:pPr lvl="3" algn="just"/>
            <a:r>
              <a:rPr lang="pt-BR" sz="1400" dirty="0" smtClean="0"/>
              <a:t>“</a:t>
            </a:r>
            <a:r>
              <a:rPr lang="pt-BR" sz="1400" dirty="0" smtClean="0"/>
              <a:t>a </a:t>
            </a:r>
            <a:r>
              <a:rPr lang="pt-BR" sz="1400" dirty="0"/>
              <a:t>educação a distância como modalidade educacional, na qual a mediação didático-pedagógica nos processos de ensino e aprendizagem ocorrerá com a utilização de meios e TIC, com estudantes e professores desenvolvendo atividades educativas em lugares ou tempos diversos</a:t>
            </a:r>
            <a:r>
              <a:rPr lang="pt-BR" sz="1400" dirty="0" smtClean="0"/>
              <a:t>.”</a:t>
            </a:r>
            <a:endParaRPr lang="pt-BR" sz="1400" dirty="0" smtClean="0"/>
          </a:p>
          <a:p>
            <a:pPr algn="just"/>
            <a:endParaRPr lang="pt-BR" sz="1600" dirty="0"/>
          </a:p>
          <a:p>
            <a:pPr algn="just"/>
            <a:r>
              <a:rPr lang="pt-BR" sz="1500" dirty="0"/>
              <a:t>Essa lógica de atuação dos professores passou a afetar a prática pedagógica quando dá concretude da docência, agora em ambiente virtual de aprendizagem (AVA), pois que a sala de aula na modalidade a distância é robusta pela sua especificidade se comparados à modalidade presencial</a:t>
            </a:r>
            <a:r>
              <a:rPr lang="pt-BR" sz="1500" dirty="0" smtClean="0"/>
              <a:t>.</a:t>
            </a:r>
          </a:p>
          <a:p>
            <a:pPr algn="just"/>
            <a:endParaRPr lang="pt-BR" sz="1500" dirty="0"/>
          </a:p>
          <a:p>
            <a:pPr algn="just"/>
            <a:r>
              <a:rPr lang="pt-BR" sz="1500" dirty="0"/>
              <a:t>Nesse olhar, o professor passou a incorporar na modalidade a distância, dependendo da Instituição de Ensino Superior (IES), algumas denominações, tais como, </a:t>
            </a:r>
            <a:r>
              <a:rPr lang="pt-BR" sz="1500" b="1" dirty="0"/>
              <a:t>professor mediador, professor virtual, professor tutor, tutor a distância, tutor virtual, orientador acadêmico</a:t>
            </a:r>
            <a:r>
              <a:rPr lang="pt-BR" sz="1500" dirty="0"/>
              <a:t>. Embora as designações sejam diversas, algumas funções são semelhantes, especialmente, para aqueles professores que exercem a docência como professor-tutor no âmbito da </a:t>
            </a:r>
            <a:r>
              <a:rPr lang="pt-BR" sz="1500" dirty="0" smtClean="0"/>
              <a:t>UAB.</a:t>
            </a:r>
          </a:p>
          <a:p>
            <a:pPr algn="just"/>
            <a:endParaRPr lang="pt-BR" sz="1500" dirty="0" smtClean="0"/>
          </a:p>
          <a:p>
            <a:pPr algn="just"/>
            <a:r>
              <a:rPr lang="pt-BR" sz="1500" dirty="0" smtClean="0"/>
              <a:t>Essa </a:t>
            </a:r>
            <a:r>
              <a:rPr lang="pt-BR" sz="1500" dirty="0"/>
              <a:t>constatação, no mínimo, evidencia que não há consenso acerca da organização pedagógica adequada para os diferentes atores neste sistema</a:t>
            </a:r>
            <a:r>
              <a:rPr lang="pt-BR" sz="1500" dirty="0" smtClean="0"/>
              <a:t>.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0539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79512" y="126876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As Bases Legais para o exercício da Docência </a:t>
            </a:r>
            <a:r>
              <a:rPr lang="pt-BR" sz="2800" b="1" i="1" dirty="0">
                <a:solidFill>
                  <a:schemeClr val="accent3">
                    <a:lumMod val="75000"/>
                  </a:schemeClr>
                </a:solidFill>
              </a:rPr>
              <a:t>Online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 na Universidade Aberta do Brasil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2222867"/>
            <a:ext cx="85324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Lei </a:t>
            </a:r>
            <a:r>
              <a:rPr lang="pt-BR" dirty="0"/>
              <a:t>de Diretrizes e Bases nº 9394/96 (LDB/96), precisamente no art. 67, consta que os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de ensino promoverão a valorização dos profissionais da educação</a:t>
            </a:r>
            <a:r>
              <a:rPr lang="pt-BR" dirty="0"/>
              <a:t>, assegurado nos termos dos estatutos e dos planos de carreira do magistério público. 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LDB/96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 que a experiência docente será pré-requisito para o exercício profissional de quaisquer outras funções de magistério</a:t>
            </a:r>
            <a:r>
              <a:rPr lang="pt-BR" dirty="0"/>
              <a:t>, isto é, nos termos das normas de cada sistema de ensino. A mesma lei indica que incumbe ao professor elaboração e cumprimento do plano de trabalho, segundo a proposta pedagógica do estabelecimento de ensino e zelar pela aprendizagem dos alunos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Reforça o Plano Nacional de Educação - PNE (2001)[ ] que, à educação superior está reservada, também, o papel de fundamentar e divulgar os conhecimentos ministrados em outros níveis de ensino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assim como preparar seus professores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5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95536" y="2222868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Recentemente foi aprovada Lei nº 11.772/ 2012[ ] que estruturou do plano de carreiras e cargos de magistério federal, composto pelas seguintes Carreiras e cargos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[..]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Carreira de Magistério Superior, composta pelos cargos, de nível superior, de provimento efetivo de Professor do Magistério Superior</a:t>
            </a:r>
            <a:r>
              <a:rPr lang="pt-BR" dirty="0"/>
              <a:t>, de que trata a Lei no 7.596, de 10 de abril de 1987; II - Cargo Isolado de provimento efetivo, de nível superior, de Professor Titular-Livre do Magistério Superior; III - Carreira de Magistério do Ensino Básico, Técnico e Tecnológico, composta pelos cargos de provimento efetivo de Professor do Ensino Básico, Técnico e Tecnológico, de que trata a Lei no 11.784, de 22 de setembro de 2008; e IV - Cargo Isolado de provimento efetivo, de nível superior, de Professor Titular-Livre do Ensino Básico, Técnico e Tecnológico.</a:t>
            </a:r>
          </a:p>
          <a:p>
            <a:pPr algn="just"/>
            <a:r>
              <a:rPr lang="pt-BR" dirty="0"/>
              <a:t>§ </a:t>
            </a:r>
            <a:r>
              <a:rPr lang="pt-BR" dirty="0" err="1"/>
              <a:t>1o</a:t>
            </a:r>
            <a:r>
              <a:rPr lang="pt-BR" dirty="0"/>
              <a:t> A Carreira de Magistério Superior é composta das seguintes classes, observado o Anexo I: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Professor Auxiliar; II - Professor Assistente; </a:t>
            </a:r>
            <a:r>
              <a:rPr lang="pt-BR" dirty="0"/>
              <a:t>III - Professor Adjunto; IV - Professor Associado; e V - Professor Titular.</a:t>
            </a:r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79512" y="126876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As Bases Legais para o exercício da Docência </a:t>
            </a:r>
            <a:r>
              <a:rPr lang="pt-BR" sz="2800" b="1" i="1" dirty="0">
                <a:solidFill>
                  <a:schemeClr val="accent3">
                    <a:lumMod val="75000"/>
                  </a:schemeClr>
                </a:solidFill>
              </a:rPr>
              <a:t>Online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 na Universidade Aberta do Brasil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51520" y="1384140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accent3">
                    <a:lumMod val="75000"/>
                  </a:schemeClr>
                </a:solidFill>
              </a:rPr>
              <a:t>Nicho Operante do Docente </a:t>
            </a:r>
            <a:r>
              <a:rPr lang="pt-BR" sz="2400" b="1" i="1" dirty="0">
                <a:solidFill>
                  <a:schemeClr val="accent3">
                    <a:lumMod val="75000"/>
                  </a:schemeClr>
                </a:solidFill>
              </a:rPr>
              <a:t>Online nas Instituições Públicas Federais</a:t>
            </a:r>
            <a:endParaRPr lang="pt-B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02023"/>
              </p:ext>
            </p:extLst>
          </p:nvPr>
        </p:nvGraphicFramePr>
        <p:xfrm>
          <a:off x="457200" y="2132856"/>
          <a:ext cx="8229600" cy="2836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944"/>
                <a:gridCol w="934883"/>
                <a:gridCol w="901964"/>
                <a:gridCol w="773583"/>
                <a:gridCol w="809792"/>
                <a:gridCol w="915131"/>
                <a:gridCol w="915131"/>
                <a:gridCol w="855879"/>
                <a:gridCol w="426293"/>
              </a:tblGrid>
              <a:tr h="295922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Instituições Federais - Números de Concluintes, Cursos, Matrículas nos Cursos de Graduação Presenciais e a Distância e Funções Docentes, segundo as Regiões Geográficas e as Instituições Federais </a:t>
                      </a:r>
                      <a:r>
                        <a:rPr lang="pt-BR" sz="1000" dirty="0" smtClean="0">
                          <a:effectLst/>
                        </a:rPr>
                        <a:t>- </a:t>
                      </a:r>
                      <a:r>
                        <a:rPr lang="pt-BR" sz="1000" dirty="0">
                          <a:effectLst/>
                        </a:rPr>
                        <a:t>2011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76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Região / 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Instituições Federais 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Concluintes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Cursos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Matrículas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Funções Docentes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897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Graduação Presencial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Graduação a Distância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Graduação Presencial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Graduação a Distância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Graduação Presencial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Graduação a Distância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Exercício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vert="vert270" anchor="ctr"/>
                </a:tc>
              </a:tr>
              <a:tr h="29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Brasil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98.383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12.774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5.357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334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927.086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105.850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90.388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84.408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</a:tr>
              <a:tr h="147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Norte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12.862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589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745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67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115.828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8.282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9.154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8.236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</a:tr>
              <a:tr h="29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Nordeste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28.579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1.363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1.391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88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288.261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31.106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26.618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24.356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</a:tr>
              <a:tr h="29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Sudeste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30.452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2.465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1.592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89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277.305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33.796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28.819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27.542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</a:tr>
              <a:tr h="29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Sul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15.450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7.150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1.007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55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151.860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25.447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15.697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14.893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</a:tr>
              <a:tr h="147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Centro-Oeste  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11.040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1.207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622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35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93.832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7.219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10.100</a:t>
                      </a:r>
                      <a:endParaRPr lang="pt-BR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9.381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155" marR="43155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7382" y="1844824"/>
            <a:ext cx="5868914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1: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Sinopses Estatísticas da Educação Superior – Graduação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MEC/INEP/DEED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508111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Dos dados apresentados pelo MEC/INEP/DEED, pode-se verificar que a quantidade de docentes em exercícios não se apresenta por modalidade, ou seja, dessa maneira dificulta a leitura quanto à identificação se este quantitativo, também, se refere </a:t>
            </a:r>
            <a:r>
              <a:rPr lang="pt-BR" dirty="0" smtClean="0"/>
              <a:t>aos </a:t>
            </a:r>
            <a:r>
              <a:rPr lang="pt-BR" dirty="0"/>
              <a:t>docentes que estão em exercícios em curso de licenciaturas a distância na UAB.  </a:t>
            </a:r>
          </a:p>
        </p:txBody>
      </p:sp>
    </p:spTree>
    <p:extLst>
      <p:ext uri="{BB962C8B-B14F-4D97-AF65-F5344CB8AC3E}">
        <p14:creationId xmlns:p14="http://schemas.microsoft.com/office/powerpoint/2010/main" val="12450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51520" y="2060848"/>
            <a:ext cx="86409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A este respeito, Decreto nº </a:t>
            </a:r>
            <a:r>
              <a:rPr lang="pt-BR" dirty="0" smtClean="0"/>
              <a:t>5.800 o </a:t>
            </a:r>
            <a:r>
              <a:rPr lang="pt-BR" dirty="0"/>
              <a:t>Sistema Universidade Aberta do Brasil - UAB, voltado para o desenvolvimento da modalidade de Educação a Distância, com a finalidade de expandir e interiorizar a oferta de cursos e programas de educação superior no país</a:t>
            </a:r>
            <a:r>
              <a:rPr lang="pt-BR" dirty="0" smtClean="0"/>
              <a:t>.</a:t>
            </a:r>
          </a:p>
          <a:p>
            <a:pPr algn="just"/>
            <a:endParaRPr lang="pt-BR" sz="1000" dirty="0"/>
          </a:p>
          <a:p>
            <a:pPr algn="just"/>
            <a:r>
              <a:rPr lang="pt-BR" dirty="0"/>
              <a:t>A efervescência após a regulamentação da </a:t>
            </a:r>
            <a:r>
              <a:rPr lang="pt-BR" dirty="0" err="1"/>
              <a:t>EaD</a:t>
            </a:r>
            <a:r>
              <a:rPr lang="pt-BR" dirty="0"/>
              <a:t> no país pressionou a elaboração dos Referenciais de </a:t>
            </a:r>
            <a:r>
              <a:rPr lang="pt-BR" dirty="0" smtClean="0"/>
              <a:t>Qualidade para </a:t>
            </a:r>
            <a:r>
              <a:rPr lang="pt-BR" dirty="0"/>
              <a:t>a modalidade de educação superior a distância, em suplemento às determinações específicas da LDB 9394/96, decretos e  portarias normativas. </a:t>
            </a:r>
            <a:r>
              <a:rPr lang="pt-BR" dirty="0" smtClean="0"/>
              <a:t>Neste </a:t>
            </a:r>
            <a:r>
              <a:rPr lang="pt-BR" dirty="0"/>
              <a:t>documento estão detalhadas as principais competências dos atores para atuar na </a:t>
            </a:r>
            <a:r>
              <a:rPr lang="pt-BR" dirty="0" err="1"/>
              <a:t>EaD</a:t>
            </a:r>
            <a:r>
              <a:rPr lang="pt-BR" dirty="0"/>
              <a:t>, ou seja, da docência ao pessoal técnico-administrativo. </a:t>
            </a:r>
            <a:endParaRPr lang="pt-BR" dirty="0" smtClean="0"/>
          </a:p>
          <a:p>
            <a:pPr algn="just"/>
            <a:endParaRPr lang="pt-BR" sz="1000" dirty="0"/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Neste sentido, são nesses documentos que evidenciam a importância </a:t>
            </a:r>
            <a:r>
              <a:rPr lang="pt-BR" b="1" dirty="0">
                <a:solidFill>
                  <a:srgbClr val="FF0000"/>
                </a:solidFill>
              </a:rPr>
              <a:t>do tutor </a:t>
            </a:r>
            <a:r>
              <a:rPr lang="pt-BR" dirty="0"/>
              <a:t>a distância </a:t>
            </a:r>
            <a:r>
              <a:rPr lang="pt-BR" dirty="0" smtClean="0"/>
              <a:t>por </a:t>
            </a:r>
            <a:r>
              <a:rPr lang="pt-BR" dirty="0"/>
              <a:t>tratar de quesitos voltados a assegurar a qualidade da oferta do ensino </a:t>
            </a:r>
            <a:r>
              <a:rPr lang="pt-BR" dirty="0" smtClean="0"/>
              <a:t>na modalidade a distância da </a:t>
            </a:r>
            <a:r>
              <a:rPr lang="pt-BR" dirty="0"/>
              <a:t>IES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1520" y="138414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accent3">
                    <a:lumMod val="75000"/>
                  </a:schemeClr>
                </a:solidFill>
              </a:rPr>
              <a:t>Nicho Operante do Docente </a:t>
            </a:r>
            <a:r>
              <a:rPr lang="pt-BR" sz="2400" b="1" i="1" dirty="0">
                <a:solidFill>
                  <a:schemeClr val="accent3">
                    <a:lumMod val="75000"/>
                  </a:schemeClr>
                </a:solidFill>
              </a:rPr>
              <a:t>Online nas Instituições Públicas Federais</a:t>
            </a:r>
            <a:endParaRPr lang="pt-B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07504" y="1384112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Quem opera a docência </a:t>
            </a:r>
            <a:r>
              <a:rPr lang="pt-BR" sz="2000" b="1" i="1" dirty="0">
                <a:solidFill>
                  <a:schemeClr val="accent3">
                    <a:lumMod val="75000"/>
                  </a:schemeClr>
                </a:solidFill>
              </a:rPr>
              <a:t>Online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 no sistema Universidade Aberta do Brasil?</a:t>
            </a:r>
            <a:endParaRPr lang="pt-B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1873855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Na UAB os professores podem exercer as seguintes funções/atividades na modalidade a distância: </a:t>
            </a:r>
            <a:endParaRPr lang="pt-BR" dirty="0" smtClean="0"/>
          </a:p>
          <a:p>
            <a:pPr marL="342900" indent="-342900" algn="just">
              <a:buAutoNum type="alphaLcParenR"/>
            </a:pPr>
            <a:r>
              <a:rPr lang="pt-BR" dirty="0" smtClean="0"/>
              <a:t>Professor Pesquisador (I/II) – </a:t>
            </a:r>
            <a:r>
              <a:rPr lang="pt-BR" dirty="0"/>
              <a:t>planejamento, elaboração e disponibilização dos conteúdos, criação de recursos multimídia, acompanhamento e formação da ação de tutoria, acompanhamento do desempenho dos estudantes, reunião pedagógicas semanais, avaliação da disciplina por intermédio dos registros dos estudantes, tutores e sistema de avaliação ; </a:t>
            </a:r>
            <a:endParaRPr lang="pt-BR" dirty="0" smtClean="0"/>
          </a:p>
          <a:p>
            <a:pPr marL="342900" indent="-342900" algn="just">
              <a:buAutoNum type="alphaLcParenR"/>
            </a:pPr>
            <a:endParaRPr lang="pt-BR" dirty="0" smtClean="0"/>
          </a:p>
          <a:p>
            <a:pPr marL="342900" indent="-342900" algn="just">
              <a:buAutoNum type="alphaLcParenR"/>
            </a:pPr>
            <a:r>
              <a:rPr lang="pt-BR" dirty="0" smtClean="0"/>
              <a:t>Tutor a Distância (Professor-tutor) – </a:t>
            </a:r>
            <a:r>
              <a:rPr lang="pt-BR" dirty="0"/>
              <a:t>realiza mediação pedagógica, acompanhamento dos estudantes nas execuções das atividades, apoio às atividades docentes do professor da disciplina, acesso frequente ao AVA, Feedback aos estudantes, mediar as atividades discentes, colabora e participa do processo avaliativo, participa de curso de formação continuada, elabora registro de acompanhamento dos estudantes; </a:t>
            </a:r>
            <a:endParaRPr lang="pt-BR" dirty="0" smtClean="0"/>
          </a:p>
          <a:p>
            <a:pPr marL="342900" indent="-342900" algn="just">
              <a:buAutoNum type="alphaLcParenR"/>
            </a:pPr>
            <a:endParaRPr lang="pt-BR" dirty="0"/>
          </a:p>
          <a:p>
            <a:pPr marL="342900" indent="-342900" algn="just">
              <a:buAutoNum type="alphaLcParenR"/>
            </a:pPr>
            <a:r>
              <a:rPr lang="pt-BR" dirty="0" smtClean="0"/>
              <a:t>Tutor Presencial - orienta</a:t>
            </a:r>
            <a:r>
              <a:rPr lang="pt-BR" dirty="0"/>
              <a:t>, acompanha, promove e estimula o estudante presencialmente.</a:t>
            </a:r>
          </a:p>
        </p:txBody>
      </p:sp>
    </p:spTree>
    <p:extLst>
      <p:ext uri="{BB962C8B-B14F-4D97-AF65-F5344CB8AC3E}">
        <p14:creationId xmlns:p14="http://schemas.microsoft.com/office/powerpoint/2010/main" val="32948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07504" y="1384112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Quem opera a docência </a:t>
            </a:r>
            <a:r>
              <a:rPr lang="pt-BR" sz="2000" b="1" i="1" dirty="0">
                <a:solidFill>
                  <a:schemeClr val="accent3">
                    <a:lumMod val="75000"/>
                  </a:schemeClr>
                </a:solidFill>
              </a:rPr>
              <a:t>Online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 no sistema Universidade Aberta do Brasil?</a:t>
            </a:r>
            <a:endParaRPr lang="pt-B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1873855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Na perspectiva da docência online, dependendo do modelo que a </a:t>
            </a:r>
            <a:r>
              <a:rPr lang="pt-BR" dirty="0" smtClean="0"/>
              <a:t>IFES </a:t>
            </a:r>
            <a:r>
              <a:rPr lang="pt-BR" dirty="0"/>
              <a:t>adotou atuarão os seguintes profissionais: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de disciplina, tutor a distância; tutor presencial e equipe de apoio técnico administrativo</a:t>
            </a:r>
            <a:r>
              <a:rPr lang="pt-BR" dirty="0"/>
              <a:t>, equipe gestora. Estes surgem na UAB independente da necessidade de cada instituição, já que foi instituído pela Resolução CD/FNDE nº 8 de 30/04/2010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Portanto, o professor de disciplina e/ou professor-autor, tutor a distância; tutor presencial,  equipe administrativo e equipe gestora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os profissionais que podem atuar na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UAB,</a:t>
            </a:r>
            <a:r>
              <a:rPr lang="pt-BR" dirty="0" smtClean="0"/>
              <a:t> </a:t>
            </a:r>
            <a:r>
              <a:rPr lang="pt-BR" dirty="0"/>
              <a:t>entretanto,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embalo da docência está nas mãos dos professores-tutores</a:t>
            </a:r>
            <a:r>
              <a:rPr lang="pt-BR" dirty="0"/>
              <a:t> na sala de aula virtual ou se preferir no AVA.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Sendo assim, as IFES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precisam repensar acerca da institucionalização </a:t>
            </a:r>
            <a:r>
              <a:rPr lang="pt-BR" dirty="0"/>
              <a:t>dos professores-tutores a distância que atualmente estão em funções docentes à frente dos cursos de graduação, principalmente, nos cursos de licenciatura formando futuros professores no país, já que há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na Lei Nº 12.772, 28/12/2012 do cargo de professor auxiliar</a:t>
            </a:r>
            <a:r>
              <a:rPr lang="pt-BR" dirty="0"/>
              <a:t>. Este cargo atenderia às qualificações e não perpetuaria a precarização do trabalho docente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1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1560</Words>
  <Application>Microsoft Office PowerPoint</Application>
  <PresentationFormat>Apresentação na tela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ABED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Welinton</cp:lastModifiedBy>
  <cp:revision>9</cp:revision>
  <dcterms:created xsi:type="dcterms:W3CDTF">2013-08-07T21:06:06Z</dcterms:created>
  <dcterms:modified xsi:type="dcterms:W3CDTF">2013-09-09T20:23:45Z</dcterms:modified>
</cp:coreProperties>
</file>