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73" r:id="rId7"/>
    <p:sldId id="263" r:id="rId8"/>
    <p:sldId id="264" r:id="rId9"/>
    <p:sldId id="265" r:id="rId10"/>
    <p:sldId id="266" r:id="rId11"/>
    <p:sldId id="274" r:id="rId12"/>
    <p:sldId id="267" r:id="rId13"/>
    <p:sldId id="269" r:id="rId14"/>
    <p:sldId id="270" r:id="rId15"/>
    <p:sldId id="276" r:id="rId16"/>
    <p:sldId id="271" r:id="rId17"/>
    <p:sldId id="272" r:id="rId18"/>
    <p:sldId id="26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6371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PT" sz="4000" b="1" dirty="0" smtClean="0">
                <a:latin typeface="Arial" pitchFamily="34" charset="0"/>
                <a:cs typeface="Arial" pitchFamily="34" charset="0"/>
              </a:rPr>
              <a:t>Nelson </a:t>
            </a:r>
            <a:r>
              <a:rPr lang="pt-PT" sz="4000" b="1" dirty="0">
                <a:latin typeface="Arial" pitchFamily="34" charset="0"/>
                <a:cs typeface="Arial" pitchFamily="34" charset="0"/>
              </a:rPr>
              <a:t>Pereira </a:t>
            </a:r>
            <a:r>
              <a:rPr lang="pt-PT" sz="4000" b="1" dirty="0" smtClean="0">
                <a:latin typeface="Arial" pitchFamily="34" charset="0"/>
                <a:cs typeface="Arial" pitchFamily="34" charset="0"/>
              </a:rPr>
              <a:t>Castanheira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000" b="1" dirty="0" err="1" smtClean="0">
                <a:latin typeface="Arial" pitchFamily="34" charset="0"/>
                <a:cs typeface="Arial" pitchFamily="34" charset="0"/>
              </a:rPr>
              <a:t>Neliva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Terezinha </a:t>
            </a:r>
            <a:r>
              <a:rPr lang="pt-BR" sz="4000" b="1" dirty="0" err="1" smtClean="0">
                <a:latin typeface="Arial" pitchFamily="34" charset="0"/>
                <a:cs typeface="Arial" pitchFamily="34" charset="0"/>
              </a:rPr>
              <a:t>Tessaro</a:t>
            </a: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Eduardo Marques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Trindade</a:t>
            </a: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PT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Centro </a:t>
            </a:r>
            <a:r>
              <a:rPr lang="pt-PT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Universitário Internacional </a:t>
            </a:r>
            <a:r>
              <a:rPr lang="pt-PT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UNINTER</a:t>
            </a:r>
            <a:endParaRPr lang="pt-BR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FF00"/>
                </a:solidFill>
              </a:rPr>
              <a:t>A </a:t>
            </a:r>
            <a:r>
              <a:rPr lang="pt-BR" b="1" dirty="0" err="1" smtClean="0">
                <a:solidFill>
                  <a:srgbClr val="FFFF00"/>
                </a:solidFill>
              </a:rPr>
              <a:t>EaD</a:t>
            </a:r>
            <a:r>
              <a:rPr lang="pt-BR" b="1" dirty="0" smtClean="0">
                <a:solidFill>
                  <a:srgbClr val="FFFF00"/>
                </a:solidFill>
              </a:rPr>
              <a:t> E O MERCADO DE </a:t>
            </a:r>
            <a:r>
              <a:rPr lang="pt-BR" b="1" dirty="0" smtClean="0">
                <a:solidFill>
                  <a:srgbClr val="FFFF00"/>
                </a:solidFill>
              </a:rPr>
              <a:t>TRABALHO</a:t>
            </a:r>
            <a:endParaRPr lang="pt-BR" dirty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Uma </a:t>
            </a:r>
            <a:r>
              <a:rPr lang="pt-PT" dirty="0"/>
              <a:t>proposta de educação a distância, articulada às novas exigências do mercado de trabalho exige, ainda, um atendimento pedagógico voltado à promoção da relação professor-aluno, por meios e estratégias institucionalmente </a:t>
            </a:r>
            <a:r>
              <a:rPr lang="pt-PT" dirty="0" smtClean="0"/>
              <a:t>garantidos</a:t>
            </a:r>
            <a:r>
              <a:rPr lang="pt-PT" dirty="0" smtClean="0"/>
              <a:t>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0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rgbClr val="FFFF00"/>
                </a:solidFill>
              </a:rPr>
              <a:t>A </a:t>
            </a:r>
            <a:r>
              <a:rPr lang="pt-BR" b="1" dirty="0" err="1">
                <a:solidFill>
                  <a:srgbClr val="FFFF00"/>
                </a:solidFill>
              </a:rPr>
              <a:t>EaD</a:t>
            </a:r>
            <a:r>
              <a:rPr lang="pt-BR" b="1" dirty="0">
                <a:solidFill>
                  <a:srgbClr val="FFFF00"/>
                </a:solidFill>
              </a:rPr>
              <a:t> E O MERCADO DE </a:t>
            </a:r>
            <a:r>
              <a:rPr lang="pt-BR" b="1" dirty="0" smtClean="0">
                <a:solidFill>
                  <a:srgbClr val="FFFF00"/>
                </a:solidFill>
              </a:rPr>
              <a:t>TRABALHO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Exige também:</a:t>
            </a:r>
            <a:b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Formas de interação;</a:t>
            </a:r>
          </a:p>
          <a:p>
            <a:pPr>
              <a:buFontTx/>
              <a:buChar char="-"/>
            </a:pP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Formas de avaliação;</a:t>
            </a:r>
          </a:p>
          <a:p>
            <a:pPr>
              <a:buFontTx/>
              <a:buChar char="-"/>
            </a:pP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Utilização de </a:t>
            </a:r>
            <a:r>
              <a:rPr lang="pt-B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TICs</a:t>
            </a: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0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PRECONCEITO: EXISTE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dirty="0" smtClean="0"/>
              <a:t>O </a:t>
            </a:r>
            <a:r>
              <a:rPr lang="pt-PT" dirty="0"/>
              <a:t>preconceito em relação a EaD existe e se deve, em grande proporção, ao desconhecimento da metodologia empregada nessa modalidade de </a:t>
            </a:r>
            <a:r>
              <a:rPr lang="pt-PT" dirty="0" smtClean="0"/>
              <a:t>ensino. Atribui-se esse fato à falta de comprometimento do aluno e à falta de interação com os colegas da mesma turma</a:t>
            </a:r>
            <a:r>
              <a:rPr lang="pt-PT" dirty="0" smtClean="0"/>
              <a:t>. Acredita-se também que há facilidade nas avaliações.</a:t>
            </a: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>PESQUISA QUANTITATIVA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rgbClr val="FFFF00"/>
                </a:solidFill>
              </a:rPr>
              <a:t>PESQUISA QUANTITATIV</a:t>
            </a:r>
            <a:r>
              <a:rPr lang="pt-BR" sz="4000" dirty="0" smtClean="0">
                <a:solidFill>
                  <a:srgbClr val="FFFF00"/>
                </a:solidFill>
              </a:rPr>
              <a:t>A</a:t>
            </a:r>
          </a:p>
          <a:p>
            <a:pPr algn="just">
              <a:buFontTx/>
              <a:buChar char="-"/>
            </a:pPr>
            <a:r>
              <a:rPr lang="pt-BR" sz="4000" b="1" dirty="0" smtClean="0">
                <a:solidFill>
                  <a:schemeClr val="bg1"/>
                </a:solidFill>
              </a:rPr>
              <a:t>Questionário para 11.363 egressos</a:t>
            </a:r>
          </a:p>
          <a:p>
            <a:pPr algn="just">
              <a:buFontTx/>
              <a:buChar char="-"/>
            </a:pPr>
            <a:r>
              <a:rPr lang="pt-BR" sz="4000" b="1" dirty="0" smtClean="0">
                <a:solidFill>
                  <a:schemeClr val="bg1"/>
                </a:solidFill>
              </a:rPr>
              <a:t>990 respondentes (feminino = 47% e masculino = 53%)</a:t>
            </a:r>
          </a:p>
          <a:p>
            <a:pPr algn="just">
              <a:buFontTx/>
              <a:buChar char="-"/>
            </a:pPr>
            <a:r>
              <a:rPr lang="pt-BR" sz="4000" b="1" dirty="0" smtClean="0">
                <a:solidFill>
                  <a:schemeClr val="bg1"/>
                </a:solidFill>
              </a:rPr>
              <a:t>83,6% com 30 anos ou mais</a:t>
            </a:r>
          </a:p>
          <a:p>
            <a:pPr algn="just">
              <a:buFontTx/>
              <a:buChar char="-"/>
            </a:pPr>
            <a:endParaRPr lang="pt-BR" sz="4000" b="1" dirty="0">
              <a:solidFill>
                <a:schemeClr val="bg1"/>
              </a:solidFill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54,4% = curso contribuiu satisfatoriamente para inserção no mercado de trabalho</a:t>
            </a:r>
          </a:p>
          <a:p>
            <a:r>
              <a:rPr lang="pt-BR" sz="4000" b="1" dirty="0" smtClean="0">
                <a:solidFill>
                  <a:schemeClr val="bg1"/>
                </a:solidFill>
              </a:rPr>
              <a:t>56,1% = melhorou a situação no emprego graças ao curso</a:t>
            </a:r>
          </a:p>
          <a:p>
            <a:r>
              <a:rPr lang="pt-BR" sz="4000" b="1" dirty="0" smtClean="0">
                <a:solidFill>
                  <a:schemeClr val="bg1"/>
                </a:solidFill>
              </a:rPr>
              <a:t>59,4% = aumento de salário após conclusão do curso</a:t>
            </a:r>
            <a:endParaRPr lang="pt-BR" sz="4000" b="1" dirty="0">
              <a:solidFill>
                <a:schemeClr val="bg1"/>
              </a:solidFill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Aqueles que não responderam positivamente, alegaram: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bg1"/>
                </a:solidFill>
              </a:rPr>
              <a:t>Não se planejaram para o curso;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bg1"/>
                </a:solidFill>
              </a:rPr>
              <a:t>Não se adaptaram à modalidade;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bg1"/>
                </a:solidFill>
              </a:rPr>
              <a:t>Escolheram o curso errado;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bg1"/>
                </a:solidFill>
              </a:rPr>
              <a:t>Restrições de mercado quanto ao curso escolhido.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73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rgbClr val="FFFF00"/>
                </a:solidFill>
              </a:rPr>
              <a:t>CONCLUSÃO</a:t>
            </a:r>
          </a:p>
          <a:p>
            <a:pPr>
              <a:buFontTx/>
              <a:buChar char="-"/>
            </a:pPr>
            <a:r>
              <a:rPr lang="pt-BR" sz="4000" dirty="0" smtClean="0">
                <a:solidFill>
                  <a:schemeClr val="bg1"/>
                </a:solidFill>
              </a:rPr>
              <a:t>Há alguma resistência quanto à modalidade </a:t>
            </a:r>
            <a:r>
              <a:rPr lang="pt-BR" sz="4000" dirty="0" err="1" smtClean="0">
                <a:solidFill>
                  <a:schemeClr val="bg1"/>
                </a:solidFill>
              </a:rPr>
              <a:t>Ea</a:t>
            </a:r>
            <a:r>
              <a:rPr lang="pt-BR" sz="4000" dirty="0" err="1">
                <a:solidFill>
                  <a:schemeClr val="bg1"/>
                </a:solidFill>
              </a:rPr>
              <a:t>D</a:t>
            </a:r>
            <a:endParaRPr lang="pt-BR" sz="40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t-BR" sz="4000" dirty="0" smtClean="0">
                <a:solidFill>
                  <a:schemeClr val="bg1"/>
                </a:solidFill>
              </a:rPr>
              <a:t>Mercado de trabalho está considerando alguns aspectos positivos para o egresso da </a:t>
            </a:r>
            <a:r>
              <a:rPr lang="pt-BR" sz="4000" dirty="0" err="1" smtClean="0">
                <a:solidFill>
                  <a:schemeClr val="bg1"/>
                </a:solidFill>
              </a:rPr>
              <a:t>EaD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pPr marL="514350" indent="-514350">
              <a:buAutoNum type="alphaLcParenR"/>
            </a:pPr>
            <a:r>
              <a:rPr lang="pt-BR" sz="4000" dirty="0" smtClean="0">
                <a:solidFill>
                  <a:schemeClr val="bg1"/>
                </a:solidFill>
              </a:rPr>
              <a:t>Maior poder de organização;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b) Maior </a:t>
            </a:r>
            <a:r>
              <a:rPr lang="pt-BR" sz="4000" dirty="0">
                <a:solidFill>
                  <a:schemeClr val="bg1"/>
                </a:solidFill>
              </a:rPr>
              <a:t>disciplina e senso de responsabilidade;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c) Capacidade de planejamento e organização do tempo;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d) Maior familiaridade com a utilização de tecnologias.</a:t>
            </a:r>
          </a:p>
          <a:p>
            <a:pPr marL="0" indent="0">
              <a:buNone/>
            </a:pP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sz="4800" b="1" dirty="0" smtClean="0">
                <a:latin typeface="Arial" pitchFamily="34" charset="0"/>
                <a:cs typeface="Arial" pitchFamily="34" charset="0"/>
              </a:rPr>
              <a:t>OBRIGADO</a:t>
            </a:r>
            <a:endParaRPr lang="pt-BR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2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TC BD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380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A EDUCAÇÃO A DISTÂNCIA E </a:t>
            </a:r>
          </a:p>
          <a:p>
            <a:pPr marL="0" indent="0"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MERCADO DE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TRABALHO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EaD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educação a distância existe há muito tempo (cientificamente comprovado, há quase </a:t>
            </a:r>
            <a:r>
              <a:rPr lang="pt-BR" dirty="0">
                <a:latin typeface="Arial" pitchFamily="34" charset="0"/>
                <a:cs typeface="Arial" pitchFamily="34" charset="0"/>
              </a:rPr>
              <a:t>3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séculos)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mercado de trabalho mostrou-se resistente até o século XXI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QUALIDADE DO ENSINO NA </a:t>
            </a:r>
            <a:r>
              <a:rPr lang="pt-BR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EaD</a:t>
            </a:r>
            <a:endParaRPr lang="pt-BR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Apesar da grande expansão da educação a distância, ainda há questionamentos sobre a qualidade do modelo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falta de docentes preparados para 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EaD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 muito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questionada (insistem na forma tradicional do ensino presencial)</a:t>
            </a: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3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ENSINO SUPERIOR NO PAÍS</a:t>
            </a:r>
            <a:endParaRPr lang="pt-BR" sz="3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Sendo </a:t>
            </a:r>
            <a:r>
              <a:rPr lang="pt-BR" sz="3800" dirty="0">
                <a:latin typeface="Arial" pitchFamily="34" charset="0"/>
                <a:cs typeface="Arial" pitchFamily="34" charset="0"/>
              </a:rPr>
              <a:t>o Brasil de dimensões continentais, com 5.565 municípios, dos quais somente cerca de 30% possuem uma Instituição de Ensino Superior, como fazer para atender à demanda existente nos cerca de quatro mil municípios que não possuem um curso superior presencial? Como atender, ainda, a demanda naqueles municípios que, apesar de possuírem uma Instituição Superior de Ensino, não oferecem o curso que o aluno deseja ou precisa cursar? </a:t>
            </a:r>
          </a:p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IMPORTANTE: os pesquisadores utilizaram como amostra os Cursos Superiores Tecnológicos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1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54020"/>
              </p:ext>
            </p:extLst>
          </p:nvPr>
        </p:nvGraphicFramePr>
        <p:xfrm>
          <a:off x="683569" y="1628803"/>
          <a:ext cx="7848871" cy="4248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353"/>
                <a:gridCol w="1134870"/>
                <a:gridCol w="1224136"/>
                <a:gridCol w="1152128"/>
                <a:gridCol w="1296144"/>
                <a:gridCol w="1224136"/>
                <a:gridCol w="936104"/>
              </a:tblGrid>
              <a:tr h="3034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ALUNOS MATRICULADOS NOS CURSOS TECNOLÓGICOS</a:t>
                      </a:r>
                      <a:endParaRPr lang="pt-B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34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PRESENCIAL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DISTÂNCIA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34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Privado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Privado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Presencial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EaD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2001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25.871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43.926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69.797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32.361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48.987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81.348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38.879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75.891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114.770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45.573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107.734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5.609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153.307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5.609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54.710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159.561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1.398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21.397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214.271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22.795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59.940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218.787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2.964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44.210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278.727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47.174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2007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63.520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283.630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1.300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66.372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347.150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67.672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68.861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343.171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22.430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105.189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412.032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127.619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84.845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401.885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17.045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176.904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486.730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193.949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90.869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454.975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33.210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202.555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545.844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235.765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565.429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2.138.547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78.347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622.236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2.703.976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700.583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 OS EGRESSOS DA </a:t>
            </a:r>
            <a:r>
              <a:rPr lang="pt-BR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EaD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t-BR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CST’s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), SÃO ACEITOS NO MERCADO DE TRABALHO?</a:t>
            </a:r>
            <a:endParaRPr lang="pt-B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aceitação abrange duas vertentes:</a:t>
            </a:r>
          </a:p>
          <a:p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profissional que está iniciando no mercado de trabalho;</a:t>
            </a:r>
          </a:p>
          <a:p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profissional que já tinha sua colocação profissional</a:t>
            </a: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MERCADO DE TRABALHO E A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EMPREGABILIDADE</a:t>
            </a:r>
            <a:endParaRPr lang="pt-BR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dirty="0"/>
              <a:t>O desempenho de uma profissão requer que o indivíduo invista em seu desenvolvimento profissional e busque adquirir conhecimento </a:t>
            </a:r>
            <a:r>
              <a:rPr lang="pt-PT" dirty="0" smtClean="0"/>
              <a:t>especial (graduação + pós-graduação)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86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616</Words>
  <Application>Microsoft Office PowerPoint</Application>
  <PresentationFormat>Apresentação na tela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PESQUISA QUANTITATIVA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ABED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SIDNEY DO CARMO FERREIRA DE LARA</cp:lastModifiedBy>
  <cp:revision>62</cp:revision>
  <dcterms:created xsi:type="dcterms:W3CDTF">2013-08-07T21:06:06Z</dcterms:created>
  <dcterms:modified xsi:type="dcterms:W3CDTF">2013-09-08T22:28:27Z</dcterms:modified>
</cp:coreProperties>
</file>