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2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9" r:id="rId3"/>
    <p:sldId id="262" r:id="rId4"/>
    <p:sldId id="317" r:id="rId5"/>
    <p:sldId id="315" r:id="rId6"/>
    <p:sldId id="279" r:id="rId7"/>
    <p:sldId id="263" r:id="rId8"/>
    <p:sldId id="283" r:id="rId9"/>
    <p:sldId id="284" r:id="rId10"/>
    <p:sldId id="289" r:id="rId11"/>
    <p:sldId id="287" r:id="rId12"/>
    <p:sldId id="318" r:id="rId13"/>
    <p:sldId id="295" r:id="rId14"/>
    <p:sldId id="261" r:id="rId15"/>
    <p:sldId id="319" r:id="rId16"/>
    <p:sldId id="320" r:id="rId17"/>
    <p:sldId id="325" r:id="rId18"/>
    <p:sldId id="297" r:id="rId19"/>
    <p:sldId id="321" r:id="rId20"/>
    <p:sldId id="314" r:id="rId21"/>
    <p:sldId id="322" r:id="rId22"/>
    <p:sldId id="323" r:id="rId23"/>
    <p:sldId id="324" r:id="rId24"/>
    <p:sldId id="306" r:id="rId25"/>
    <p:sldId id="326" r:id="rId26"/>
    <p:sldId id="308" r:id="rId27"/>
    <p:sldId id="31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A2449-E2DA-4E5D-9285-88E75B87143C}" type="datetimeFigureOut">
              <a:rPr lang="pt-BR" smtClean="0"/>
              <a:pPr/>
              <a:t>09/09/2013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BFCC-943D-4964-97D4-3B140F50FF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6F0A-22DE-425A-B3A6-B9CF8B18A275}" type="datetimeFigureOut">
              <a:rPr lang="pt-BR" smtClean="0"/>
              <a:pPr/>
              <a:t>09/09/2013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2FDE-0331-4762-9953-FA3B0A286C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2FDE-0331-4762-9953-FA3B0A286C26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6200" y="6356351"/>
            <a:ext cx="1828800" cy="273050"/>
          </a:xfrm>
        </p:spPr>
        <p:txBody>
          <a:bodyPr/>
          <a:lstStyle/>
          <a:p>
            <a:fld id="{9924EFE5-5C0F-4476-B3B6-9815207C17B5}" type="datetime4">
              <a:rPr lang="pt-BR" smtClean="0"/>
              <a:pPr/>
              <a:t>9 de setembro de 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501650"/>
          </a:xfrm>
        </p:spPr>
        <p:txBody>
          <a:bodyPr/>
          <a:lstStyle>
            <a:lvl1pPr>
              <a:defRPr sz="1200"/>
            </a:lvl1pPr>
          </a:lstStyle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Evasão em cursos a distância: um estudo comparativo  entre o Brasil e a Inglaterra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90600" cy="196850"/>
          </a:xfrm>
        </p:spPr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E2C-8629-4EED-AB8F-4B046A0440A9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A202-907B-44A4-8B9F-F02F6D5FFA4A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2E10-24AA-4B24-8CC9-EEFF18AD3DC2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720C-5C35-4EB4-ABDE-78E672305173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16C9-601A-4848-99B1-BEDA54A0D209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4EB2-0D4C-4D8F-B277-94515029B0E1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1387-ACF5-4598-A7FA-BD2A83869427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B9B-85E7-4AE5-83FE-9F5410704609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A477-3A58-46E9-A179-B0D26DBC0F76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67AE-0935-4A83-827E-FA319B5F0429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2058-9468-4214-A985-163CE120E811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18DA-4BB6-4206-999A-C88CA0FF90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98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000" b="1" dirty="0" smtClean="0"/>
              <a:t>Perfil sócio-demográfico dos alunos evadidos do curso técnico a distância em Segurança do Trabalho do Polo Cabo Frio – IF Fluminense: Um estudo de caso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47800" y="3582004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/>
                <a:ea typeface="Calibri"/>
              </a:rPr>
              <a:t>Márcia </a:t>
            </a:r>
            <a:r>
              <a:rPr lang="pt-BR" sz="2400" dirty="0" err="1" smtClean="0">
                <a:latin typeface="Arial"/>
                <a:ea typeface="Calibri"/>
              </a:rPr>
              <a:t>Gorett</a:t>
            </a:r>
            <a:r>
              <a:rPr lang="pt-BR" sz="2400" dirty="0" smtClean="0">
                <a:latin typeface="Arial"/>
                <a:ea typeface="Calibri"/>
              </a:rPr>
              <a:t> Ribeiro </a:t>
            </a:r>
            <a:r>
              <a:rPr lang="pt-BR" sz="2400" dirty="0" err="1" smtClean="0">
                <a:latin typeface="Arial"/>
                <a:ea typeface="Calibri"/>
              </a:rPr>
              <a:t>Grossi</a:t>
            </a:r>
            <a:endParaRPr lang="pt-BR" sz="2400" dirty="0" smtClean="0">
              <a:latin typeface="Arial"/>
              <a:ea typeface="Calibri"/>
            </a:endParaRPr>
          </a:p>
          <a:p>
            <a:pPr algn="ctr"/>
            <a:endParaRPr lang="pt-BR" sz="2400" dirty="0" smtClean="0">
              <a:latin typeface="Arial"/>
              <a:ea typeface="Calibri"/>
            </a:endParaRPr>
          </a:p>
          <a:p>
            <a:pPr algn="ctr"/>
            <a:endParaRPr lang="pt-BR" sz="2400" dirty="0" smtClean="0">
              <a:latin typeface="Arial"/>
              <a:ea typeface="Calibri"/>
            </a:endParaRP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A] Renata Cristina Nunes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16" descr="Marca IFF_campus Cabo Frio_versão comple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487004"/>
            <a:ext cx="2743200" cy="13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testeira p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68610" name="Picture 2" descr="http://www.cefetmg.br/galerias/banner/cabecalh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15404"/>
            <a:ext cx="7429500" cy="571501"/>
          </a:xfrm>
          <a:prstGeom prst="rect">
            <a:avLst/>
          </a:prstGeom>
          <a:noFill/>
        </p:spPr>
      </p:pic>
    </p:spTree>
  </p:cSld>
  <p:clrMapOvr>
    <a:masterClrMapping/>
  </p:clrMapOvr>
  <p:transition advTm="270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57200" y="2743200"/>
            <a:ext cx="8686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Falta de tempo para estudar e participar do curso;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Falta de adaptação à metodologia;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Falha na elaboração do curso.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914400" y="1447800"/>
            <a:ext cx="7315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Causas da Evasão em EaD no Brasil –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CensoEAD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.BR (2010)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Imagem 7" descr="falta de temp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962400"/>
            <a:ext cx="2200275" cy="2286000"/>
          </a:xfrm>
          <a:prstGeom prst="rect">
            <a:avLst/>
          </a:prstGeom>
        </p:spPr>
      </p:pic>
      <p:pic>
        <p:nvPicPr>
          <p:cNvPr id="13" name="Imagem 12" descr="testeira ppt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2992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57200" y="23622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Falta de afetividade desenvolvida entre os atores de um curso;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Grau de insatisfação do aluno;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Falta de conhecimento do curso;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Dificuldade de acesso à  internet;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Complexidade das atividades;</a:t>
            </a:r>
          </a:p>
          <a:p>
            <a:pPr>
              <a:lnSpc>
                <a:spcPct val="200000"/>
              </a:lnSpc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447800"/>
            <a:ext cx="9144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Causas da Evasão em EaD no Brasil - CIAED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Imagem 7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230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76200" y="6584950"/>
            <a:ext cx="1828800" cy="273050"/>
          </a:xfrm>
        </p:spPr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" y="2133600"/>
            <a:ext cx="548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ea typeface="Times New Roman"/>
                <a:cs typeface="Arial" pitchFamily="34" charset="0"/>
              </a:rPr>
              <a:t> Podem contribuir para determinar as causas que levam o aluno a evadir e buscar soluções para aumentar a retenção nos cursos. 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Devem ser </a:t>
            </a: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tomadas medidas para tentar prevenir a evasão através da identificação precoce do problema e acompanhamento individual dos alunos com maior risco de evadir.</a:t>
            </a:r>
          </a:p>
          <a:p>
            <a:pPr lvl="0">
              <a:buFont typeface="Arial" pitchFamily="34" charset="0"/>
              <a:buChar char="•"/>
            </a:pPr>
            <a:endParaRPr lang="pt-BR" sz="22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Diversos modelos para identificar alunos em risco</a:t>
            </a:r>
          </a:p>
          <a:p>
            <a:pPr lvl="1" algn="just">
              <a:buFontTx/>
              <a:buChar char="-"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43000" y="1447800"/>
            <a:ext cx="6858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Identificação do perfil de evadidos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Imagem 7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7" name="Imagem 6" descr="perf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743200"/>
            <a:ext cx="2493042" cy="3048000"/>
          </a:xfrm>
          <a:prstGeom prst="rect">
            <a:avLst/>
          </a:prstGeom>
        </p:spPr>
      </p:pic>
    </p:spTree>
  </p:cSld>
  <p:clrMapOvr>
    <a:masterClrMapping/>
  </p:clrMapOvr>
  <p:transition advTm="5701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4800" y="2465725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São raros os trabalhos que a estudam, mesmo no presencial.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Principais causas de abandono no ensino técnico estão relacionadas ao trabalho, à falta de interesse ou outros estudos que o aluno se dedica, como por exemplo, ingresso na universidade. </a:t>
            </a:r>
          </a:p>
          <a:p>
            <a:pPr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 na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Educação Técnica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171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4800" y="2209800"/>
            <a:ext cx="8534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/>
                <a:ea typeface="Calibri"/>
              </a:rPr>
              <a:t>O Programa Nacional de Acesso ao Ensino Técnico e Emprego (PRONATEC) é uma das ações nacionais do Plano Nacional de Desenvolvimento da Educação (PNDE) e foi criado em 2011 através da Lei nº 12.513, de 26 de outubro de 2011.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200" dirty="0" smtClean="0">
              <a:latin typeface="Arial"/>
              <a:ea typeface="Calibri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/>
                <a:ea typeface="Calibri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2000" dirty="0" smtClean="0">
                <a:latin typeface="Arial"/>
                <a:ea typeface="Calibri"/>
              </a:rPr>
              <a:t>entre as ações do PRONATEC, foi instituído em 2007 o sistema Rede </a:t>
            </a:r>
            <a:r>
              <a:rPr lang="pt-BR" sz="2000" dirty="0" err="1" smtClean="0">
                <a:latin typeface="Arial"/>
                <a:ea typeface="Calibri"/>
              </a:rPr>
              <a:t>e-Tec</a:t>
            </a:r>
            <a:r>
              <a:rPr lang="pt-BR" sz="2000" dirty="0" smtClean="0">
                <a:latin typeface="Arial"/>
                <a:ea typeface="Calibri"/>
              </a:rPr>
              <a:t> Brasil através do Decreto n° 7.589, de 26 de outubro de 2011 (que alterou o Decreto nº 6.301, de 12 de Dezembro de 2007) que visa à oferta de Educação Profissional e Tecnológica na modalidade a distância.</a:t>
            </a:r>
            <a:r>
              <a:rPr lang="pt-BR" sz="2200" dirty="0" smtClean="0">
                <a:latin typeface="Arial"/>
                <a:ea typeface="Calibri"/>
              </a:rPr>
              <a:t> 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e-Tec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Imagem 8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4800" y="220980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000" dirty="0" smtClean="0">
              <a:latin typeface="Arial"/>
              <a:ea typeface="Calibri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/>
                <a:ea typeface="Calibri"/>
              </a:rPr>
              <a:t> </a:t>
            </a:r>
            <a:r>
              <a:rPr lang="pt-BR" sz="2000" dirty="0" smtClean="0">
                <a:latin typeface="Arial"/>
                <a:ea typeface="Calibri"/>
              </a:rPr>
              <a:t> Expandir, interiorizar e democratizar a oferta de cursos de educação profissional técnica de nível médio a distância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Arial"/>
              <a:ea typeface="Calibri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/>
                <a:ea typeface="Calibri"/>
              </a:rPr>
              <a:t> Segundo </a:t>
            </a:r>
            <a:r>
              <a:rPr lang="pt-BR" sz="2000" dirty="0" smtClean="0">
                <a:latin typeface="Arial"/>
                <a:ea typeface="Calibri"/>
              </a:rPr>
              <a:t>esse Decreto, o Ministério da Educação (MEC) é responsável pela assistência técnica e financeira </a:t>
            </a:r>
            <a:r>
              <a:rPr lang="pt-BR" sz="2000" dirty="0" smtClean="0">
                <a:latin typeface="Arial"/>
                <a:ea typeface="Calibri"/>
              </a:rPr>
              <a:t>e </a:t>
            </a:r>
            <a:r>
              <a:rPr lang="pt-BR" sz="2000" dirty="0" smtClean="0">
                <a:latin typeface="Arial"/>
                <a:ea typeface="Calibri"/>
              </a:rPr>
              <a:t>às redes federal, </a:t>
            </a:r>
            <a:r>
              <a:rPr lang="pt-BR" sz="2000" dirty="0" smtClean="0">
                <a:latin typeface="Arial"/>
                <a:ea typeface="Calibri"/>
              </a:rPr>
              <a:t>estaduais, municipais </a:t>
            </a:r>
            <a:r>
              <a:rPr lang="pt-BR" sz="2000" dirty="0" smtClean="0">
                <a:latin typeface="Arial"/>
                <a:ea typeface="Calibri"/>
              </a:rPr>
              <a:t>e </a:t>
            </a:r>
            <a:r>
              <a:rPr lang="pt-BR" sz="2000" dirty="0" smtClean="0">
                <a:latin typeface="Arial"/>
                <a:ea typeface="Calibri"/>
              </a:rPr>
              <a:t>aos </a:t>
            </a:r>
            <a:r>
              <a:rPr lang="pt-BR" sz="2000" dirty="0" smtClean="0">
                <a:latin typeface="Arial"/>
                <a:ea typeface="Calibri"/>
              </a:rPr>
              <a:t>Sistemas Nacionais de Aprendizagem cabem providenciar estrutura física e recursos humanos para oferta dos cursos.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Arial"/>
              <a:ea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e-Tec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Imagem 8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4800" y="22098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>
                <a:latin typeface="Arial"/>
                <a:ea typeface="Calibri"/>
              </a:rPr>
              <a:t> Entre 2009 e 2011 o número de matrículas passou de 19.142 para 75.364, representando um aumento de mais de 290%, enquanto o aumento observado nos cursos presenciais ofertados pelo governo federal, no mesmo período, foi de apenas 28%.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e-Tec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Imagem 8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Rede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e-Tec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Imagem 8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0354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484" y="2743199"/>
            <a:ext cx="4505716" cy="3599584"/>
          </a:xfrm>
          <a:prstGeom prst="rect">
            <a:avLst/>
          </a:prstGeom>
          <a:noFill/>
        </p:spPr>
      </p:pic>
      <p:pic>
        <p:nvPicPr>
          <p:cNvPr id="100353" name="Imagem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8050" y="2725016"/>
            <a:ext cx="3641150" cy="3599584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pt-BR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igura </a:t>
            </a:r>
            <a:r>
              <a:rPr kumimoji="0" lang="pt-BR" sz="1000" b="0" i="0" u="none" strike="noStrike" cap="none" normalizeH="0" baseline="0" dirty="0" smtClean="0" bmk="_Ref3537988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Distribuição dos polos da Rede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e-Tec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ativos em 2011 e previsão para novos polos em 2012.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4800" y="22860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Foram analisados, no primeiro semestre de 2013, o perfil dos alunos (município de residência, idade, gênero, renda familiar, número de filhos, estado civil) evadidos após </a:t>
            </a:r>
            <a:r>
              <a:rPr lang="pt-BR" sz="2400" dirty="0" smtClean="0">
                <a:latin typeface="Arial"/>
                <a:ea typeface="Calibri"/>
              </a:rPr>
              <a:t>o 1º </a:t>
            </a:r>
            <a:r>
              <a:rPr lang="pt-BR" sz="2400" dirty="0" smtClean="0">
                <a:latin typeface="Arial"/>
                <a:ea typeface="Calibri"/>
              </a:rPr>
              <a:t>e 2º módulos do curso técnico em Segurança do Trabalho na modalidade a distância do Polo Cabo Frio do IF Fluminense.</a:t>
            </a:r>
          </a:p>
          <a:p>
            <a:pPr algn="just"/>
            <a:endParaRPr lang="pt-BR" sz="2400" dirty="0" smtClean="0">
              <a:latin typeface="Arial"/>
              <a:ea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cs typeface="Arial" pitchFamily="34" charset="0"/>
              </a:rPr>
              <a:t> Informações obtidas através do Registro Acadêmico.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Resultados</a:t>
            </a:r>
          </a:p>
        </p:txBody>
      </p:sp>
      <p:pic>
        <p:nvPicPr>
          <p:cNvPr id="8" name="Imagem 7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4800" y="22860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Nessa turma analisada</a:t>
            </a:r>
          </a:p>
          <a:p>
            <a:pPr algn="just"/>
            <a:endParaRPr lang="pt-BR" sz="2400" dirty="0" smtClean="0">
              <a:latin typeface="Arial"/>
              <a:ea typeface="Calibri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101 estudantes ingressaram</a:t>
            </a:r>
          </a:p>
          <a:p>
            <a:pPr lvl="1" algn="just">
              <a:buFont typeface="Arial" pitchFamily="34" charset="0"/>
              <a:buChar char="•"/>
            </a:pPr>
            <a:endParaRPr lang="pt-BR" sz="2400" dirty="0" smtClean="0">
              <a:latin typeface="Arial"/>
              <a:ea typeface="Calibri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28 deles evadiram após o 1º módulo</a:t>
            </a:r>
          </a:p>
          <a:p>
            <a:pPr lvl="1" algn="just">
              <a:buFont typeface="Arial" pitchFamily="34" charset="0"/>
              <a:buChar char="•"/>
            </a:pPr>
            <a:endParaRPr lang="pt-BR" sz="2400" dirty="0" smtClean="0">
              <a:latin typeface="Arial"/>
              <a:ea typeface="Calibri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23 após o 2º módulo</a:t>
            </a:r>
          </a:p>
          <a:p>
            <a:pPr lvl="1" algn="just">
              <a:buFont typeface="Arial" pitchFamily="34" charset="0"/>
              <a:buChar char="•"/>
            </a:pPr>
            <a:endParaRPr lang="pt-BR" sz="2400" dirty="0" smtClean="0">
              <a:latin typeface="Arial"/>
              <a:ea typeface="Calibri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Ou seja, evasão próxima a 50% após o primeiro ano.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Resultados</a:t>
            </a:r>
          </a:p>
        </p:txBody>
      </p:sp>
      <p:pic>
        <p:nvPicPr>
          <p:cNvPr id="8" name="Imagem 7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57200" y="2582882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Introdução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Evasão em EaD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Evasão na Educação Técnica no Brasil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e-Tec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Resultados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Conclusões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Agradecimentos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57912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Programa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2647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Nota no processo seletivo</a:t>
            </a: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04800" y="2609671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A maior parte dos evadidos </a:t>
            </a:r>
            <a:r>
              <a:rPr lang="pt-BR" sz="2400" dirty="0" smtClean="0">
                <a:latin typeface="Arial"/>
                <a:ea typeface="Calibri"/>
              </a:rPr>
              <a:t>após o 1º módulo (86%) obteve </a:t>
            </a:r>
            <a:r>
              <a:rPr lang="pt-BR" sz="2400" dirty="0" smtClean="0">
                <a:latin typeface="Arial"/>
                <a:ea typeface="Calibri"/>
              </a:rPr>
              <a:t>nota inferior a 50% no processo seletivo. 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cs typeface="Arial" pitchFamily="34" charset="0"/>
              </a:rPr>
              <a:t> Pode indicar dificuldade de acompanhamento das disciplinas.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Idade e Estado Civil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04800" y="2609671"/>
            <a:ext cx="8534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Maiores taxas de evasão observadas entre jovens de 20 a 29 anos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/>
              <a:ea typeface="Calibri"/>
            </a:endParaRPr>
          </a:p>
          <a:p>
            <a:pPr algn="just"/>
            <a:endParaRPr lang="pt-BR" sz="2400" dirty="0" smtClean="0">
              <a:latin typeface="Arial"/>
              <a:ea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Baixa maturidade dos jovens, cuja definição da trajetória profissional acontece de forma </a:t>
            </a:r>
            <a:r>
              <a:rPr lang="pt-BR" sz="2400" dirty="0" smtClean="0">
                <a:latin typeface="Arial"/>
                <a:ea typeface="Calibri"/>
              </a:rPr>
              <a:t>tardia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73% dos evadidos são solteiros.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Gênero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04800" y="2609671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A maior evasão foi observada entre o público </a:t>
            </a:r>
            <a:r>
              <a:rPr lang="pt-BR" sz="2400" dirty="0" smtClean="0">
                <a:latin typeface="Arial"/>
                <a:ea typeface="Calibri"/>
              </a:rPr>
              <a:t>masculino (67%).</a:t>
            </a:r>
            <a:endParaRPr lang="pt-BR" sz="2400" dirty="0" smtClean="0">
              <a:latin typeface="Arial"/>
              <a:ea typeface="Calibri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/>
              <a:ea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/>
                <a:ea typeface="Calibri"/>
              </a:rPr>
              <a:t> Contraria o observado em cursos presenciais</a:t>
            </a:r>
            <a:r>
              <a:rPr lang="pt-BR" sz="2400" dirty="0" smtClean="0">
                <a:latin typeface="Arial"/>
                <a:ea typeface="Calibri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44780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 smtClean="0">
                <a:latin typeface="Arial" pitchFamily="34" charset="0"/>
                <a:cs typeface="Arial" pitchFamily="34" charset="0"/>
              </a:rPr>
              <a:t>Município de origem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95400" y="2590800"/>
          <a:ext cx="6553201" cy="3337125"/>
        </p:xfrm>
        <a:graphic>
          <a:graphicData uri="http://schemas.openxmlformats.org/drawingml/2006/table">
            <a:tbl>
              <a:tblPr/>
              <a:tblGrid>
                <a:gridCol w="1637731"/>
                <a:gridCol w="1638490"/>
                <a:gridCol w="1638490"/>
                <a:gridCol w="1638490"/>
              </a:tblGrid>
              <a:tr h="827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/>
                          <a:ea typeface="Calibri"/>
                          <a:cs typeface="Arial"/>
                        </a:rPr>
                        <a:t>Município de residência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/>
                          <a:ea typeface="Calibri"/>
                          <a:cs typeface="Arial"/>
                        </a:rPr>
                        <a:t>Ingressantes/%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/>
                          <a:ea typeface="Calibri"/>
                          <a:cs typeface="Arial"/>
                        </a:rPr>
                        <a:t>Evadidos após 1º módulo/%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/>
                          <a:ea typeface="Calibri"/>
                          <a:cs typeface="Arial"/>
                        </a:rPr>
                        <a:t>Evadidos após 2º módulo/%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Arial"/>
                        </a:rPr>
                        <a:t>Cabo Frio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44,6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46,4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34,8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Arial"/>
                        </a:rPr>
                        <a:t>Armação dos Búzios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17,8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10,7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13,0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Arial"/>
                        </a:rPr>
                        <a:t>Arraial do Cabo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12,9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14,3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21,7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Arial"/>
                        </a:rPr>
                        <a:t>São Pedro da Aldeia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8,9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14,3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4,3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Arial"/>
                        </a:rPr>
                        <a:t>Outros municípios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Arial"/>
                        </a:rPr>
                        <a:t>15,8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Arial"/>
                        </a:rPr>
                        <a:t>14,3</a:t>
                      </a:r>
                      <a:endParaRPr lang="pt-BR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Arial"/>
                        </a:rPr>
                        <a:t>26,2</a:t>
                      </a:r>
                      <a:endParaRPr lang="pt-BR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t-BR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abela </a:t>
            </a:r>
            <a:r>
              <a:rPr kumimoji="0" lang="pt-BR" sz="1000" b="1" i="0" u="none" strike="noStrike" cap="none" normalizeH="0" baseline="0" dirty="0" smtClean="0" bmk="_Ref35545173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Município de residência dos ingressantes e dos evadidos após o 1</a:t>
            </a:r>
            <a:r>
              <a:rPr kumimoji="0" lang="pt-BR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 2</a:t>
            </a:r>
            <a:r>
              <a:rPr kumimoji="0" lang="pt-BR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módulos.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81000" y="21336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Maior parte dos evadidos são homens, jovens, solteiros, com notas baixas no processo seletivo e residem afastados do polo;</a:t>
            </a:r>
          </a:p>
          <a:p>
            <a:pPr algn="just">
              <a:buFontTx/>
              <a:buChar char="-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Democratizar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educação deve significar garantir acesso 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permanência;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Devem ser tomadas medidas para prevenir 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evasão;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Quanto mais cedo forem identificados os alunos em situação de risco, mais cedo podem ser tomadas medidas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interventivas;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Perfil do aluno evadido depende de características do curso e </a:t>
            </a:r>
            <a:r>
              <a:rPr lang="pt-BR" sz="220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200" smtClean="0">
                <a:latin typeface="Arial" pitchFamily="34" charset="0"/>
                <a:cs typeface="Arial" pitchFamily="34" charset="0"/>
              </a:rPr>
              <a:t>região.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24000" y="1066800"/>
            <a:ext cx="6172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Conclusões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" y="3124200"/>
            <a:ext cx="8305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Monotype Corsiva" pitchFamily="66" charset="0"/>
                <a:cs typeface="Arial" pitchFamily="34" charset="0"/>
              </a:rPr>
              <a:t>Acesso sem suporte não é oportunidade. </a:t>
            </a: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2200" dirty="0" smtClean="0">
                <a:latin typeface="Arial" pitchFamily="34" charset="0"/>
                <a:cs typeface="Arial" pitchFamily="34" charset="0"/>
              </a:rPr>
              <a:t>Vincent Tinto</a:t>
            </a: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24000" y="533400"/>
            <a:ext cx="6172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Conclusões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8" name="Imagem 16" descr="Marca IFF_campus Cabo Frio_versão comple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3733800"/>
            <a:ext cx="335427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2286000" y="1371600"/>
            <a:ext cx="4648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Agradecimentos</a:t>
            </a:r>
          </a:p>
        </p:txBody>
      </p:sp>
      <p:pic>
        <p:nvPicPr>
          <p:cNvPr id="9" name="Imagem 8" descr="testeira ppt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5122" name="Picture 2" descr="http://www.abed.org.br/congresso2013/files/programacao_files/shapeimage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505200"/>
            <a:ext cx="2466975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600200" y="2895600"/>
            <a:ext cx="60198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Renata Cristina Nunes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nunesrenatac@gmail.com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76400" y="144780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91000" y="2514600"/>
            <a:ext cx="4343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Evasão consiste em alunos que não completam cursos ou programas de estudo, podendo ser considerados como evadidos alunos que se matriculam e desistem antes mesmo de iniciar o curso. (Maia e Meireles, 2005)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evasã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3153659" cy="2362200"/>
          </a:xfrm>
          <a:prstGeom prst="rect">
            <a:avLst/>
          </a:prstGeom>
        </p:spPr>
      </p:pic>
      <p:pic>
        <p:nvPicPr>
          <p:cNvPr id="10" name="Imagem 9" descr="testeira ppt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704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76400" y="144780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2000" y="25146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Problema complexo de ser estudado</a:t>
            </a:r>
          </a:p>
          <a:p>
            <a:pPr lvl="1"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Evasão é a fase final de uma sucessão de eventos pessoais, sociais e institucionais</a:t>
            </a: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83970" name="Picture 2" descr="https://encrypted-tbn0.gstatic.com/images?q=tbn:ANd9GcSKGAPgc_zn_acgdeSxyW-YSprY9MIgUUFfujdRdxgrRYNLmvUB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196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ransition advTm="704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76400" y="144780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38600" y="3429000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 Até os anos 70, considerava-se que o aluno era o culpado pela evasão.</a:t>
            </a: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Vincent Tinto</a:t>
            </a:r>
          </a:p>
        </p:txBody>
      </p:sp>
      <p:pic>
        <p:nvPicPr>
          <p:cNvPr id="8" name="Imagem 7" descr="vítima culp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19400"/>
            <a:ext cx="3124200" cy="2339377"/>
          </a:xfrm>
          <a:prstGeom prst="rect">
            <a:avLst/>
          </a:prstGeom>
        </p:spPr>
      </p:pic>
      <p:pic>
        <p:nvPicPr>
          <p:cNvPr id="10" name="Imagem 9" descr="testeira ppt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3428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" y="2575679"/>
            <a:ext cx="502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Proporcionalmente às outras áreas de EaD, há poucos trabalhos que tratam do tema no Brasil;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Sobretudo quantitativamente;</a:t>
            </a:r>
          </a:p>
          <a:p>
            <a:pPr lvl="1" algn="just">
              <a:buFontTx/>
              <a:buChar char="-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Maior parte dos trabalhos estuda ensino superior.</a:t>
            </a:r>
          </a:p>
          <a:p>
            <a:pPr lvl="1" algn="just">
              <a:buFontTx/>
              <a:buChar char="-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Tx/>
              <a:buChar char="-"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676400" y="144780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 em EaD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Imagem 12" descr="computer lonel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124200"/>
            <a:ext cx="2667001" cy="1771215"/>
          </a:xfrm>
          <a:prstGeom prst="rect">
            <a:avLst/>
          </a:prstGeom>
        </p:spPr>
      </p:pic>
      <p:pic>
        <p:nvPicPr>
          <p:cNvPr id="8" name="Imagem 7" descr="testeira ppt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570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" y="2209800"/>
            <a:ext cx="8305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Segundo o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CensoEAD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.BR (2009), 36% das Instituições de Ensino Superior (IES) acreditam que a evasão seja o principal problema enfrentado pela EaD;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Dissemina-se a notícia de que a evasão nos cursos a distância é maior do que no presencial.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76400" y="144780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 em EaD no Brasil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agem 6" descr="evasão 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663440"/>
            <a:ext cx="2438400" cy="1950720"/>
          </a:xfrm>
          <a:prstGeom prst="rect">
            <a:avLst/>
          </a:prstGeom>
        </p:spPr>
      </p:pic>
      <p:pic>
        <p:nvPicPr>
          <p:cNvPr id="12" name="Imagem 11" descr="testeira ppt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2291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038600" y="2286000"/>
            <a:ext cx="495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“Esse (referindo-se à maior evasão em EaD comparada ao presencial) é um boato espalhado principalmente pelas pessoas que  são contra a EaD.  Há cursos presenciais na UnB que tem evasão enorme. Até pouco tempo, nas engenharias, a evasão estava chegando a 50%. A taxa geral  aproximada de evasão de alunos da UAB é de 20%, e varia por tipo de curso ou polo de apoio presencial” (entrevista ao Portal UOL Educação).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76400" y="144780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 em EaD no Brasil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Imagem 11" descr="joao_carlos_teat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82669"/>
            <a:ext cx="3033979" cy="21336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6200" y="52210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João Carlos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Teatini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- Diretor de EaD da CAPES</a:t>
            </a:r>
            <a:endParaRPr lang="pt-BR" dirty="0"/>
          </a:p>
        </p:txBody>
      </p:sp>
      <p:pic>
        <p:nvPicPr>
          <p:cNvPr id="14" name="Imagem 13" descr="testeira ppt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5881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3638-8C91-4338-B3A8-1B965C734D7E}" type="datetime4">
              <a:rPr lang="pt-BR" smtClean="0"/>
              <a:pPr/>
              <a:t>9 de setembro de 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18DA-4BB6-4206-999A-C88CA0FF9020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" y="2533233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CensoEAD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.BR (2009) solicitou às IES que comparassem a evasão nos cursos presenciais com  aquelas dos cursos a distância. </a:t>
            </a: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Em 56% das instituições ambas são praticamente iguais;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Em 23% ela é menor no presencial; </a:t>
            </a:r>
          </a:p>
          <a:p>
            <a:pPr algn="just">
              <a:buFont typeface="Arial" pitchFamily="34" charset="0"/>
              <a:buChar char="•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Em 21% é menor nos cursos a distância.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76400" y="1447800"/>
            <a:ext cx="5791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Evasão em EaD no Brasil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Imagem 6" descr="testeira p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</p:cSld>
  <p:clrMapOvr>
    <a:masterClrMapping/>
  </p:clrMapOvr>
  <p:transition advTm="251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1254</Words>
  <Application>Microsoft Office PowerPoint</Application>
  <PresentationFormat>Apresentação na tela (4:3)</PresentationFormat>
  <Paragraphs>228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Perfil sócio-demográfico dos alunos evadidos do curso técnico a distância em Segurança do Trabalho do Polo Cabo Frio – IF Fluminense: Um estudo de caso</vt:lpstr>
      <vt:lpstr>Programa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Evasão em cursos a distância: um estudo comparativo  entre o Brasil e a Inglaterra</dc:title>
  <dc:creator>Minafra</dc:creator>
  <cp:lastModifiedBy>Renata</cp:lastModifiedBy>
  <cp:revision>159</cp:revision>
  <dcterms:created xsi:type="dcterms:W3CDTF">2012-09-12T01:07:36Z</dcterms:created>
  <dcterms:modified xsi:type="dcterms:W3CDTF">2013-09-09T12:06:32Z</dcterms:modified>
</cp:coreProperties>
</file>