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4" r:id="rId2"/>
  </p:sldMasterIdLst>
  <p:notesMasterIdLst>
    <p:notesMasterId r:id="rId22"/>
  </p:notesMasterIdLst>
  <p:sldIdLst>
    <p:sldId id="257" r:id="rId3"/>
    <p:sldId id="258" r:id="rId4"/>
    <p:sldId id="338" r:id="rId5"/>
    <p:sldId id="339" r:id="rId6"/>
    <p:sldId id="299" r:id="rId7"/>
    <p:sldId id="341" r:id="rId8"/>
    <p:sldId id="343" r:id="rId9"/>
    <p:sldId id="344" r:id="rId10"/>
    <p:sldId id="345" r:id="rId11"/>
    <p:sldId id="348" r:id="rId12"/>
    <p:sldId id="350" r:id="rId13"/>
    <p:sldId id="346" r:id="rId14"/>
    <p:sldId id="362" r:id="rId15"/>
    <p:sldId id="349" r:id="rId16"/>
    <p:sldId id="363" r:id="rId17"/>
    <p:sldId id="347" r:id="rId18"/>
    <p:sldId id="352" r:id="rId19"/>
    <p:sldId id="354" r:id="rId20"/>
    <p:sldId id="364"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0" autoAdjust="0"/>
    <p:restoredTop sz="65530" autoAdjust="0"/>
  </p:normalViewPr>
  <p:slideViewPr>
    <p:cSldViewPr>
      <p:cViewPr varScale="1">
        <p:scale>
          <a:sx n="46" d="100"/>
          <a:sy n="46" d="100"/>
        </p:scale>
        <p:origin x="-18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48423-FD7F-4D28-8D74-DFC39EB1F852}" type="datetimeFigureOut">
              <a:rPr lang="pt-BR" smtClean="0"/>
              <a:pPr/>
              <a:t>11/09/2013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B8C54-5B24-4E12-B631-A8BCD6B3804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Apresentação</a:t>
            </a:r>
            <a:r>
              <a:rPr lang="pt-BR" baseline="0" dirty="0" smtClean="0"/>
              <a:t> pessoal e do tema</a:t>
            </a:r>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O nosso</a:t>
            </a:r>
            <a:r>
              <a:rPr lang="pt-BR" sz="1200" kern="1200" baseline="0" dirty="0" smtClean="0">
                <a:solidFill>
                  <a:schemeClr val="tx1"/>
                </a:solidFill>
                <a:latin typeface="+mn-lt"/>
                <a:ea typeface="+mn-ea"/>
                <a:cs typeface="+mn-cs"/>
              </a:rPr>
              <a:t> desafio e conciliar </a:t>
            </a:r>
            <a:r>
              <a:rPr lang="pt-BR" sz="1200" kern="1200" dirty="0" smtClean="0">
                <a:solidFill>
                  <a:schemeClr val="tx1"/>
                </a:solidFill>
                <a:latin typeface="+mn-lt"/>
                <a:ea typeface="+mn-ea"/>
                <a:cs typeface="+mn-cs"/>
              </a:rPr>
              <a:t>um modelo adequado aos objetivos da instituição que o oferece, e ao alcance dos alunos em suas necessidades instrucionais.</a:t>
            </a:r>
          </a:p>
          <a:p>
            <a:r>
              <a:rPr lang="pt-BR" sz="1200" kern="1200" dirty="0" smtClean="0">
                <a:solidFill>
                  <a:schemeClr val="tx1"/>
                </a:solidFill>
                <a:latin typeface="+mn-lt"/>
                <a:ea typeface="+mn-ea"/>
                <a:cs typeface="+mn-cs"/>
              </a:rPr>
              <a:t>Temos um</a:t>
            </a:r>
            <a:r>
              <a:rPr lang="pt-BR" sz="1200" kern="1200" baseline="0" dirty="0" smtClean="0">
                <a:solidFill>
                  <a:schemeClr val="tx1"/>
                </a:solidFill>
                <a:latin typeface="+mn-lt"/>
                <a:ea typeface="+mn-ea"/>
                <a:cs typeface="+mn-cs"/>
              </a:rPr>
              <a:t> publico diversificado, exigente, imediatista, sem tempo.</a:t>
            </a:r>
          </a:p>
          <a:p>
            <a:r>
              <a:rPr lang="pt-BR" sz="1200" kern="1200" baseline="0" dirty="0" smtClean="0">
                <a:solidFill>
                  <a:schemeClr val="tx1"/>
                </a:solidFill>
                <a:latin typeface="+mn-lt"/>
                <a:ea typeface="+mn-ea"/>
                <a:cs typeface="+mn-cs"/>
              </a:rPr>
              <a:t>Ao mesmo tempo temos um amplo leque de </a:t>
            </a:r>
            <a:r>
              <a:rPr lang="pt-BR" sz="1200" kern="1200" baseline="0" dirty="0" err="1" smtClean="0">
                <a:solidFill>
                  <a:schemeClr val="tx1"/>
                </a:solidFill>
                <a:latin typeface="+mn-lt"/>
                <a:ea typeface="+mn-ea"/>
                <a:cs typeface="+mn-cs"/>
              </a:rPr>
              <a:t>informacoes</a:t>
            </a:r>
            <a:r>
              <a:rPr lang="pt-BR" sz="1200" kern="1200" baseline="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Parafraseando [1]</a:t>
            </a:r>
            <a:r>
              <a:rPr lang="pt-BR" sz="1200" b="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que trata sobre os desafios da produção de produtos e serviços inovadores, as empresas precisam definir, constantemente, estratégias que sejam inovadoras para ampliar a qualidade de seus produtos, fidelizar e garantir o efetivo atendimento das necessidades dos clientes para, com isso, atingir as metas institucionais. Porém este processo não é automático e, para que isto aconteça, é necessário um foco diferenciado nas necessidades e no perfil dos alunos.</a:t>
            </a:r>
          </a:p>
          <a:p>
            <a:r>
              <a:rPr lang="pt-BR" sz="1200" kern="1200" dirty="0" smtClean="0">
                <a:solidFill>
                  <a:schemeClr val="tx1"/>
                </a:solidFill>
                <a:latin typeface="+mn-lt"/>
                <a:ea typeface="+mn-ea"/>
                <a:cs typeface="+mn-cs"/>
              </a:rPr>
              <a:t>É notório que diversas são as motivações dos alunos para a aquisição de um produto ou serviço de uma determinada instituição de ensino. Algumas universidades e instituições como o SEBRAE, por exemplo, gozam do status de serem reconhecidas pelo alto grau de domínio e identificação da realidade de seu público alvo e por possuírem uma marca querida.  Com isso, basta o simples “disponibilizar” de uma capacitação para gerar uma demanda de alunos interessados no desenvolvimento de competências que contribuam para seu aprimoramento profissional. A notoriedade é tão grande que a mera oferta gera uma constante busca pela estrutura de atendimento e de didáticas aplicadas por estas instituições “de renome” no Brasil e até mesmo fora do país.</a:t>
            </a:r>
          </a:p>
          <a:p>
            <a:r>
              <a:rPr lang="pt-BR" sz="1200" kern="1200" dirty="0" smtClean="0">
                <a:solidFill>
                  <a:schemeClr val="tx1"/>
                </a:solidFill>
                <a:latin typeface="+mn-lt"/>
                <a:ea typeface="+mn-ea"/>
                <a:cs typeface="+mn-cs"/>
              </a:rPr>
              <a:t>Nota-se que nos últimos anos, mudanças ocorreram na sociedade e, consequentemente, também ocorreram modificações na realidade que envolve o panorama educacional.  No âmbito social, com os avanços das tecnologias de comunicação, destaca-se, principalmente, o amplo compartilhamento de informações sobre os mais variados temas. Todo mundo sabe sobre tudo, ao menos um pouquinho; o conhecimento está ao alcance das mãos.</a:t>
            </a:r>
          </a:p>
          <a:p>
            <a:r>
              <a:rPr lang="pt-BR" sz="1200" kern="1200" dirty="0" smtClean="0">
                <a:solidFill>
                  <a:schemeClr val="tx1"/>
                </a:solidFill>
                <a:latin typeface="+mn-lt"/>
                <a:ea typeface="+mn-ea"/>
                <a:cs typeface="+mn-cs"/>
              </a:rPr>
              <a:t>Neste novo universo de percepções da realidade destacam-se, também, mudanças de posicionamento dos alunos perante as instituições de ensino e, com isso, são necessárias mudanças das Instituições de ensino perante seus alunos- clientes envolvendo a necessidade do atendimento às metas quantitativas e qualitativas, a consciência das crescentes investidas de potenciais concorrentes, além da constante elevação do nível de </a:t>
            </a:r>
            <a:r>
              <a:rPr lang="pt-BR" sz="1200" kern="1200" dirty="0" err="1" smtClean="0">
                <a:solidFill>
                  <a:schemeClr val="tx1"/>
                </a:solidFill>
                <a:latin typeface="+mn-lt"/>
                <a:ea typeface="+mn-ea"/>
                <a:cs typeface="+mn-cs"/>
              </a:rPr>
              <a:t>criticidade</a:t>
            </a:r>
            <a:r>
              <a:rPr lang="pt-BR" sz="1200" kern="1200" dirty="0" smtClean="0">
                <a:solidFill>
                  <a:schemeClr val="tx1"/>
                </a:solidFill>
                <a:latin typeface="+mn-lt"/>
                <a:ea typeface="+mn-ea"/>
                <a:cs typeface="+mn-cs"/>
              </a:rPr>
              <a:t> dos clientes e a rápida difusão das informações por meio das redes sociais e das mídias formadoras de opinião. </a:t>
            </a: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pPr lvl="0"/>
            <a:r>
              <a:rPr lang="pt-BR" sz="1200" b="0" kern="1200" dirty="0" smtClean="0">
                <a:solidFill>
                  <a:schemeClr val="tx1"/>
                </a:solidFill>
                <a:latin typeface="+mn-lt"/>
                <a:ea typeface="+mn-ea"/>
                <a:cs typeface="+mn-cs"/>
              </a:rPr>
              <a:t>Imagine que uma pessoa entrou em um curso para aprender a dar no em gravata.</a:t>
            </a:r>
            <a:endParaRPr lang="pt-BR" sz="1200" b="0" kern="1200" baseline="0" dirty="0" smtClean="0">
              <a:solidFill>
                <a:schemeClr val="tx1"/>
              </a:solidFill>
              <a:latin typeface="+mn-lt"/>
              <a:ea typeface="+mn-ea"/>
              <a:cs typeface="+mn-cs"/>
            </a:endParaRPr>
          </a:p>
          <a:p>
            <a:pPr lvl="0"/>
            <a:r>
              <a:rPr lang="pt-BR" sz="1200" b="0" kern="1200" baseline="0" dirty="0" smtClean="0">
                <a:solidFill>
                  <a:schemeClr val="tx1"/>
                </a:solidFill>
                <a:latin typeface="+mn-lt"/>
                <a:ea typeface="+mn-ea"/>
                <a:cs typeface="+mn-cs"/>
              </a:rPr>
              <a:t>O professor: a historia da gravata; filosofia da gravata; a evolução da gravata no tempo; curso presencial; seminário; projeto de desenvolvimento de uma gravata.</a:t>
            </a:r>
          </a:p>
          <a:p>
            <a:pPr lvl="0"/>
            <a:endParaRPr lang="pt-BR" sz="1200" b="0" kern="1200" baseline="0" dirty="0" smtClean="0">
              <a:solidFill>
                <a:schemeClr val="tx1"/>
              </a:solidFill>
              <a:latin typeface="+mn-lt"/>
              <a:ea typeface="+mn-ea"/>
              <a:cs typeface="+mn-cs"/>
            </a:endParaRPr>
          </a:p>
          <a:p>
            <a:pPr lvl="0"/>
            <a:r>
              <a:rPr lang="pt-BR" sz="1200" b="0" kern="1200" baseline="0" dirty="0" smtClean="0">
                <a:solidFill>
                  <a:schemeClr val="tx1"/>
                </a:solidFill>
                <a:latin typeface="+mn-lt"/>
                <a:ea typeface="+mn-ea"/>
                <a:cs typeface="+mn-cs"/>
              </a:rPr>
              <a:t>Nos: damos o passo a passo escrito e em </a:t>
            </a:r>
            <a:r>
              <a:rPr lang="pt-BR" sz="1200" b="0" kern="1200" baseline="0" dirty="0" err="1" smtClean="0">
                <a:solidFill>
                  <a:schemeClr val="tx1"/>
                </a:solidFill>
                <a:latin typeface="+mn-lt"/>
                <a:ea typeface="+mn-ea"/>
                <a:cs typeface="+mn-cs"/>
              </a:rPr>
              <a:t>video</a:t>
            </a:r>
            <a:r>
              <a:rPr lang="pt-BR" sz="1200" b="0" kern="1200" baseline="0" dirty="0" smtClean="0">
                <a:solidFill>
                  <a:schemeClr val="tx1"/>
                </a:solidFill>
                <a:latin typeface="+mn-lt"/>
                <a:ea typeface="+mn-ea"/>
                <a:cs typeface="+mn-cs"/>
              </a:rPr>
              <a:t> e entregamos base de pesquisa caso ele queira saber mais sobre o assunto.</a:t>
            </a:r>
          </a:p>
          <a:p>
            <a:pPr lvl="0"/>
            <a:endParaRPr lang="pt-BR" sz="1200" b="0" kern="1200" dirty="0" smtClean="0">
              <a:solidFill>
                <a:schemeClr val="tx1"/>
              </a:solidFill>
              <a:latin typeface="+mn-lt"/>
              <a:ea typeface="+mn-ea"/>
              <a:cs typeface="+mn-cs"/>
            </a:endParaRPr>
          </a:p>
          <a:p>
            <a:pPr lvl="0"/>
            <a:r>
              <a:rPr lang="pt-BR" sz="1200" b="1" kern="1200" dirty="0" smtClean="0">
                <a:solidFill>
                  <a:schemeClr val="tx1"/>
                </a:solidFill>
                <a:latin typeface="+mn-lt"/>
                <a:ea typeface="+mn-ea"/>
                <a:cs typeface="+mn-cs"/>
              </a:rPr>
              <a:t>Capacitação prática: alternativa de ligação do conteúdo com a realidade do aluno</a:t>
            </a:r>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A experiência é a maior fonte de aprendizado para o adulto e o conhecimento surge a partir da captação e transformação destas experiências [8]. Neste sentido, uma forma muito utilizada pelo SEBRAE-SP, para garantir a prática no desenvolvimento do conteúdo, é a utilização de depoimentos de empresários e casos de sucesso. Estas experiências podem ser consolidadas em formato de bancos de práticas com relatos de atendimentos e de soluções de problemas relativos à gestão empresarial a serem consideradas em todos os desenvolvimentos.  </a:t>
            </a:r>
          </a:p>
          <a:p>
            <a:r>
              <a:rPr lang="pt-BR" sz="1200" kern="1200" dirty="0" smtClean="0">
                <a:solidFill>
                  <a:schemeClr val="tx1"/>
                </a:solidFill>
                <a:latin typeface="+mn-lt"/>
                <a:ea typeface="+mn-ea"/>
                <a:cs typeface="+mn-cs"/>
              </a:rPr>
              <a:t>Todo o processo de construção do conteúdo deve se submeter às informações sobre a realidade dos alunos, no que tange às mais variadas nuances do desenvolvimento: temática, forma de abordagem, foco, objetivos e até o formato ou tecnologia de disponibilização, como bem abordou MASETTO [9]:</a:t>
            </a:r>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A experiência é a maior fonte de aprendizado para o adulto e o conhecimento surge a partir da captação e transformação destas experiências [8]. Neste sentido, uma forma muito utilizada pelo SEBRAE-SP, para garantir a prática no desenvolvimento do conteúdo, é a utilização de depoimentos de empresários e casos de sucesso. Estas experiências podem ser consolidadas em formato de bancos de práticas com relatos de atendimentos e de soluções de problemas relativos à gestão empresarial a serem consideradas em todos os desenvolvimentos.  </a:t>
            </a:r>
          </a:p>
          <a:p>
            <a:r>
              <a:rPr lang="pt-BR" sz="1200" kern="1200" dirty="0" smtClean="0">
                <a:solidFill>
                  <a:schemeClr val="tx1"/>
                </a:solidFill>
                <a:latin typeface="+mn-lt"/>
                <a:ea typeface="+mn-ea"/>
                <a:cs typeface="+mn-cs"/>
              </a:rPr>
              <a:t>Ser coerente com o foco favorece que o desenvolvimento considere as diferentes perspectivas de cada perfil de aluno o que resulta em estratégias que antecipam as necessidades institucionais e dos alunos. </a:t>
            </a:r>
          </a:p>
          <a:p>
            <a:r>
              <a:rPr lang="pt-BR" sz="1200" kern="1200" dirty="0" smtClean="0">
                <a:solidFill>
                  <a:schemeClr val="tx1"/>
                </a:solidFill>
                <a:latin typeface="+mn-lt"/>
                <a:ea typeface="+mn-ea"/>
                <a:cs typeface="+mn-cs"/>
              </a:rPr>
              <a:t>A inserção de práticas contribui para superar os chamados “</a:t>
            </a:r>
            <a:r>
              <a:rPr lang="pt-BR" sz="1200" b="1" kern="1200" dirty="0" smtClean="0">
                <a:solidFill>
                  <a:schemeClr val="tx1"/>
                </a:solidFill>
                <a:latin typeface="+mn-lt"/>
                <a:ea typeface="+mn-ea"/>
                <a:cs typeface="+mn-cs"/>
              </a:rPr>
              <a:t>conteúdos estáticos”</a:t>
            </a:r>
            <a:r>
              <a:rPr lang="pt-BR" sz="1200" kern="1200" dirty="0" smtClean="0">
                <a:solidFill>
                  <a:schemeClr val="tx1"/>
                </a:solidFill>
                <a:latin typeface="+mn-lt"/>
                <a:ea typeface="+mn-ea"/>
                <a:cs typeface="+mn-cs"/>
              </a:rPr>
              <a:t>, pois permite que se tenham sempre novas respostas sobre novos questionamentos que surgem na realidade do público alvo, minimizando a visão de conteúdos obsoletos, ultrapassados e sem qualquer identificação com a realidade.  </a:t>
            </a:r>
          </a:p>
          <a:p>
            <a:r>
              <a:rPr lang="pt-BR" sz="1200" kern="1200" dirty="0" smtClean="0">
                <a:solidFill>
                  <a:schemeClr val="tx1"/>
                </a:solidFill>
                <a:latin typeface="+mn-lt"/>
                <a:ea typeface="+mn-ea"/>
                <a:cs typeface="+mn-cs"/>
              </a:rPr>
              <a:t>Mesmo na Educação formal, não há mais como fugir da realidade que invade as salas de aula e os ambientes de aprendizagem [11]:</a:t>
            </a:r>
          </a:p>
          <a:p>
            <a:r>
              <a:rPr lang="pt-BR" sz="1200" kern="1200" dirty="0" smtClean="0">
                <a:solidFill>
                  <a:schemeClr val="tx1"/>
                </a:solidFill>
                <a:latin typeface="+mn-lt"/>
                <a:ea typeface="+mn-ea"/>
                <a:cs typeface="+mn-cs"/>
              </a:rPr>
              <a:t>Na educação da era da informação, será preciso implementar um ensino mais próximo do cotidiano. Porque aprender será algo cada vez mais próximo de preparar-se para ser um cidadão capaz de cumprir seu papel no mundo. (</a:t>
            </a:r>
            <a:r>
              <a:rPr lang="pt-BR" sz="1200" i="1" kern="1200" dirty="0" smtClean="0">
                <a:solidFill>
                  <a:schemeClr val="tx1"/>
                </a:solidFill>
                <a:latin typeface="+mn-lt"/>
                <a:ea typeface="+mn-ea"/>
                <a:cs typeface="+mn-cs"/>
              </a:rPr>
              <a:t>RAMAL, 2003)</a:t>
            </a: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A experiência é a maior fonte de aprendizado para o adulto e o conhecimento surge a partir da captação e transformação destas experiências [8]. Neste sentido, uma forma muito utilizada pelo SEBRAE-SP, para garantir a prática no desenvolvimento do conteúdo, é a utilização de depoimentos de empresários e casos de sucesso. Estas experiências podem ser consolidadas em formato de bancos de práticas com relatos de atendimentos e de soluções de problemas relativos à gestão empresarial a serem consideradas em todos os desenvolvimentos.  </a:t>
            </a:r>
          </a:p>
          <a:p>
            <a:r>
              <a:rPr lang="pt-BR" sz="1200" kern="1200" dirty="0" smtClean="0">
                <a:solidFill>
                  <a:schemeClr val="tx1"/>
                </a:solidFill>
                <a:latin typeface="+mn-lt"/>
                <a:ea typeface="+mn-ea"/>
                <a:cs typeface="+mn-cs"/>
              </a:rPr>
              <a:t>Ser coerente com o foco favorece que o desenvolvimento considere as diferentes perspectivas de cada perfil de aluno o que resulta em estratégias que antecipam as necessidades institucionais e dos alunos. </a:t>
            </a:r>
          </a:p>
          <a:p>
            <a:r>
              <a:rPr lang="pt-BR" sz="1200" kern="1200" dirty="0" smtClean="0">
                <a:solidFill>
                  <a:schemeClr val="tx1"/>
                </a:solidFill>
                <a:latin typeface="+mn-lt"/>
                <a:ea typeface="+mn-ea"/>
                <a:cs typeface="+mn-cs"/>
              </a:rPr>
              <a:t>A inserção de práticas contribui para superar os chamados “</a:t>
            </a:r>
            <a:r>
              <a:rPr lang="pt-BR" sz="1200" b="1" kern="1200" dirty="0" smtClean="0">
                <a:solidFill>
                  <a:schemeClr val="tx1"/>
                </a:solidFill>
                <a:latin typeface="+mn-lt"/>
                <a:ea typeface="+mn-ea"/>
                <a:cs typeface="+mn-cs"/>
              </a:rPr>
              <a:t>conteúdos estáticos”</a:t>
            </a:r>
            <a:r>
              <a:rPr lang="pt-BR" sz="1200" kern="1200" dirty="0" smtClean="0">
                <a:solidFill>
                  <a:schemeClr val="tx1"/>
                </a:solidFill>
                <a:latin typeface="+mn-lt"/>
                <a:ea typeface="+mn-ea"/>
                <a:cs typeface="+mn-cs"/>
              </a:rPr>
              <a:t>, pois permite que se tenham sempre novas respostas sobre novos questionamentos que surgem na realidade do público alvo, minimizando a visão de conteúdos obsoletos, ultrapassados e sem qualquer identificação com a realidade.  </a:t>
            </a:r>
          </a:p>
          <a:p>
            <a:r>
              <a:rPr lang="pt-BR" sz="1200" kern="1200" dirty="0" smtClean="0">
                <a:solidFill>
                  <a:schemeClr val="tx1"/>
                </a:solidFill>
                <a:latin typeface="+mn-lt"/>
                <a:ea typeface="+mn-ea"/>
                <a:cs typeface="+mn-cs"/>
              </a:rPr>
              <a:t>Mesmo na Educação formal, não há mais como fugir da realidade que invade as salas de aula e os ambientes de aprendizagem [11]:</a:t>
            </a:r>
          </a:p>
          <a:p>
            <a:r>
              <a:rPr lang="pt-BR" sz="1200" kern="1200" dirty="0" smtClean="0">
                <a:solidFill>
                  <a:schemeClr val="tx1"/>
                </a:solidFill>
                <a:latin typeface="+mn-lt"/>
                <a:ea typeface="+mn-ea"/>
                <a:cs typeface="+mn-cs"/>
              </a:rPr>
              <a:t>Na educação da era da informação, será preciso implementar um ensino mais próximo do cotidiano. Porque aprender será algo cada vez mais próximo de preparar-se para ser um cidadão capaz de cumprir seu papel no mundo. (</a:t>
            </a:r>
            <a:r>
              <a:rPr lang="pt-BR" sz="1200" i="1" kern="1200" dirty="0" smtClean="0">
                <a:solidFill>
                  <a:schemeClr val="tx1"/>
                </a:solidFill>
                <a:latin typeface="+mn-lt"/>
                <a:ea typeface="+mn-ea"/>
                <a:cs typeface="+mn-cs"/>
              </a:rPr>
              <a:t>RAMAL, 2003)</a:t>
            </a:r>
            <a:endParaRPr lang="pt-BR" sz="1200" kern="1200" dirty="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uma empreendedora atendida procurou a consultoria em administração porque fizera um curso de fabricação de sabonetes e, entre os colegas de turma, foi dito que se tratava de uma alternativa para abertura de uma pequena fabrica. </a:t>
            </a:r>
          </a:p>
          <a:p>
            <a:r>
              <a:rPr lang="pt-BR" sz="1200" kern="1200" dirty="0" smtClean="0">
                <a:solidFill>
                  <a:schemeClr val="tx1"/>
                </a:solidFill>
                <a:latin typeface="+mn-lt"/>
                <a:ea typeface="+mn-ea"/>
                <a:cs typeface="+mn-cs"/>
              </a:rPr>
              <a:t>Avaliando o relato da cliente e com base no portfólio disponível o consultor do SEBRAE-SP ofereceu uma relação de soluções que orientassem a cliente na composição do plano de negócios e na análise de viabilidade do novo empreendimento.</a:t>
            </a:r>
          </a:p>
          <a:p>
            <a:r>
              <a:rPr lang="pt-BR" sz="1200" kern="1200" dirty="0" smtClean="0">
                <a:solidFill>
                  <a:schemeClr val="tx1"/>
                </a:solidFill>
                <a:latin typeface="+mn-lt"/>
                <a:ea typeface="+mn-ea"/>
                <a:cs typeface="+mn-cs"/>
              </a:rPr>
              <a:t>Pelo histórico de atendimento pôde ser constatado que a cliente, seguindo as orientações iniciais do consultor, passou a realizar diversas capacitações voltadas para todas as áreas da empresa até que, uma vez definida a estratégia de negócios, iniciou o empreendimento. </a:t>
            </a:r>
          </a:p>
          <a:p>
            <a:r>
              <a:rPr lang="pt-BR" sz="1200" kern="1200" dirty="0" smtClean="0">
                <a:solidFill>
                  <a:schemeClr val="tx1"/>
                </a:solidFill>
                <a:latin typeface="+mn-lt"/>
                <a:ea typeface="+mn-ea"/>
                <a:cs typeface="+mn-cs"/>
              </a:rPr>
              <a:t>Em outro momento empresarial a cliente, já com a empresa estabelecida, buscou o SEBRAE-SP para a definição de estratégias de ampliação do negócio. </a:t>
            </a:r>
          </a:p>
          <a:p>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Esta cliente voltou ao SEBRAE-SP várias vezes. A efetividade de todas estas experiências e outras tantas foi garantida pelo total foco no publico alvo. Os alunos/clientes deixaram de ser consumidores passivos e assumiram o papel de colaboradores na construção dos conteúdos com suas mazelas, com suas conquistas e com suas ideias. Suas realidades passaram a ser insumo para a produção de conteúdos.</a:t>
            </a: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rgbClr val="75288E"/>
                </a:solidFill>
                <a:latin typeface="Century Gothic" pitchFamily="34" charset="0"/>
              </a:rPr>
              <a:t>Mesmo na Educação formal, não há mais como fugir da realidade que invade as salas de aula e os ambientes de aprendizagem [11]:</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RAMAL, Andrea </a:t>
            </a:r>
            <a:r>
              <a:rPr lang="pt-BR" sz="1200" kern="1200" dirty="0" err="1" smtClean="0">
                <a:solidFill>
                  <a:schemeClr val="tx1"/>
                </a:solidFill>
                <a:latin typeface="+mn-lt"/>
                <a:ea typeface="+mn-ea"/>
                <a:cs typeface="+mn-cs"/>
              </a:rPr>
              <a:t>Cecilia</a:t>
            </a:r>
            <a:r>
              <a:rPr lang="pt-BR" sz="1200" kern="1200" dirty="0" smtClean="0">
                <a:solidFill>
                  <a:schemeClr val="tx1"/>
                </a:solidFill>
                <a:latin typeface="+mn-lt"/>
                <a:ea typeface="+mn-ea"/>
                <a:cs typeface="+mn-cs"/>
              </a:rPr>
              <a:t>. </a:t>
            </a:r>
            <a:r>
              <a:rPr lang="pt-BR" sz="1200" b="1" kern="1200" dirty="0" smtClean="0">
                <a:solidFill>
                  <a:schemeClr val="tx1"/>
                </a:solidFill>
                <a:latin typeface="+mn-lt"/>
                <a:ea typeface="+mn-ea"/>
                <a:cs typeface="+mn-cs"/>
              </a:rPr>
              <a:t>“Educação com Tecnologias Digitais: Uma Revolução Epistemológica  em Mãos do Desenho Instrucional”.</a:t>
            </a:r>
            <a:r>
              <a:rPr lang="pt-BR" sz="1200" kern="1200" dirty="0" smtClean="0">
                <a:solidFill>
                  <a:schemeClr val="tx1"/>
                </a:solidFill>
                <a:latin typeface="+mn-lt"/>
                <a:ea typeface="+mn-ea"/>
                <a:cs typeface="+mn-cs"/>
              </a:rPr>
              <a:t> IN Educação Online - Teorias, práticas, legislação e  formação corporativa. Marco Silva (org.). São Paulo: Loyola, 2003.</a:t>
            </a:r>
            <a:endParaRPr lang="pt-BR" dirty="0" smtClean="0">
              <a:solidFill>
                <a:srgbClr val="75288E"/>
              </a:solidFill>
              <a:latin typeface="Century Gothic" pitchFamily="34" charset="0"/>
            </a:endParaRP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15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i="1" kern="1200" dirty="0" smtClean="0">
                <a:solidFill>
                  <a:schemeClr val="tx1"/>
                </a:solidFill>
                <a:latin typeface="+mn-lt"/>
                <a:ea typeface="+mn-ea"/>
                <a:cs typeface="+mn-cs"/>
              </a:rPr>
              <a:t>O presente artigo apresenta, de forma rápida e objetiva, a preocupação que o profissional de educação a distância precisa ter com o público a que destina suas estratégias educacionais. Busca, por meio de exemplos práticos, demonstrar o quanto a aderência ao público contribui para a qualidade e efetividade de produtos e serviços educacionais remotos. Pautado pela realidade diária de capacitações remotas (consultorias, cursos, materiais instrucionais, palestras, </a:t>
            </a:r>
            <a:r>
              <a:rPr lang="pt-BR" sz="1200" i="1" kern="1200" dirty="0" err="1" smtClean="0">
                <a:solidFill>
                  <a:schemeClr val="tx1"/>
                </a:solidFill>
                <a:latin typeface="+mn-lt"/>
                <a:ea typeface="+mn-ea"/>
                <a:cs typeface="+mn-cs"/>
              </a:rPr>
              <a:t>vídeo-aulas</a:t>
            </a:r>
            <a:r>
              <a:rPr lang="pt-BR" sz="1200" i="1" kern="1200" dirty="0" smtClean="0">
                <a:solidFill>
                  <a:schemeClr val="tx1"/>
                </a:solidFill>
                <a:latin typeface="+mn-lt"/>
                <a:ea typeface="+mn-ea"/>
                <a:cs typeface="+mn-cs"/>
              </a:rPr>
              <a:t>, </a:t>
            </a:r>
            <a:r>
              <a:rPr lang="pt-BR" sz="1200" i="1" kern="1200" dirty="0" err="1" smtClean="0">
                <a:solidFill>
                  <a:schemeClr val="tx1"/>
                </a:solidFill>
                <a:latin typeface="+mn-lt"/>
                <a:ea typeface="+mn-ea"/>
                <a:cs typeface="+mn-cs"/>
              </a:rPr>
              <a:t>etc</a:t>
            </a:r>
            <a:r>
              <a:rPr lang="pt-BR" sz="1200" i="1" kern="1200" dirty="0" smtClean="0">
                <a:solidFill>
                  <a:schemeClr val="tx1"/>
                </a:solidFill>
                <a:latin typeface="+mn-lt"/>
                <a:ea typeface="+mn-ea"/>
                <a:cs typeface="+mn-cs"/>
              </a:rPr>
              <a:t>) o artigo busca resgatar esta premissa da educação de adultos, alertando para os perigos da massificação generalizada de conteúdos educacionais em educação a distância. Trata-se de uma tentativa de redirecionar o olhar dos profissionais de educação a distância para o desenvolvimento devidamente norteado pelas necessidades de competências de seus </a:t>
            </a:r>
            <a:r>
              <a:rPr lang="pt-BR" sz="1200" i="1" kern="1200" dirty="0" err="1" smtClean="0">
                <a:solidFill>
                  <a:schemeClr val="tx1"/>
                </a:solidFill>
                <a:latin typeface="+mn-lt"/>
                <a:ea typeface="+mn-ea"/>
                <a:cs typeface="+mn-cs"/>
              </a:rPr>
              <a:t>educandos</a:t>
            </a:r>
            <a:r>
              <a:rPr lang="pt-BR" sz="1200" i="1" kern="1200" dirty="0" smtClean="0">
                <a:solidFill>
                  <a:schemeClr val="tx1"/>
                </a:solidFill>
                <a:latin typeface="+mn-lt"/>
                <a:ea typeface="+mn-ea"/>
                <a:cs typeface="+mn-cs"/>
              </a:rPr>
              <a:t>.</a:t>
            </a: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SEBRAE-SP não</a:t>
            </a:r>
            <a:r>
              <a:rPr lang="pt-BR" baseline="0" dirty="0" smtClean="0"/>
              <a:t> e uma universidade onde alunos são obrigados a fazer o curso para terem um diploma e se inserirem o mercado de trabalho. Também não e uma universidade corporativa em que os funcionários são obrigados a fazerem capacitações para manterem o emprego ou para serem capazes de exercer sua atividade na empresa, ter aumento salarial, etc.</a:t>
            </a:r>
          </a:p>
          <a:p>
            <a:r>
              <a:rPr lang="pt-BR" baseline="0" dirty="0" smtClean="0"/>
              <a:t>Nossa missão é dar o apoio necessário para que empreendedores possam se preparar para a abertura de uma empresa e para que empresários possam manter suas empresas vivas e crescendo gerando emprego e melhorando a economia paulista.</a:t>
            </a:r>
          </a:p>
          <a:p>
            <a:r>
              <a:rPr lang="pt-BR" baseline="0" dirty="0" smtClean="0"/>
              <a:t>Temos como publico: futuros empreendedores, potenciais empreendedores, Empreendedores individuais, </a:t>
            </a:r>
            <a:br>
              <a:rPr lang="pt-BR" baseline="0" dirty="0" smtClean="0"/>
            </a:br>
            <a:r>
              <a:rPr lang="pt-BR" baseline="0" dirty="0" err="1" smtClean="0"/>
              <a:t>empresarios</a:t>
            </a:r>
            <a:r>
              <a:rPr lang="pt-BR" baseline="0" dirty="0" smtClean="0"/>
              <a:t> de micro e pequenas empresas, Lideranças municipais e lideranças empresariais.</a:t>
            </a:r>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Preparamos nosso publico para empreender,</a:t>
            </a:r>
            <a:r>
              <a:rPr lang="pt-BR" baseline="0" dirty="0" smtClean="0"/>
              <a:t> para saber controlar as finanças da empresa dele, saber planejar, tomar decisões seguras, divulgar a empresa, vender, comprar, contratar, gerir pessoas.</a:t>
            </a:r>
          </a:p>
          <a:p>
            <a:r>
              <a:rPr lang="pt-BR" baseline="0" dirty="0" smtClean="0"/>
              <a:t>Fazemos isso presencialmente e remotamente por meio de diversos produtos e serviços. Capacitamos, orientamos e informamos sobre </a:t>
            </a:r>
            <a:r>
              <a:rPr lang="pt-BR" baseline="0" dirty="0" err="1" smtClean="0"/>
              <a:t>gestao</a:t>
            </a:r>
            <a:r>
              <a:rPr lang="pt-BR" baseline="0" dirty="0" smtClean="0"/>
              <a:t> de pequenas empresas.</a:t>
            </a:r>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EDUCACAO</a:t>
            </a:r>
            <a:r>
              <a:rPr lang="pt-BR" baseline="0" dirty="0" smtClean="0"/>
              <a:t>  a distancia no SEBRAE como um todo já remete a meados do ano 2000 com o curso em formato de Telecurso (novela). Iniciamos nossos primeiros estudos e SP em meados de 2005... Pesquisamos, contratamos, estruturamos e </a:t>
            </a:r>
            <a:r>
              <a:rPr lang="pt-BR" baseline="0" dirty="0" err="1" smtClean="0"/>
              <a:t>lancamos</a:t>
            </a:r>
            <a:r>
              <a:rPr lang="pt-BR" baseline="0" dirty="0" smtClean="0"/>
              <a:t> em 2009</a:t>
            </a:r>
          </a:p>
          <a:p>
            <a:r>
              <a:rPr lang="pt-BR" baseline="0" dirty="0" smtClean="0"/>
              <a:t>Hoje temos um </a:t>
            </a:r>
            <a:r>
              <a:rPr lang="pt-BR" baseline="0" dirty="0" err="1" smtClean="0"/>
              <a:t>portifolio</a:t>
            </a:r>
            <a:r>
              <a:rPr lang="pt-BR" baseline="0" dirty="0" smtClean="0"/>
              <a:t> de 41 cursos online, 41 cursos em formato de E-book, diversos </a:t>
            </a:r>
            <a:r>
              <a:rPr lang="pt-BR" baseline="0" dirty="0" err="1" smtClean="0"/>
              <a:t>Quizz</a:t>
            </a:r>
            <a:r>
              <a:rPr lang="pt-BR" baseline="0" dirty="0" smtClean="0"/>
              <a:t>, simuladores etc.</a:t>
            </a:r>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O nosso</a:t>
            </a:r>
            <a:r>
              <a:rPr lang="pt-BR" sz="1200" kern="1200" baseline="0" dirty="0" smtClean="0">
                <a:solidFill>
                  <a:schemeClr val="tx1"/>
                </a:solidFill>
                <a:latin typeface="+mn-lt"/>
                <a:ea typeface="+mn-ea"/>
                <a:cs typeface="+mn-cs"/>
              </a:rPr>
              <a:t> desafio e conciliar </a:t>
            </a:r>
            <a:r>
              <a:rPr lang="pt-BR" sz="1200" kern="1200" dirty="0" smtClean="0">
                <a:solidFill>
                  <a:schemeClr val="tx1"/>
                </a:solidFill>
                <a:latin typeface="+mn-lt"/>
                <a:ea typeface="+mn-ea"/>
                <a:cs typeface="+mn-cs"/>
              </a:rPr>
              <a:t>um modelo adequado aos objetivos da instituição que o oferece, e ao alcance dos alunos em suas necessidades instrucionais</a:t>
            </a:r>
            <a:r>
              <a:rPr lang="pt-BR" sz="1200" kern="1200" dirty="0" smtClean="0">
                <a:solidFill>
                  <a:schemeClr val="tx1"/>
                </a:solidFill>
                <a:latin typeface="+mn-lt"/>
                <a:ea typeface="+mn-ea"/>
                <a:cs typeface="+mn-cs"/>
              </a:rPr>
              <a:t>. N’os</a:t>
            </a:r>
            <a:r>
              <a:rPr lang="pt-BR" sz="1200" kern="1200" baseline="0" dirty="0" smtClean="0">
                <a:solidFill>
                  <a:schemeClr val="tx1"/>
                </a:solidFill>
                <a:latin typeface="+mn-lt"/>
                <a:ea typeface="+mn-ea"/>
                <a:cs typeface="+mn-cs"/>
              </a:rPr>
              <a:t> t</a:t>
            </a:r>
            <a:r>
              <a:rPr lang="pt-BR" sz="1200" kern="1200" dirty="0" smtClean="0">
                <a:solidFill>
                  <a:schemeClr val="tx1"/>
                </a:solidFill>
                <a:latin typeface="+mn-lt"/>
                <a:ea typeface="+mn-ea"/>
                <a:cs typeface="+mn-cs"/>
              </a:rPr>
              <a:t>emos </a:t>
            </a:r>
            <a:r>
              <a:rPr lang="pt-BR" sz="1200" kern="1200" dirty="0" smtClean="0">
                <a:solidFill>
                  <a:schemeClr val="tx1"/>
                </a:solidFill>
                <a:latin typeface="+mn-lt"/>
                <a:ea typeface="+mn-ea"/>
                <a:cs typeface="+mn-cs"/>
              </a:rPr>
              <a:t>um</a:t>
            </a:r>
            <a:r>
              <a:rPr lang="pt-BR" sz="1200" kern="1200" baseline="0" dirty="0" smtClean="0">
                <a:solidFill>
                  <a:schemeClr val="tx1"/>
                </a:solidFill>
                <a:latin typeface="+mn-lt"/>
                <a:ea typeface="+mn-ea"/>
                <a:cs typeface="+mn-cs"/>
              </a:rPr>
              <a:t> publico diversificado, exigente, imediatista, sem tempo</a:t>
            </a:r>
            <a:r>
              <a:rPr lang="pt-BR" sz="1200" kern="1200" baseline="0" dirty="0" smtClean="0">
                <a:solidFill>
                  <a:schemeClr val="tx1"/>
                </a:solidFill>
                <a:latin typeface="+mn-lt"/>
                <a:ea typeface="+mn-ea"/>
                <a:cs typeface="+mn-cs"/>
              </a:rPr>
              <a:t>. Ao </a:t>
            </a:r>
            <a:r>
              <a:rPr lang="pt-BR" sz="1200" kern="1200" baseline="0" dirty="0" smtClean="0">
                <a:solidFill>
                  <a:schemeClr val="tx1"/>
                </a:solidFill>
                <a:latin typeface="+mn-lt"/>
                <a:ea typeface="+mn-ea"/>
                <a:cs typeface="+mn-cs"/>
              </a:rPr>
              <a:t>mesmo tempo temos um amplo leque de </a:t>
            </a:r>
            <a:r>
              <a:rPr lang="pt-BR" sz="1200" kern="1200" baseline="0" dirty="0" smtClean="0">
                <a:solidFill>
                  <a:schemeClr val="tx1"/>
                </a:solidFill>
                <a:latin typeface="+mn-lt"/>
                <a:ea typeface="+mn-ea"/>
                <a:cs typeface="+mn-cs"/>
              </a:rPr>
              <a:t>informações </a:t>
            </a:r>
            <a:endParaRPr lang="pt-BR" sz="1200" kern="1200" baseline="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Parafraseando [1]</a:t>
            </a:r>
            <a:r>
              <a:rPr lang="pt-BR" sz="1200" b="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que trata sobre os desafios da produção de produtos e serviços inovadores, as empresas precisam definir, constantemente, estratégias que sejam inovadoras para ampliar a qualidade de seus produtos, fidelizar e garantir o efetivo atendimento das necessidades dos clientes para, com isso, atingir as metas institucionais. Porém este processo não é automático e, para que isto aconteça, é necessário um foco diferenciado nas necessidades e no perfil dos alunos.</a:t>
            </a:r>
          </a:p>
          <a:p>
            <a:r>
              <a:rPr lang="pt-BR" sz="1200" kern="1200" dirty="0" smtClean="0">
                <a:solidFill>
                  <a:schemeClr val="tx1"/>
                </a:solidFill>
                <a:latin typeface="+mn-lt"/>
                <a:ea typeface="+mn-ea"/>
                <a:cs typeface="+mn-cs"/>
              </a:rPr>
              <a:t>É notório que diversas são as motivações dos alunos para a aquisição de um produto ou serviço de uma determinada instituição de ensino. Algumas universidades e instituições como o SEBRAE, por exemplo, gozam do status de serem reconhecidas pelo alto grau de domínio e identificação da realidade de seu público alvo e por possuírem uma marca querida.  Com isso, basta o simples “disponibilizar” de uma capacitação para gerar uma demanda de alunos interessados no desenvolvimento de competências que contribuam para seu aprimoramento profissional. A notoriedade é tão grande que a mera oferta gera uma constante busca pela estrutura de atendimento e de didáticas aplicadas por estas instituições “de renome” no Brasil e até mesmo fora do país.</a:t>
            </a:r>
          </a:p>
          <a:p>
            <a:r>
              <a:rPr lang="pt-BR" sz="1200" kern="1200" dirty="0" smtClean="0">
                <a:solidFill>
                  <a:schemeClr val="tx1"/>
                </a:solidFill>
                <a:latin typeface="+mn-lt"/>
                <a:ea typeface="+mn-ea"/>
                <a:cs typeface="+mn-cs"/>
              </a:rPr>
              <a:t>Nota-se que nos últimos anos, mudanças ocorreram na sociedade e, consequentemente, também ocorreram modificações na realidade que envolve o panorama educacional.  No âmbito social, com os avanços das tecnologias de comunicação, destaca-se, principalmente, o amplo compartilhamento de informações sobre os mais variados temas. Todo mundo sabe sobre tudo, ao menos um pouquinho; o conhecimento está ao alcance das mãos.</a:t>
            </a:r>
          </a:p>
          <a:p>
            <a:r>
              <a:rPr lang="pt-BR" sz="1200" kern="1200" dirty="0" smtClean="0">
                <a:solidFill>
                  <a:schemeClr val="tx1"/>
                </a:solidFill>
                <a:latin typeface="+mn-lt"/>
                <a:ea typeface="+mn-ea"/>
                <a:cs typeface="+mn-cs"/>
              </a:rPr>
              <a:t>Neste novo universo de percepções da realidade destacam-se, também, mudanças de posicionamento dos alunos perante as instituições de ensino e, com isso, são necessárias mudanças das Instituições de ensino perante seus alunos- clientes envolvendo a necessidade do atendimento às metas quantitativas e qualitativas, a consciência das crescentes investidas de potenciais concorrentes, além da constante elevação do nível de </a:t>
            </a:r>
            <a:r>
              <a:rPr lang="pt-BR" sz="1200" kern="1200" dirty="0" err="1" smtClean="0">
                <a:solidFill>
                  <a:schemeClr val="tx1"/>
                </a:solidFill>
                <a:latin typeface="+mn-lt"/>
                <a:ea typeface="+mn-ea"/>
                <a:cs typeface="+mn-cs"/>
              </a:rPr>
              <a:t>criticidade</a:t>
            </a:r>
            <a:r>
              <a:rPr lang="pt-BR" sz="1200" kern="1200" dirty="0" smtClean="0">
                <a:solidFill>
                  <a:schemeClr val="tx1"/>
                </a:solidFill>
                <a:latin typeface="+mn-lt"/>
                <a:ea typeface="+mn-ea"/>
                <a:cs typeface="+mn-cs"/>
              </a:rPr>
              <a:t> dos clientes e a rápida difusão das informações por meio das redes sociais e das mídias formadoras de opinião. </a:t>
            </a: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Mas, como saber se os conteúdos são úteis para o aluno? Como saber se as reais necessidades profissionais estão contempladas em publicações, informações produtos ou serviços? Como garantir o pleno desenvolvimento do  aluno para o exercício da atividade empreendedora?</a:t>
            </a:r>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O primeiro passo adotado pelo SEBRAE-SP é: conhecer profundamente o publico alvo; sabendo, exatamente quem ele é, como pensa, o que gosta, o que faz, o que quer, suas limitações e suas potencialidades. </a:t>
            </a:r>
          </a:p>
          <a:p>
            <a:r>
              <a:rPr lang="pt-BR" sz="1200" kern="1200" dirty="0" smtClean="0">
                <a:solidFill>
                  <a:schemeClr val="tx1"/>
                </a:solidFill>
                <a:latin typeface="+mn-lt"/>
                <a:ea typeface="+mn-ea"/>
                <a:cs typeface="+mn-cs"/>
              </a:rPr>
              <a:t>Por meio de pesquisas e outras investigações sobre o perfil dos alunos é crucial identificar Informações como: idade; estado onde vivem; grau de instrução; classe social; dados do negócio: porte, faturamento, tempo de existência, ferramentas de gestão, necessidades de conteúdos nas diversas áreas de gestão; e outras informações infinitas, podem ser base para definir o perfil pessoal do aluno e, com isso, formar uma imagem do público alvo do conteúdo. </a:t>
            </a:r>
          </a:p>
          <a:p>
            <a:r>
              <a:rPr lang="pt-BR" sz="1200" kern="1200" dirty="0" smtClean="0">
                <a:solidFill>
                  <a:schemeClr val="tx1"/>
                </a:solidFill>
                <a:latin typeface="+mn-lt"/>
                <a:ea typeface="+mn-ea"/>
                <a:cs typeface="+mn-cs"/>
              </a:rPr>
              <a:t>De posse do perfil e das necessidades do público alvo identificados na pesquisa o próximo passo é a definição de objetivos pedagógicos avaliáveis [4] e estratégias educacionais adequadas para que um conteúdo contextualizado e coerente seja entregue ao aluno.</a:t>
            </a:r>
            <a:r>
              <a:rPr lang="pt-BR" sz="1200" b="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De posse do perfil e das necessidades do público alvo identificados na pesquisa o próximo passo é a definição das estratégias educacionais adequadas para que um conteúdo adequado seja entregue ao aluno. </a:t>
            </a:r>
          </a:p>
          <a:p>
            <a:r>
              <a:rPr lang="pt-BR" sz="1200" kern="1200" dirty="0" smtClean="0">
                <a:solidFill>
                  <a:schemeClr val="tx1"/>
                </a:solidFill>
                <a:latin typeface="+mn-lt"/>
                <a:ea typeface="+mn-ea"/>
                <a:cs typeface="+mn-cs"/>
              </a:rPr>
              <a:t>Nesta busca constante em ofertar o produto adequado ao aluno, o SEBRAE-SP também oferece formatos diferenciados. Um aluno mais jovem, por exemplo, pode ser mais rápido e, em regra, costuma estar mais aberto às soluções tecnologicamente avançadas, ágeis e diretas. Por outro lado, clientes mais velhos podem ser mais impacientes, mais resistentes às propostas muito inovadoras.</a:t>
            </a:r>
          </a:p>
          <a:p>
            <a:r>
              <a:rPr lang="pt-BR" sz="1200" kern="1200" dirty="0" smtClean="0">
                <a:solidFill>
                  <a:schemeClr val="tx1"/>
                </a:solidFill>
                <a:latin typeface="+mn-lt"/>
                <a:ea typeface="+mn-ea"/>
                <a:cs typeface="+mn-cs"/>
              </a:rPr>
              <a:t>Ouvir o aluno deve ser um constante, inclusive durante o processo de aprendizagem, para que se possa avaliar o atendimento aos objetivos educacionais. Ouvir o cliente é fazer com que ele, de diferentes formas possíveis, participe da construção do conteúdo, saindo do papel de “consumidor de informação como também produtor de conteúdo” [5].</a:t>
            </a:r>
          </a:p>
          <a:p>
            <a:r>
              <a:rPr lang="pt-BR" sz="1200" kern="1200" dirty="0" smtClean="0">
                <a:solidFill>
                  <a:schemeClr val="tx1"/>
                </a:solidFill>
                <a:latin typeface="+mn-lt"/>
                <a:ea typeface="+mn-ea"/>
                <a:cs typeface="+mn-cs"/>
              </a:rPr>
              <a:t>Saber quem é a pessoa para quem se direciona o conteúdo pode garantir a identificação do publico com o que se aprende e, com isso, a efetividade da estratégia de capacitação para o exercício da atividade empreendedora [6], propondo produtos e serviços conectados com a realidade dos alunos. </a:t>
            </a: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20000"/>
          </a:bodyPr>
          <a:lstStyle/>
          <a:p>
            <a:r>
              <a:rPr lang="pt-BR" sz="1200" kern="1200" dirty="0" smtClean="0">
                <a:solidFill>
                  <a:schemeClr val="tx1"/>
                </a:solidFill>
                <a:latin typeface="+mn-lt"/>
                <a:ea typeface="+mn-ea"/>
                <a:cs typeface="+mn-cs"/>
              </a:rPr>
              <a:t>O nosso</a:t>
            </a:r>
            <a:r>
              <a:rPr lang="pt-BR" sz="1200" kern="1200" baseline="0" dirty="0" smtClean="0">
                <a:solidFill>
                  <a:schemeClr val="tx1"/>
                </a:solidFill>
                <a:latin typeface="+mn-lt"/>
                <a:ea typeface="+mn-ea"/>
                <a:cs typeface="+mn-cs"/>
              </a:rPr>
              <a:t> desafio e conciliar </a:t>
            </a:r>
            <a:r>
              <a:rPr lang="pt-BR" sz="1200" kern="1200" dirty="0" smtClean="0">
                <a:solidFill>
                  <a:schemeClr val="tx1"/>
                </a:solidFill>
                <a:latin typeface="+mn-lt"/>
                <a:ea typeface="+mn-ea"/>
                <a:cs typeface="+mn-cs"/>
              </a:rPr>
              <a:t>um modelo adequado aos objetivos da instituição que o oferece, e ao alcance dos alunos em suas necessidades instrucionais.</a:t>
            </a:r>
          </a:p>
          <a:p>
            <a:r>
              <a:rPr lang="pt-BR" sz="1200" kern="1200" dirty="0" smtClean="0">
                <a:solidFill>
                  <a:schemeClr val="tx1"/>
                </a:solidFill>
                <a:latin typeface="+mn-lt"/>
                <a:ea typeface="+mn-ea"/>
                <a:cs typeface="+mn-cs"/>
              </a:rPr>
              <a:t>Temos um</a:t>
            </a:r>
            <a:r>
              <a:rPr lang="pt-BR" sz="1200" kern="1200" baseline="0" dirty="0" smtClean="0">
                <a:solidFill>
                  <a:schemeClr val="tx1"/>
                </a:solidFill>
                <a:latin typeface="+mn-lt"/>
                <a:ea typeface="+mn-ea"/>
                <a:cs typeface="+mn-cs"/>
              </a:rPr>
              <a:t> publico diversificado, exigente, imediatista, sem tempo.</a:t>
            </a:r>
          </a:p>
          <a:p>
            <a:r>
              <a:rPr lang="pt-BR" sz="1200" kern="1200" baseline="0" dirty="0" smtClean="0">
                <a:solidFill>
                  <a:schemeClr val="tx1"/>
                </a:solidFill>
                <a:latin typeface="+mn-lt"/>
                <a:ea typeface="+mn-ea"/>
                <a:cs typeface="+mn-cs"/>
              </a:rPr>
              <a:t>Ao mesmo tempo temos um amplo leque de </a:t>
            </a:r>
            <a:r>
              <a:rPr lang="pt-BR" sz="1200" kern="1200" baseline="0" dirty="0" err="1" smtClean="0">
                <a:solidFill>
                  <a:schemeClr val="tx1"/>
                </a:solidFill>
                <a:latin typeface="+mn-lt"/>
                <a:ea typeface="+mn-ea"/>
                <a:cs typeface="+mn-cs"/>
              </a:rPr>
              <a:t>informacoes</a:t>
            </a:r>
            <a:r>
              <a:rPr lang="pt-BR" sz="1200" kern="1200" baseline="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Parafraseando [1]</a:t>
            </a:r>
            <a:r>
              <a:rPr lang="pt-BR" sz="1200" b="1" kern="1200" dirty="0" smtClean="0">
                <a:solidFill>
                  <a:schemeClr val="tx1"/>
                </a:solidFill>
                <a:latin typeface="+mn-lt"/>
                <a:ea typeface="+mn-ea"/>
                <a:cs typeface="+mn-cs"/>
              </a:rPr>
              <a:t>, </a:t>
            </a:r>
            <a:r>
              <a:rPr lang="pt-BR" sz="1200" kern="1200" dirty="0" smtClean="0">
                <a:solidFill>
                  <a:schemeClr val="tx1"/>
                </a:solidFill>
                <a:latin typeface="+mn-lt"/>
                <a:ea typeface="+mn-ea"/>
                <a:cs typeface="+mn-cs"/>
              </a:rPr>
              <a:t>que trata sobre os desafios da produção de produtos e serviços inovadores, as empresas precisam definir, constantemente, estratégias que sejam inovadoras para ampliar a qualidade de seus produtos, fidelizar e garantir o efetivo atendimento das necessidades dos clientes para, com isso, atingir as metas institucionais. Porém este processo não é automático e, para que isto aconteça, é necessário um foco diferenciado nas necessidades e no perfil dos alunos.</a:t>
            </a:r>
          </a:p>
          <a:p>
            <a:r>
              <a:rPr lang="pt-BR" sz="1200" kern="1200" dirty="0" smtClean="0">
                <a:solidFill>
                  <a:schemeClr val="tx1"/>
                </a:solidFill>
                <a:latin typeface="+mn-lt"/>
                <a:ea typeface="+mn-ea"/>
                <a:cs typeface="+mn-cs"/>
              </a:rPr>
              <a:t>É notório que diversas são as motivações dos alunos para a aquisição de um produto ou serviço de uma determinada instituição de ensino. Algumas universidades e instituições como o SEBRAE, por exemplo, gozam do status de serem reconhecidas pelo alto grau de domínio e identificação da realidade de seu público alvo e por possuírem uma marca querida.  Com isso, basta o simples “disponibilizar” de uma capacitação para gerar uma demanda de alunos interessados no desenvolvimento de competências que contribuam para seu aprimoramento profissional. A notoriedade é tão grande que a mera oferta gera uma constante busca pela estrutura de atendimento e de didáticas aplicadas por estas instituições “de renome” no Brasil e até mesmo fora do país.</a:t>
            </a:r>
          </a:p>
          <a:p>
            <a:r>
              <a:rPr lang="pt-BR" sz="1200" kern="1200" dirty="0" smtClean="0">
                <a:solidFill>
                  <a:schemeClr val="tx1"/>
                </a:solidFill>
                <a:latin typeface="+mn-lt"/>
                <a:ea typeface="+mn-ea"/>
                <a:cs typeface="+mn-cs"/>
              </a:rPr>
              <a:t>Nota-se que nos últimos anos, mudanças ocorreram na sociedade e, consequentemente, também ocorreram modificações na realidade que envolve o panorama educacional.  No âmbito social, com os avanços das tecnologias de comunicação, destaca-se, principalmente, o amplo compartilhamento de informações sobre os mais variados temas. Todo mundo sabe sobre tudo, ao menos um pouquinho; o conhecimento está ao alcance das mãos.</a:t>
            </a:r>
          </a:p>
          <a:p>
            <a:r>
              <a:rPr lang="pt-BR" sz="1200" kern="1200" dirty="0" smtClean="0">
                <a:solidFill>
                  <a:schemeClr val="tx1"/>
                </a:solidFill>
                <a:latin typeface="+mn-lt"/>
                <a:ea typeface="+mn-ea"/>
                <a:cs typeface="+mn-cs"/>
              </a:rPr>
              <a:t>Neste novo universo de percepções da realidade destacam-se, também, mudanças de posicionamento dos alunos perante as instituições de ensino e, com isso, são necessárias mudanças das Instituições de ensino perante seus alunos- clientes envolvendo a necessidade do atendimento às metas quantitativas e qualitativas, a consciência das crescentes investidas de potenciais concorrentes, além da constante elevação do nível de </a:t>
            </a:r>
            <a:r>
              <a:rPr lang="pt-BR" sz="1200" kern="1200" dirty="0" err="1" smtClean="0">
                <a:solidFill>
                  <a:schemeClr val="tx1"/>
                </a:solidFill>
                <a:latin typeface="+mn-lt"/>
                <a:ea typeface="+mn-ea"/>
                <a:cs typeface="+mn-cs"/>
              </a:rPr>
              <a:t>criticidade</a:t>
            </a:r>
            <a:r>
              <a:rPr lang="pt-BR" sz="1200" kern="1200" dirty="0" smtClean="0">
                <a:solidFill>
                  <a:schemeClr val="tx1"/>
                </a:solidFill>
                <a:latin typeface="+mn-lt"/>
                <a:ea typeface="+mn-ea"/>
                <a:cs typeface="+mn-cs"/>
              </a:rPr>
              <a:t> dos clientes e a rápida difusão das informações por meio das redes sociais e das mídias formadoras de opinião. </a:t>
            </a:r>
          </a:p>
          <a:p>
            <a:endParaRPr lang="pt-BR" dirty="0"/>
          </a:p>
        </p:txBody>
      </p:sp>
      <p:sp>
        <p:nvSpPr>
          <p:cNvPr id="4" name="Espaço Reservado para Número de Slide 3"/>
          <p:cNvSpPr>
            <a:spLocks noGrp="1"/>
          </p:cNvSpPr>
          <p:nvPr>
            <p:ph type="sldNum" sz="quarter" idx="10"/>
          </p:nvPr>
        </p:nvSpPr>
        <p:spPr/>
        <p:txBody>
          <a:bodyPr/>
          <a:lstStyle/>
          <a:p>
            <a:fld id="{8A5B8C54-5B24-4E12-B631-A8BCD6B3804D}"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C73273F-F274-4789-A62A-81B7BA373CDD}" type="datetimeFigureOut">
              <a:rPr lang="pt-BR"/>
              <a:pPr>
                <a:defRPr/>
              </a:pPr>
              <a:t>11/09/2013</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179409-95C9-4CDC-B622-FA93BE653DF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jpe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3" descr="FUNDO"/>
          <p:cNvPicPr>
            <a:picLocks noChangeAspect="1" noChangeArrowheads="1"/>
          </p:cNvPicPr>
          <p:nvPr/>
        </p:nvPicPr>
        <p:blipFill>
          <a:blip r:embed="rId3" cstate="print"/>
          <a:srcRect/>
          <a:stretch>
            <a:fillRect/>
          </a:stretch>
        </p:blipFill>
        <p:spPr bwMode="auto">
          <a:xfrm>
            <a:off x="4726" y="292"/>
            <a:ext cx="9102935" cy="6857708"/>
          </a:xfrm>
          <a:prstGeom prst="rect">
            <a:avLst/>
          </a:prstGeom>
          <a:noFill/>
          <a:ln w="9525">
            <a:noFill/>
            <a:miter lim="800000"/>
            <a:headEnd/>
            <a:tailEnd/>
          </a:ln>
        </p:spPr>
      </p:pic>
      <p:pic>
        <p:nvPicPr>
          <p:cNvPr id="19" name="Picture 5" descr="S27_luiz_1"/>
          <p:cNvPicPr>
            <a:picLocks noChangeAspect="1" noChangeArrowheads="1"/>
          </p:cNvPicPr>
          <p:nvPr userDrawn="1"/>
        </p:nvPicPr>
        <p:blipFill>
          <a:blip r:embed="rId4" cstate="print"/>
          <a:srcRect t="9455" r="1" b="-3130"/>
          <a:stretch>
            <a:fillRect/>
          </a:stretch>
        </p:blipFill>
        <p:spPr bwMode="auto">
          <a:xfrm>
            <a:off x="0" y="260648"/>
            <a:ext cx="9144000" cy="64242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3" descr="FUNDO"/>
          <p:cNvPicPr>
            <a:picLocks noChangeAspect="1" noChangeArrowheads="1"/>
          </p:cNvPicPr>
          <p:nvPr/>
        </p:nvPicPr>
        <p:blipFill>
          <a:blip r:embed="rId8" cstate="print"/>
          <a:srcRect/>
          <a:stretch>
            <a:fillRect/>
          </a:stretch>
        </p:blipFill>
        <p:spPr bwMode="auto">
          <a:xfrm>
            <a:off x="4726" y="292"/>
            <a:ext cx="9102935" cy="6857708"/>
          </a:xfrm>
          <a:prstGeom prst="rect">
            <a:avLst/>
          </a:prstGeom>
          <a:noFill/>
          <a:ln w="9525">
            <a:noFill/>
            <a:miter lim="800000"/>
            <a:headEnd/>
            <a:tailEnd/>
          </a:ln>
        </p:spPr>
      </p:pic>
      <p:pic>
        <p:nvPicPr>
          <p:cNvPr id="19" name="Picture 5" descr="S27_luiz_1"/>
          <p:cNvPicPr>
            <a:picLocks noChangeAspect="1" noChangeArrowheads="1"/>
          </p:cNvPicPr>
          <p:nvPr userDrawn="1"/>
        </p:nvPicPr>
        <p:blipFill>
          <a:blip r:embed="rId9" cstate="print"/>
          <a:srcRect t="9455" r="1" b="-3130"/>
          <a:stretch>
            <a:fillRect/>
          </a:stretch>
        </p:blipFill>
        <p:spPr bwMode="auto">
          <a:xfrm>
            <a:off x="-36512" y="620688"/>
            <a:ext cx="9144000" cy="6424220"/>
          </a:xfrm>
          <a:prstGeom prst="rect">
            <a:avLst/>
          </a:prstGeom>
          <a:noFill/>
          <a:ln w="9525">
            <a:noFill/>
            <a:miter lim="800000"/>
            <a:headEnd/>
            <a:tailEnd/>
          </a:ln>
        </p:spPr>
      </p:pic>
      <p:pic>
        <p:nvPicPr>
          <p:cNvPr id="5" name="Picture 4" descr="S27_luiz"/>
          <p:cNvPicPr>
            <a:picLocks noChangeAspect="1" noChangeArrowheads="1"/>
          </p:cNvPicPr>
          <p:nvPr userDrawn="1"/>
        </p:nvPicPr>
        <p:blipFill>
          <a:blip r:embed="rId10" cstate="print"/>
          <a:srcRect r="40555" b="80440"/>
          <a:stretch>
            <a:fillRect/>
          </a:stretch>
        </p:blipFill>
        <p:spPr bwMode="auto">
          <a:xfrm>
            <a:off x="0" y="0"/>
            <a:ext cx="4644008" cy="1146083"/>
          </a:xfrm>
          <a:prstGeom prst="rect">
            <a:avLst/>
          </a:prstGeom>
          <a:noFill/>
          <a:ln w="9525">
            <a:noFill/>
            <a:miter lim="800000"/>
            <a:headEnd/>
            <a:tailEnd/>
          </a:ln>
        </p:spPr>
      </p:pic>
      <p:sp>
        <p:nvSpPr>
          <p:cNvPr id="7" name="Espaço Reservado para Título 6"/>
          <p:cNvSpPr>
            <a:spLocks noGrp="1"/>
          </p:cNvSpPr>
          <p:nvPr>
            <p:ph type="title"/>
          </p:nvPr>
        </p:nvSpPr>
        <p:spPr>
          <a:xfrm>
            <a:off x="323528" y="0"/>
            <a:ext cx="4114800" cy="994122"/>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latinLnBrk="0" hangingPunct="1">
        <a:spcBef>
          <a:spcPct val="0"/>
        </a:spcBef>
        <a:buNone/>
        <a:defRPr kumimoji="0" lang="pt-BR" sz="2800" kern="1200" dirty="0" smtClean="0">
          <a:solidFill>
            <a:schemeClr val="bg1"/>
          </a:solidFill>
          <a:latin typeface="Century Gothic" pitchFamily="34" charset="0"/>
          <a:ea typeface="+mn-ea"/>
          <a:cs typeface="+mn-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www.sebraesp.com.br/ead"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ritav@sebraesp.com.br" TargetMode="External"/><Relationship Id="rId2" Type="http://schemas.openxmlformats.org/officeDocument/2006/relationships/hyperlink" Target="mailto:claudiab@sebraesp.com.b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
          <p:cNvSpPr txBox="1">
            <a:spLocks noChangeArrowheads="1"/>
          </p:cNvSpPr>
          <p:nvPr/>
        </p:nvSpPr>
        <p:spPr bwMode="auto">
          <a:xfrm>
            <a:off x="1043608" y="2132856"/>
            <a:ext cx="5328592" cy="1631216"/>
          </a:xfrm>
          <a:prstGeom prst="rect">
            <a:avLst/>
          </a:prstGeom>
          <a:noFill/>
          <a:ln w="9525">
            <a:noFill/>
            <a:miter lim="800000"/>
            <a:headEnd/>
            <a:tailEnd/>
          </a:ln>
        </p:spPr>
        <p:txBody>
          <a:bodyPr wrap="square">
            <a:spAutoFit/>
          </a:bodyPr>
          <a:lstStyle/>
          <a:p>
            <a:pPr algn="ctr"/>
            <a:r>
              <a:rPr lang="pt-BR" sz="2000" dirty="0" smtClean="0">
                <a:solidFill>
                  <a:srgbClr val="75288E"/>
                </a:solidFill>
                <a:latin typeface="Century Gothic" pitchFamily="34" charset="0"/>
              </a:rPr>
              <a:t>PORQUE MANTER O </a:t>
            </a:r>
            <a:r>
              <a:rPr lang="pt-BR" sz="2000" b="1" dirty="0" smtClean="0">
                <a:solidFill>
                  <a:srgbClr val="75288E"/>
                </a:solidFill>
                <a:latin typeface="Century Gothic" pitchFamily="34" charset="0"/>
              </a:rPr>
              <a:t>FOCO NO ALUNO </a:t>
            </a:r>
            <a:r>
              <a:rPr lang="pt-BR" sz="2000" dirty="0" smtClean="0">
                <a:solidFill>
                  <a:srgbClr val="75288E"/>
                </a:solidFill>
                <a:latin typeface="Century Gothic" pitchFamily="34" charset="0"/>
              </a:rPr>
              <a:t>PODE SER O DIFERENCIAL DE </a:t>
            </a:r>
            <a:r>
              <a:rPr lang="pt-BR" sz="2000" b="1" dirty="0" smtClean="0">
                <a:solidFill>
                  <a:srgbClr val="75288E"/>
                </a:solidFill>
                <a:latin typeface="Century Gothic" pitchFamily="34" charset="0"/>
              </a:rPr>
              <a:t>SUCESSO</a:t>
            </a:r>
            <a:r>
              <a:rPr lang="pt-BR" sz="2000" dirty="0" smtClean="0">
                <a:solidFill>
                  <a:srgbClr val="75288E"/>
                </a:solidFill>
                <a:latin typeface="Century Gothic" pitchFamily="34" charset="0"/>
              </a:rPr>
              <a:t> NO DESENVOLVIMENTO DE CONTEUDOS PARA </a:t>
            </a:r>
            <a:r>
              <a:rPr lang="pt-BR" sz="2000" b="1" dirty="0" smtClean="0">
                <a:solidFill>
                  <a:srgbClr val="75288E"/>
                </a:solidFill>
                <a:latin typeface="Century Gothic" pitchFamily="34" charset="0"/>
              </a:rPr>
              <a:t>EDUCAÇÃO A DISTÂNCIA</a:t>
            </a:r>
            <a:r>
              <a:rPr lang="pt-BR" sz="2000" dirty="0" smtClean="0">
                <a:solidFill>
                  <a:srgbClr val="75288E"/>
                </a:solidFill>
                <a:latin typeface="Century Gothic" pitchFamily="34" charset="0"/>
              </a:rPr>
              <a:t>?</a:t>
            </a:r>
          </a:p>
          <a:p>
            <a:pPr algn="ctr"/>
            <a:endParaRPr lang="pt-BR" sz="2000" dirty="0">
              <a:solidFill>
                <a:srgbClr val="75288E"/>
              </a:solidFill>
              <a:latin typeface="Century Gothic" pitchFamily="34" charset="0"/>
            </a:endParaRPr>
          </a:p>
        </p:txBody>
      </p:sp>
      <p:sp>
        <p:nvSpPr>
          <p:cNvPr id="16" name="CaixaDeTexto 1"/>
          <p:cNvSpPr txBox="1">
            <a:spLocks noChangeArrowheads="1"/>
          </p:cNvSpPr>
          <p:nvPr/>
        </p:nvSpPr>
        <p:spPr bwMode="auto">
          <a:xfrm>
            <a:off x="2843808" y="4221088"/>
            <a:ext cx="5760640" cy="1200329"/>
          </a:xfrm>
          <a:prstGeom prst="rect">
            <a:avLst/>
          </a:prstGeom>
          <a:noFill/>
          <a:ln w="9525">
            <a:noFill/>
            <a:miter lim="800000"/>
            <a:headEnd/>
            <a:tailEnd/>
          </a:ln>
        </p:spPr>
        <p:txBody>
          <a:bodyPr wrap="square">
            <a:spAutoFit/>
          </a:bodyPr>
          <a:lstStyle/>
          <a:p>
            <a:r>
              <a:rPr lang="pt-BR" sz="2400" dirty="0" smtClean="0">
                <a:solidFill>
                  <a:srgbClr val="75288E"/>
                </a:solidFill>
                <a:latin typeface="Century Gothic" pitchFamily="34" charset="0"/>
              </a:rPr>
              <a:t>Sebrae-sp</a:t>
            </a:r>
          </a:p>
          <a:p>
            <a:r>
              <a:rPr lang="pt-BR" sz="2400" dirty="0" smtClean="0">
                <a:solidFill>
                  <a:srgbClr val="75288E"/>
                </a:solidFill>
                <a:latin typeface="Century Gothic" pitchFamily="34" charset="0"/>
              </a:rPr>
              <a:t>Claudia A. G. Brum</a:t>
            </a:r>
          </a:p>
          <a:p>
            <a:r>
              <a:rPr lang="pt-BR" sz="2400" dirty="0" smtClean="0">
                <a:solidFill>
                  <a:srgbClr val="75288E"/>
                </a:solidFill>
                <a:latin typeface="Century Gothic" pitchFamily="34" charset="0"/>
              </a:rPr>
              <a:t>Rita </a:t>
            </a:r>
            <a:r>
              <a:rPr lang="pt-BR" sz="2400" dirty="0" err="1" smtClean="0">
                <a:solidFill>
                  <a:srgbClr val="75288E"/>
                </a:solidFill>
                <a:latin typeface="Century Gothic" pitchFamily="34" charset="0"/>
              </a:rPr>
              <a:t>Vucinic</a:t>
            </a:r>
            <a:r>
              <a:rPr lang="pt-BR" sz="2400" dirty="0" smtClean="0">
                <a:solidFill>
                  <a:srgbClr val="75288E"/>
                </a:solidFill>
                <a:latin typeface="Century Gothic" pitchFamily="34" charset="0"/>
              </a:rPr>
              <a:t> </a:t>
            </a:r>
            <a:r>
              <a:rPr lang="pt-BR" sz="2400" dirty="0" smtClean="0">
                <a:solidFill>
                  <a:srgbClr val="75288E"/>
                </a:solidFill>
                <a:latin typeface="Century Gothic" pitchFamily="34" charset="0"/>
              </a:rPr>
              <a:t>Teles</a:t>
            </a:r>
            <a:endParaRPr lang="pt-BR" sz="2400" dirty="0" smtClean="0">
              <a:solidFill>
                <a:srgbClr val="75288E"/>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E DEPOIS?</a:t>
            </a:r>
            <a:endParaRPr lang="pt-BR" sz="2800" dirty="0">
              <a:solidFill>
                <a:schemeClr val="bg1"/>
              </a:solidFill>
            </a:endParaRPr>
          </a:p>
        </p:txBody>
      </p:sp>
      <p:sp>
        <p:nvSpPr>
          <p:cNvPr id="8" name="CaixaDeTexto 7"/>
          <p:cNvSpPr txBox="1"/>
          <p:nvPr/>
        </p:nvSpPr>
        <p:spPr>
          <a:xfrm>
            <a:off x="357188" y="1954575"/>
            <a:ext cx="7311156" cy="2554545"/>
          </a:xfrm>
          <a:prstGeom prst="rect">
            <a:avLst/>
          </a:prstGeom>
          <a:noFill/>
        </p:spPr>
        <p:txBody>
          <a:bodyPr wrap="square">
            <a:spAutoFit/>
          </a:bodyPr>
          <a:lstStyle/>
          <a:p>
            <a:pPr>
              <a:buFont typeface="Wingdings" pitchFamily="2" charset="2"/>
              <a:buChar char="ü"/>
              <a:defRPr/>
            </a:pPr>
            <a:r>
              <a:rPr lang="pt-BR" sz="3200" dirty="0" smtClean="0">
                <a:solidFill>
                  <a:srgbClr val="75288E"/>
                </a:solidFill>
                <a:latin typeface="Century Gothic" pitchFamily="34" charset="0"/>
              </a:rPr>
              <a:t>Ensine a fazer</a:t>
            </a:r>
          </a:p>
          <a:p>
            <a:pPr>
              <a:buFont typeface="Wingdings" pitchFamily="2" charset="2"/>
              <a:buChar char="ü"/>
              <a:defRPr/>
            </a:pPr>
            <a:r>
              <a:rPr lang="pt-BR" sz="3200" dirty="0" smtClean="0">
                <a:solidFill>
                  <a:srgbClr val="75288E"/>
                </a:solidFill>
                <a:latin typeface="Century Gothic" pitchFamily="34" charset="0"/>
              </a:rPr>
              <a:t>Gere identificação </a:t>
            </a:r>
          </a:p>
          <a:p>
            <a:pPr>
              <a:buFont typeface="Wingdings" pitchFamily="2" charset="2"/>
              <a:buChar char="ü"/>
              <a:defRPr/>
            </a:pPr>
            <a:r>
              <a:rPr lang="pt-BR" sz="3200" dirty="0" smtClean="0">
                <a:solidFill>
                  <a:srgbClr val="75288E"/>
                </a:solidFill>
                <a:latin typeface="Century Gothic" pitchFamily="34" charset="0"/>
              </a:rPr>
              <a:t>Ensine para a pratica</a:t>
            </a:r>
          </a:p>
          <a:p>
            <a:pPr>
              <a:buFont typeface="Wingdings" pitchFamily="2" charset="2"/>
              <a:buChar char="ü"/>
              <a:defRPr/>
            </a:pPr>
            <a:r>
              <a:rPr lang="pt-BR" sz="3200" dirty="0" smtClean="0">
                <a:solidFill>
                  <a:srgbClr val="75288E"/>
                </a:solidFill>
                <a:latin typeface="Century Gothic" pitchFamily="34" charset="0"/>
              </a:rPr>
              <a:t>Estimule o “compartilhar”</a:t>
            </a:r>
          </a:p>
          <a:p>
            <a:pPr>
              <a:buFont typeface="Wingdings" pitchFamily="2" charset="2"/>
              <a:buChar char="ü"/>
              <a:defRPr/>
            </a:pPr>
            <a:r>
              <a:rPr lang="pt-BR" sz="3200" dirty="0" smtClean="0">
                <a:solidFill>
                  <a:srgbClr val="75288E"/>
                </a:solidFill>
                <a:latin typeface="Century Gothic" pitchFamily="34" charset="0"/>
              </a:rPr>
              <a:t>Fale a  mesma língua</a:t>
            </a:r>
          </a:p>
        </p:txBody>
      </p:sp>
      <p:pic>
        <p:nvPicPr>
          <p:cNvPr id="7" name="Picture 1" descr="016.jpg"/>
          <p:cNvPicPr>
            <a:picLocks noChangeAspect="1"/>
          </p:cNvPicPr>
          <p:nvPr/>
        </p:nvPicPr>
        <p:blipFill>
          <a:blip r:embed="rId3" cstate="print"/>
          <a:srcRect l="68112" t="5244"/>
          <a:stretch>
            <a:fillRect/>
          </a:stretch>
        </p:blipFill>
        <p:spPr bwMode="auto">
          <a:xfrm>
            <a:off x="5922223" y="1790453"/>
            <a:ext cx="2880320" cy="4820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emandamento\GOL\2013\02_Ética\Produção\Design\imagens\tablet.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773" r="11431" b="17823"/>
          <a:stretch/>
        </p:blipFill>
        <p:spPr bwMode="auto">
          <a:xfrm>
            <a:off x="144016" y="1310194"/>
            <a:ext cx="8748464" cy="55478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2051720" y="2200796"/>
            <a:ext cx="5328592" cy="2616101"/>
          </a:xfrm>
          <a:prstGeom prst="rect">
            <a:avLst/>
          </a:prstGeom>
          <a:noFill/>
        </p:spPr>
        <p:txBody>
          <a:bodyPr wrap="square">
            <a:spAutoFit/>
          </a:bodyPr>
          <a:lstStyle/>
          <a:p>
            <a:pPr>
              <a:defRPr/>
            </a:pPr>
            <a:r>
              <a:rPr lang="pt-BR" sz="3600" dirty="0" smtClean="0">
                <a:solidFill>
                  <a:srgbClr val="75288E"/>
                </a:solidFill>
                <a:latin typeface="Century Gothic" pitchFamily="34" charset="0"/>
              </a:rPr>
              <a:t>Aliança:</a:t>
            </a:r>
          </a:p>
          <a:p>
            <a:pPr>
              <a:defRPr/>
            </a:pPr>
            <a:endParaRPr lang="pt-BR" sz="3600" dirty="0" smtClean="0">
              <a:solidFill>
                <a:srgbClr val="75288E"/>
              </a:solidFill>
              <a:latin typeface="Century Gothic" pitchFamily="34" charset="0"/>
            </a:endParaRPr>
          </a:p>
          <a:p>
            <a:pPr>
              <a:defRPr/>
            </a:pPr>
            <a:r>
              <a:rPr lang="pt-BR" sz="3600" dirty="0" smtClean="0">
                <a:solidFill>
                  <a:srgbClr val="75288E"/>
                </a:solidFill>
                <a:latin typeface="Century Gothic" pitchFamily="34" charset="0"/>
              </a:rPr>
              <a:t>TEORIA &amp; PRATICA</a:t>
            </a:r>
          </a:p>
          <a:p>
            <a:pPr>
              <a:defRPr/>
            </a:pPr>
            <a:endParaRPr lang="pt-BR" sz="2800" dirty="0" smtClean="0">
              <a:solidFill>
                <a:srgbClr val="75288E"/>
              </a:solidFill>
              <a:latin typeface="Century Gothic" pitchFamily="34" charset="0"/>
            </a:endParaRPr>
          </a:p>
          <a:p>
            <a:pPr>
              <a:defRPr/>
            </a:pPr>
            <a:r>
              <a:rPr lang="pt-BR" sz="2800" dirty="0" smtClean="0">
                <a:solidFill>
                  <a:srgbClr val="75288E"/>
                </a:solidFill>
                <a:latin typeface="Century Gothic" pitchFamily="34" charset="0"/>
              </a:rPr>
              <a:t>EX: curso de no de gravata</a:t>
            </a:r>
          </a:p>
        </p:txBody>
      </p:sp>
      <p:sp>
        <p:nvSpPr>
          <p:cNvPr id="3"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E DEPOIS?</a:t>
            </a:r>
            <a:endParaRPr lang="pt-BR" sz="2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slides_complementares_01_a.png"/>
          <p:cNvPicPr>
            <a:picLocks noChangeAspect="1"/>
          </p:cNvPicPr>
          <p:nvPr/>
        </p:nvPicPr>
        <p:blipFill>
          <a:blip r:embed="rId3" cstate="print"/>
          <a:srcRect t="57831"/>
          <a:stretch>
            <a:fillRect/>
          </a:stretch>
        </p:blipFill>
        <p:spPr bwMode="auto">
          <a:xfrm>
            <a:off x="-323528" y="4005064"/>
            <a:ext cx="9144000" cy="2520280"/>
          </a:xfrm>
          <a:prstGeom prst="rect">
            <a:avLst/>
          </a:prstGeom>
          <a:noFill/>
          <a:ln w="9525">
            <a:noFill/>
            <a:miter lim="800000"/>
            <a:headEnd/>
            <a:tailEnd/>
          </a:ln>
        </p:spPr>
      </p:pic>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COMO FAZEMOS?</a:t>
            </a:r>
            <a:endParaRPr lang="pt-BR" sz="2800" dirty="0">
              <a:solidFill>
                <a:schemeClr val="bg1"/>
              </a:solidFill>
            </a:endParaRPr>
          </a:p>
        </p:txBody>
      </p:sp>
      <p:sp>
        <p:nvSpPr>
          <p:cNvPr id="8" name="CaixaDeTexto 7"/>
          <p:cNvSpPr txBox="1"/>
          <p:nvPr/>
        </p:nvSpPr>
        <p:spPr>
          <a:xfrm>
            <a:off x="285180" y="2013808"/>
            <a:ext cx="8175252" cy="1631216"/>
          </a:xfrm>
          <a:prstGeom prst="rect">
            <a:avLst/>
          </a:prstGeom>
          <a:noFill/>
        </p:spPr>
        <p:txBody>
          <a:bodyPr wrap="square">
            <a:spAutoFit/>
          </a:bodyPr>
          <a:lstStyle/>
          <a:p>
            <a:pPr lvl="1">
              <a:buFont typeface="Wingdings" pitchFamily="2" charset="2"/>
              <a:buChar char="ü"/>
              <a:defRPr/>
            </a:pPr>
            <a:r>
              <a:rPr lang="pt-BR" sz="2000" b="1" dirty="0" smtClean="0">
                <a:solidFill>
                  <a:srgbClr val="75288E"/>
                </a:solidFill>
                <a:latin typeface="Century Gothic" pitchFamily="34" charset="0"/>
              </a:rPr>
              <a:t>Conteudistas</a:t>
            </a:r>
            <a:r>
              <a:rPr lang="pt-BR" sz="2000" dirty="0" smtClean="0">
                <a:solidFill>
                  <a:srgbClr val="75288E"/>
                </a:solidFill>
                <a:latin typeface="Century Gothic" pitchFamily="34" charset="0"/>
              </a:rPr>
              <a:t> experientes</a:t>
            </a:r>
          </a:p>
          <a:p>
            <a:pPr lvl="1">
              <a:buFont typeface="Wingdings" pitchFamily="2" charset="2"/>
              <a:buChar char="ü"/>
              <a:defRPr/>
            </a:pPr>
            <a:r>
              <a:rPr lang="pt-BR" sz="2000" dirty="0" smtClean="0">
                <a:solidFill>
                  <a:srgbClr val="75288E"/>
                </a:solidFill>
                <a:latin typeface="Century Gothic" pitchFamily="34" charset="0"/>
              </a:rPr>
              <a:t>Conteúdos práticos</a:t>
            </a:r>
          </a:p>
          <a:p>
            <a:pPr lvl="1">
              <a:buFont typeface="Wingdings" pitchFamily="2" charset="2"/>
              <a:buChar char="ü"/>
              <a:defRPr/>
            </a:pPr>
            <a:r>
              <a:rPr lang="pt-BR" sz="2000" dirty="0" smtClean="0">
                <a:solidFill>
                  <a:srgbClr val="75288E"/>
                </a:solidFill>
                <a:latin typeface="Century Gothic" pitchFamily="34" charset="0"/>
              </a:rPr>
              <a:t>Problemas &amp; soluções</a:t>
            </a:r>
            <a:r>
              <a:rPr lang="pt-BR" sz="2000" b="1" dirty="0" smtClean="0">
                <a:solidFill>
                  <a:srgbClr val="75288E"/>
                </a:solidFill>
                <a:latin typeface="Century Gothic" pitchFamily="34" charset="0"/>
              </a:rPr>
              <a:t> reais</a:t>
            </a:r>
          </a:p>
          <a:p>
            <a:pPr lvl="1">
              <a:buFont typeface="Wingdings" pitchFamily="2" charset="2"/>
              <a:buChar char="ü"/>
              <a:defRPr/>
            </a:pPr>
            <a:r>
              <a:rPr lang="pt-BR" sz="2000" b="1" dirty="0" smtClean="0">
                <a:solidFill>
                  <a:srgbClr val="75288E"/>
                </a:solidFill>
                <a:latin typeface="Century Gothic" pitchFamily="34" charset="0"/>
              </a:rPr>
              <a:t>Foco</a:t>
            </a:r>
            <a:r>
              <a:rPr lang="pt-BR" sz="2000" dirty="0" smtClean="0">
                <a:solidFill>
                  <a:srgbClr val="75288E"/>
                </a:solidFill>
                <a:latin typeface="Century Gothic" pitchFamily="34" charset="0"/>
              </a:rPr>
              <a:t> no que é importante</a:t>
            </a:r>
          </a:p>
          <a:p>
            <a:pPr lvl="1">
              <a:buFont typeface="Wingdings" pitchFamily="2" charset="2"/>
              <a:buChar char="ü"/>
              <a:defRPr/>
            </a:pPr>
            <a:r>
              <a:rPr lang="pt-BR" sz="2000" dirty="0" smtClean="0">
                <a:solidFill>
                  <a:srgbClr val="75288E"/>
                </a:solidFill>
                <a:latin typeface="Century Gothic" pitchFamily="34" charset="0"/>
              </a:rPr>
              <a:t>Foco na </a:t>
            </a:r>
            <a:r>
              <a:rPr lang="pt-BR" sz="2000" b="1" dirty="0" smtClean="0">
                <a:solidFill>
                  <a:srgbClr val="75288E"/>
                </a:solidFill>
                <a:latin typeface="Century Gothic" pitchFamily="34" charset="0"/>
              </a:rPr>
              <a:t>decisã</a:t>
            </a:r>
            <a:r>
              <a:rPr lang="pt-BR" sz="2000" dirty="0" smtClean="0">
                <a:solidFill>
                  <a:srgbClr val="75288E"/>
                </a:solidFill>
                <a:latin typeface="Century Gothic" pitchFamily="34" charset="0"/>
              </a:rPr>
              <a:t>o (autonomia)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COMO FAZEMOS?</a:t>
            </a:r>
            <a:endParaRPr lang="pt-BR" sz="2800" dirty="0">
              <a:solidFill>
                <a:schemeClr val="bg1"/>
              </a:solidFill>
            </a:endParaRPr>
          </a:p>
        </p:txBody>
      </p:sp>
      <p:sp>
        <p:nvSpPr>
          <p:cNvPr id="8" name="CaixaDeTexto 7"/>
          <p:cNvSpPr txBox="1"/>
          <p:nvPr/>
        </p:nvSpPr>
        <p:spPr>
          <a:xfrm>
            <a:off x="717228" y="1700808"/>
            <a:ext cx="5943004" cy="1938992"/>
          </a:xfrm>
          <a:prstGeom prst="rect">
            <a:avLst/>
          </a:prstGeom>
          <a:noFill/>
        </p:spPr>
        <p:txBody>
          <a:bodyPr wrap="square">
            <a:spAutoFit/>
          </a:bodyPr>
          <a:lstStyle/>
          <a:p>
            <a:pPr marL="0" lvl="1">
              <a:buFont typeface="Wingdings" pitchFamily="2" charset="2"/>
              <a:buChar char="ü"/>
              <a:defRPr/>
            </a:pPr>
            <a:r>
              <a:rPr lang="pt-BR" sz="2000" dirty="0" smtClean="0">
                <a:solidFill>
                  <a:srgbClr val="75288E"/>
                </a:solidFill>
                <a:latin typeface="Century Gothic" pitchFamily="34" charset="0"/>
              </a:rPr>
              <a:t>Exemplos,</a:t>
            </a:r>
            <a:r>
              <a:rPr lang="pt-BR" sz="2000" b="1" dirty="0" smtClean="0">
                <a:solidFill>
                  <a:srgbClr val="75288E"/>
                </a:solidFill>
                <a:latin typeface="Century Gothic" pitchFamily="34" charset="0"/>
              </a:rPr>
              <a:t>cases</a:t>
            </a:r>
            <a:r>
              <a:rPr lang="pt-BR" sz="2000" dirty="0" smtClean="0">
                <a:solidFill>
                  <a:srgbClr val="75288E"/>
                </a:solidFill>
                <a:latin typeface="Century Gothic" pitchFamily="34" charset="0"/>
              </a:rPr>
              <a:t> e depoimentos</a:t>
            </a:r>
          </a:p>
          <a:p>
            <a:pPr marL="0" lvl="1">
              <a:buFont typeface="Wingdings" pitchFamily="2" charset="2"/>
              <a:buChar char="ü"/>
              <a:defRPr/>
            </a:pPr>
            <a:endParaRPr lang="pt-BR" sz="2000" dirty="0" smtClean="0">
              <a:solidFill>
                <a:srgbClr val="75288E"/>
              </a:solidFill>
              <a:latin typeface="Century Gothic" pitchFamily="34" charset="0"/>
            </a:endParaRPr>
          </a:p>
          <a:p>
            <a:pPr>
              <a:buFont typeface="Wingdings" pitchFamily="2" charset="2"/>
              <a:buChar char="ü"/>
              <a:defRPr/>
            </a:pPr>
            <a:r>
              <a:rPr lang="pt-BR" sz="2000" b="1" dirty="0" smtClean="0">
                <a:solidFill>
                  <a:srgbClr val="75288E"/>
                </a:solidFill>
                <a:latin typeface="Century Gothic" pitchFamily="34" charset="0"/>
              </a:rPr>
              <a:t>Pesquisas:</a:t>
            </a:r>
          </a:p>
          <a:p>
            <a:pPr lvl="1">
              <a:buFont typeface="Wingdings" pitchFamily="2" charset="2"/>
              <a:buChar char="ü"/>
              <a:defRPr/>
            </a:pPr>
            <a:r>
              <a:rPr lang="pt-BR" sz="2000" dirty="0" smtClean="0">
                <a:solidFill>
                  <a:srgbClr val="75288E"/>
                </a:solidFill>
                <a:latin typeface="Century Gothic" pitchFamily="34" charset="0"/>
              </a:rPr>
              <a:t>Clientes</a:t>
            </a:r>
          </a:p>
          <a:p>
            <a:pPr lvl="1">
              <a:buFont typeface="Wingdings" pitchFamily="2" charset="2"/>
              <a:buChar char="ü"/>
              <a:defRPr/>
            </a:pPr>
            <a:r>
              <a:rPr lang="pt-BR" sz="2000" dirty="0" smtClean="0">
                <a:solidFill>
                  <a:srgbClr val="75288E"/>
                </a:solidFill>
                <a:latin typeface="Century Gothic" pitchFamily="34" charset="0"/>
              </a:rPr>
              <a:t>Profissionais da área</a:t>
            </a:r>
          </a:p>
          <a:p>
            <a:pPr lvl="1">
              <a:buFont typeface="Wingdings" pitchFamily="2" charset="2"/>
              <a:buChar char="ü"/>
              <a:defRPr/>
            </a:pPr>
            <a:r>
              <a:rPr lang="pt-BR" sz="2000" dirty="0" smtClean="0">
                <a:solidFill>
                  <a:srgbClr val="75288E"/>
                </a:solidFill>
                <a:latin typeface="Century Gothic" pitchFamily="34" charset="0"/>
              </a:rPr>
              <a:t>Outros alunos/clientes</a:t>
            </a:r>
          </a:p>
        </p:txBody>
      </p:sp>
      <p:pic>
        <p:nvPicPr>
          <p:cNvPr id="11" name="Picture 4" descr="slides_complementares_01_a.png"/>
          <p:cNvPicPr>
            <a:picLocks noChangeAspect="1"/>
          </p:cNvPicPr>
          <p:nvPr/>
        </p:nvPicPr>
        <p:blipFill>
          <a:blip r:embed="rId3" cstate="print"/>
          <a:srcRect t="57831"/>
          <a:stretch>
            <a:fillRect/>
          </a:stretch>
        </p:blipFill>
        <p:spPr bwMode="auto">
          <a:xfrm>
            <a:off x="-323528" y="4005064"/>
            <a:ext cx="914400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960440" cy="523220"/>
          </a:xfrm>
          <a:prstGeom prst="rect">
            <a:avLst/>
          </a:prstGeom>
          <a:noFill/>
          <a:ln w="9525">
            <a:noFill/>
            <a:miter lim="800000"/>
            <a:headEnd/>
            <a:tailEnd/>
          </a:ln>
        </p:spPr>
        <p:txBody>
          <a:bodyPr wrap="square">
            <a:spAutoFit/>
          </a:bodyPr>
          <a:lstStyle/>
          <a:p>
            <a:r>
              <a:rPr lang="pt-BR" sz="2800" dirty="0" smtClean="0">
                <a:solidFill>
                  <a:schemeClr val="bg1"/>
                </a:solidFill>
              </a:rPr>
              <a:t>UM CASO DE SUCESSO</a:t>
            </a:r>
            <a:endParaRPr lang="pt-BR" sz="2800" dirty="0">
              <a:solidFill>
                <a:schemeClr val="bg1"/>
              </a:solidFill>
            </a:endParaRPr>
          </a:p>
        </p:txBody>
      </p:sp>
      <p:sp>
        <p:nvSpPr>
          <p:cNvPr id="8" name="CaixaDeTexto 7"/>
          <p:cNvSpPr txBox="1"/>
          <p:nvPr/>
        </p:nvSpPr>
        <p:spPr>
          <a:xfrm>
            <a:off x="357188" y="1628800"/>
            <a:ext cx="3422724" cy="1200329"/>
          </a:xfrm>
          <a:prstGeom prst="rect">
            <a:avLst/>
          </a:prstGeom>
          <a:noFill/>
        </p:spPr>
        <p:txBody>
          <a:bodyPr wrap="square">
            <a:spAutoFit/>
          </a:bodyPr>
          <a:lstStyle/>
          <a:p>
            <a:pPr>
              <a:buFont typeface="Wingdings" pitchFamily="2" charset="2"/>
              <a:buChar char="ü"/>
              <a:defRPr/>
            </a:pPr>
            <a:r>
              <a:rPr lang="pt-BR" dirty="0" smtClean="0">
                <a:solidFill>
                  <a:srgbClr val="75288E"/>
                </a:solidFill>
                <a:latin typeface="Century Gothic" pitchFamily="34" charset="0"/>
              </a:rPr>
              <a:t>Empresaria de sabonetes</a:t>
            </a:r>
          </a:p>
          <a:p>
            <a:pPr lvl="1">
              <a:buFont typeface="Wingdings" pitchFamily="2" charset="2"/>
              <a:buChar char="ü"/>
              <a:defRPr/>
            </a:pPr>
            <a:r>
              <a:rPr lang="pt-BR" dirty="0" smtClean="0">
                <a:solidFill>
                  <a:srgbClr val="75288E"/>
                </a:solidFill>
                <a:latin typeface="Century Gothic" pitchFamily="34" charset="0"/>
              </a:rPr>
              <a:t>Sabia o oficio</a:t>
            </a:r>
          </a:p>
          <a:p>
            <a:pPr lvl="1">
              <a:buFont typeface="Wingdings" pitchFamily="2" charset="2"/>
              <a:buChar char="ü"/>
              <a:defRPr/>
            </a:pPr>
            <a:r>
              <a:rPr lang="pt-BR" dirty="0" smtClean="0">
                <a:solidFill>
                  <a:srgbClr val="75288E"/>
                </a:solidFill>
                <a:latin typeface="Century Gothic" pitchFamily="34" charset="0"/>
              </a:rPr>
              <a:t>Teve a ideia</a:t>
            </a:r>
          </a:p>
          <a:p>
            <a:pPr lvl="1">
              <a:buFont typeface="Wingdings" pitchFamily="2" charset="2"/>
              <a:buChar char="ü"/>
              <a:defRPr/>
            </a:pPr>
            <a:r>
              <a:rPr lang="pt-BR" dirty="0" smtClean="0">
                <a:solidFill>
                  <a:srgbClr val="75288E"/>
                </a:solidFill>
                <a:latin typeface="Century Gothic" pitchFamily="34" charset="0"/>
              </a:rPr>
              <a:t>Buscou  capacitação </a:t>
            </a:r>
          </a:p>
        </p:txBody>
      </p:sp>
      <p:sp>
        <p:nvSpPr>
          <p:cNvPr id="10" name="CaixaDeTexto 9"/>
          <p:cNvSpPr txBox="1"/>
          <p:nvPr/>
        </p:nvSpPr>
        <p:spPr>
          <a:xfrm>
            <a:off x="683568" y="3212976"/>
            <a:ext cx="3168352" cy="3046988"/>
          </a:xfrm>
          <a:prstGeom prst="rect">
            <a:avLst/>
          </a:prstGeom>
          <a:noFill/>
        </p:spPr>
        <p:txBody>
          <a:bodyPr wrap="square">
            <a:spAutoFit/>
          </a:bodyPr>
          <a:lstStyle/>
          <a:p>
            <a:pPr lvl="1">
              <a:buFont typeface="Wingdings" pitchFamily="2" charset="2"/>
              <a:buChar char="ü"/>
              <a:defRPr/>
            </a:pPr>
            <a:r>
              <a:rPr lang="pt-BR" sz="3200" dirty="0" smtClean="0">
                <a:solidFill>
                  <a:srgbClr val="75288E"/>
                </a:solidFill>
                <a:latin typeface="Century Gothic" pitchFamily="34" charset="0"/>
              </a:rPr>
              <a:t>Formalizou</a:t>
            </a:r>
          </a:p>
          <a:p>
            <a:pPr lvl="1">
              <a:buFont typeface="Wingdings" pitchFamily="2" charset="2"/>
              <a:buChar char="ü"/>
              <a:defRPr/>
            </a:pPr>
            <a:r>
              <a:rPr lang="pt-BR" sz="3200" dirty="0" smtClean="0">
                <a:solidFill>
                  <a:srgbClr val="75288E"/>
                </a:solidFill>
                <a:latin typeface="Century Gothic" pitchFamily="34" charset="0"/>
              </a:rPr>
              <a:t>Capacitou</a:t>
            </a:r>
          </a:p>
          <a:p>
            <a:pPr lvl="1">
              <a:buFont typeface="Wingdings" pitchFamily="2" charset="2"/>
              <a:buChar char="ü"/>
              <a:defRPr/>
            </a:pPr>
            <a:r>
              <a:rPr lang="pt-BR" sz="3200" dirty="0" smtClean="0">
                <a:solidFill>
                  <a:srgbClr val="75288E"/>
                </a:solidFill>
                <a:latin typeface="Century Gothic" pitchFamily="34" charset="0"/>
              </a:rPr>
              <a:t>Planejou</a:t>
            </a:r>
          </a:p>
          <a:p>
            <a:pPr lvl="1">
              <a:buFont typeface="Wingdings" pitchFamily="2" charset="2"/>
              <a:buChar char="ü"/>
              <a:defRPr/>
            </a:pPr>
            <a:r>
              <a:rPr lang="pt-BR" sz="3200" dirty="0" smtClean="0">
                <a:solidFill>
                  <a:srgbClr val="75288E"/>
                </a:solidFill>
                <a:latin typeface="Century Gothic" pitchFamily="34" charset="0"/>
              </a:rPr>
              <a:t>Cresceu</a:t>
            </a:r>
          </a:p>
          <a:p>
            <a:pPr lvl="1">
              <a:buFont typeface="Wingdings" pitchFamily="2" charset="2"/>
              <a:buChar char="ü"/>
              <a:defRPr/>
            </a:pPr>
            <a:r>
              <a:rPr lang="pt-BR" sz="3200" dirty="0" smtClean="0">
                <a:solidFill>
                  <a:srgbClr val="75288E"/>
                </a:solidFill>
                <a:latin typeface="Century Gothic" pitchFamily="34" charset="0"/>
              </a:rPr>
              <a:t>Voltou</a:t>
            </a:r>
          </a:p>
          <a:p>
            <a:pPr lvl="1">
              <a:buFont typeface="Wingdings" pitchFamily="2" charset="2"/>
              <a:buChar char="ü"/>
              <a:defRPr/>
            </a:pPr>
            <a:r>
              <a:rPr lang="pt-BR" sz="3200" dirty="0" smtClean="0">
                <a:solidFill>
                  <a:srgbClr val="75288E"/>
                </a:solidFill>
                <a:latin typeface="Century Gothic" pitchFamily="34" charset="0"/>
              </a:rPr>
              <a:t>Continua </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780928"/>
            <a:ext cx="4176464" cy="3739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CaixaDeTexto 10"/>
          <p:cNvSpPr txBox="1"/>
          <p:nvPr/>
        </p:nvSpPr>
        <p:spPr>
          <a:xfrm>
            <a:off x="4860032" y="4005064"/>
            <a:ext cx="1944216" cy="1107996"/>
          </a:xfrm>
          <a:prstGeom prst="rect">
            <a:avLst/>
          </a:prstGeom>
          <a:noFill/>
        </p:spPr>
        <p:txBody>
          <a:bodyPr wrap="square">
            <a:spAutoFit/>
          </a:bodyPr>
          <a:lstStyle/>
          <a:p>
            <a:pPr>
              <a:defRPr/>
            </a:pPr>
            <a:r>
              <a:rPr lang="pt-BR" sz="6600" dirty="0" smtClean="0">
                <a:solidFill>
                  <a:schemeClr val="bg1"/>
                </a:solidFill>
                <a:latin typeface="Century Gothic"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r="54545"/>
          <a:stretch>
            <a:fillRect/>
          </a:stretch>
        </p:blipFill>
        <p:spPr bwMode="auto">
          <a:xfrm>
            <a:off x="251521" y="3332598"/>
            <a:ext cx="2520279" cy="3192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o explicativo em forma de nuvem 8"/>
          <p:cNvSpPr/>
          <p:nvPr/>
        </p:nvSpPr>
        <p:spPr>
          <a:xfrm rot="427964">
            <a:off x="2091402" y="1380352"/>
            <a:ext cx="5969309" cy="5650577"/>
          </a:xfrm>
          <a:prstGeom prst="cloudCallout">
            <a:avLst>
              <a:gd name="adj1" fmla="val -50173"/>
              <a:gd name="adj2" fmla="val 53"/>
            </a:avLst>
          </a:prstGeom>
          <a:solidFill>
            <a:schemeClr val="bg1"/>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dirty="0"/>
          </a:p>
        </p:txBody>
      </p:sp>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960440" cy="523220"/>
          </a:xfrm>
          <a:prstGeom prst="rect">
            <a:avLst/>
          </a:prstGeom>
          <a:noFill/>
          <a:ln w="9525">
            <a:noFill/>
            <a:miter lim="800000"/>
            <a:headEnd/>
            <a:tailEnd/>
          </a:ln>
        </p:spPr>
        <p:txBody>
          <a:bodyPr wrap="square">
            <a:spAutoFit/>
          </a:bodyPr>
          <a:lstStyle/>
          <a:p>
            <a:r>
              <a:rPr lang="pt-BR" sz="2800" dirty="0" smtClean="0">
                <a:solidFill>
                  <a:schemeClr val="bg1"/>
                </a:solidFill>
              </a:rPr>
              <a:t>REFLEXÃO</a:t>
            </a:r>
            <a:endParaRPr lang="pt-BR" sz="2800" dirty="0">
              <a:solidFill>
                <a:schemeClr val="bg1"/>
              </a:solidFill>
            </a:endParaRPr>
          </a:p>
        </p:txBody>
      </p:sp>
      <p:sp>
        <p:nvSpPr>
          <p:cNvPr id="11" name="CaixaDeTexto 10"/>
          <p:cNvSpPr txBox="1"/>
          <p:nvPr/>
        </p:nvSpPr>
        <p:spPr>
          <a:xfrm>
            <a:off x="2627784" y="2635165"/>
            <a:ext cx="4464496" cy="3170099"/>
          </a:xfrm>
          <a:prstGeom prst="rect">
            <a:avLst/>
          </a:prstGeom>
          <a:noFill/>
        </p:spPr>
        <p:txBody>
          <a:bodyPr wrap="square">
            <a:spAutoFit/>
          </a:bodyPr>
          <a:lstStyle/>
          <a:p>
            <a:pPr algn="ctr"/>
            <a:r>
              <a:rPr lang="pt-BR" sz="2000" dirty="0" smtClean="0">
                <a:solidFill>
                  <a:srgbClr val="75288E"/>
                </a:solidFill>
                <a:latin typeface="Century Gothic" pitchFamily="34" charset="0"/>
              </a:rPr>
              <a:t>Na educação da era da informação, será preciso implementar um ensino mais próximo do cotidiano. Porque aprender será algo cada vez mais próximo de preparar-se para ser um cidadão capaz de cumprir seu papel no mundo. (RAMAL, 2003)</a:t>
            </a:r>
          </a:p>
          <a:p>
            <a:pPr algn="ctr">
              <a:defRPr/>
            </a:pPr>
            <a:endParaRPr lang="pt-BR" sz="2000" dirty="0" smtClean="0">
              <a:solidFill>
                <a:schemeClr val="tx1">
                  <a:lumMod val="95000"/>
                  <a:lumOff val="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020.jpg"/>
          <p:cNvPicPr>
            <a:picLocks noChangeAspect="1"/>
          </p:cNvPicPr>
          <p:nvPr/>
        </p:nvPicPr>
        <p:blipFill>
          <a:blip r:embed="rId2" cstate="print"/>
          <a:srcRect/>
          <a:stretch>
            <a:fillRect/>
          </a:stretch>
        </p:blipFill>
        <p:spPr bwMode="auto">
          <a:xfrm>
            <a:off x="467544" y="1484784"/>
            <a:ext cx="6696744" cy="5022558"/>
          </a:xfrm>
          <a:prstGeom prst="rect">
            <a:avLst/>
          </a:prstGeom>
          <a:noFill/>
          <a:ln w="9525">
            <a:noFill/>
            <a:miter lim="800000"/>
            <a:headEnd/>
            <a:tailEnd/>
          </a:ln>
        </p:spPr>
      </p:pic>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latin typeface="Century Gothic" pitchFamily="34" charset="0"/>
              </a:rPr>
              <a:t>RESULTADOS</a:t>
            </a:r>
            <a:endParaRPr lang="pt-BR" sz="2800" dirty="0">
              <a:solidFill>
                <a:schemeClr val="bg1"/>
              </a:solidFill>
            </a:endParaRPr>
          </a:p>
        </p:txBody>
      </p:sp>
      <p:sp>
        <p:nvSpPr>
          <p:cNvPr id="8" name="CaixaDeTexto 7"/>
          <p:cNvSpPr txBox="1"/>
          <p:nvPr/>
        </p:nvSpPr>
        <p:spPr>
          <a:xfrm>
            <a:off x="1542976" y="2031226"/>
            <a:ext cx="3494732"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Depoimentos</a:t>
            </a:r>
            <a:endParaRPr lang="pt-BR" sz="3200" dirty="0">
              <a:solidFill>
                <a:srgbClr val="75288E"/>
              </a:solidFill>
              <a:latin typeface="Century Gothic" pitchFamily="34" charset="0"/>
            </a:endParaRPr>
          </a:p>
        </p:txBody>
      </p:sp>
      <p:sp>
        <p:nvSpPr>
          <p:cNvPr id="7" name="CaixaDeTexto 6"/>
          <p:cNvSpPr txBox="1"/>
          <p:nvPr/>
        </p:nvSpPr>
        <p:spPr>
          <a:xfrm>
            <a:off x="1475656" y="3284984"/>
            <a:ext cx="3494732"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Relatos</a:t>
            </a:r>
            <a:endParaRPr lang="pt-BR" sz="3200" dirty="0">
              <a:solidFill>
                <a:srgbClr val="75288E"/>
              </a:solidFill>
              <a:latin typeface="Century Gothic" pitchFamily="34" charset="0"/>
            </a:endParaRPr>
          </a:p>
        </p:txBody>
      </p:sp>
      <p:sp>
        <p:nvSpPr>
          <p:cNvPr id="9" name="CaixaDeTexto 8"/>
          <p:cNvSpPr txBox="1"/>
          <p:nvPr/>
        </p:nvSpPr>
        <p:spPr>
          <a:xfrm>
            <a:off x="1043608" y="4725144"/>
            <a:ext cx="3494732"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Feedback</a:t>
            </a:r>
          </a:p>
        </p:txBody>
      </p:sp>
      <p:sp>
        <p:nvSpPr>
          <p:cNvPr id="10" name="CaixaDeTexto 9"/>
          <p:cNvSpPr txBox="1"/>
          <p:nvPr/>
        </p:nvSpPr>
        <p:spPr>
          <a:xfrm>
            <a:off x="3995936" y="2780928"/>
            <a:ext cx="3494732"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Fidelização</a:t>
            </a:r>
            <a:endParaRPr lang="pt-BR" sz="3200" dirty="0">
              <a:solidFill>
                <a:srgbClr val="75288E"/>
              </a:solidFill>
              <a:latin typeface="Century Gothic" pitchFamily="34" charset="0"/>
            </a:endParaRPr>
          </a:p>
        </p:txBody>
      </p:sp>
      <p:sp>
        <p:nvSpPr>
          <p:cNvPr id="11" name="CaixaDeTexto 10"/>
          <p:cNvSpPr txBox="1"/>
          <p:nvPr/>
        </p:nvSpPr>
        <p:spPr>
          <a:xfrm>
            <a:off x="3635896" y="4077072"/>
            <a:ext cx="3494732"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Aplicação </a:t>
            </a:r>
            <a:endParaRPr lang="pt-BR" sz="3200" dirty="0">
              <a:solidFill>
                <a:srgbClr val="75288E"/>
              </a:solidFill>
              <a:latin typeface="Century Gothic" pitchFamily="34" charset="0"/>
            </a:endParaRPr>
          </a:p>
        </p:txBody>
      </p:sp>
      <p:sp>
        <p:nvSpPr>
          <p:cNvPr id="13" name="CaixaDeTexto 12"/>
          <p:cNvSpPr txBox="1"/>
          <p:nvPr/>
        </p:nvSpPr>
        <p:spPr>
          <a:xfrm>
            <a:off x="2339752" y="5661248"/>
            <a:ext cx="4824536" cy="584775"/>
          </a:xfrm>
          <a:prstGeom prst="rect">
            <a:avLst/>
          </a:prstGeom>
          <a:noFill/>
        </p:spPr>
        <p:txBody>
          <a:bodyPr wrap="square">
            <a:spAutoFit/>
          </a:bodyPr>
          <a:lstStyle/>
          <a:p>
            <a:pPr>
              <a:defRPr/>
            </a:pPr>
            <a:r>
              <a:rPr lang="pt-BR" sz="3200" dirty="0" smtClean="0">
                <a:solidFill>
                  <a:srgbClr val="75288E"/>
                </a:solidFill>
                <a:latin typeface="Century Gothic" pitchFamily="34" charset="0"/>
              </a:rPr>
              <a:t>Qualidade percebida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latin typeface="Century Gothic" pitchFamily="34" charset="0"/>
              </a:rPr>
              <a:t>Cursos EAD</a:t>
            </a:r>
            <a:endParaRPr lang="pt-BR" sz="2800" dirty="0">
              <a:solidFill>
                <a:schemeClr val="bg1"/>
              </a:solidFill>
            </a:endParaRPr>
          </a:p>
        </p:txBody>
      </p:sp>
      <p:sp>
        <p:nvSpPr>
          <p:cNvPr id="8" name="CaixaDeTexto 7"/>
          <p:cNvSpPr txBox="1"/>
          <p:nvPr/>
        </p:nvSpPr>
        <p:spPr>
          <a:xfrm>
            <a:off x="357188" y="1679897"/>
            <a:ext cx="8463284" cy="3785652"/>
          </a:xfrm>
          <a:prstGeom prst="rect">
            <a:avLst/>
          </a:prstGeom>
          <a:noFill/>
        </p:spPr>
        <p:txBody>
          <a:bodyPr wrap="square">
            <a:spAutoFit/>
          </a:bodyPr>
          <a:lstStyle/>
          <a:p>
            <a:pPr>
              <a:defRPr/>
            </a:pPr>
            <a:r>
              <a:rPr lang="pt-BR" sz="2000" dirty="0" smtClean="0">
                <a:solidFill>
                  <a:srgbClr val="75288E"/>
                </a:solidFill>
                <a:latin typeface="Century Gothic" pitchFamily="34" charset="0"/>
              </a:rPr>
              <a:t>Carga horária: </a:t>
            </a:r>
            <a:r>
              <a:rPr lang="pt-BR" sz="2000" dirty="0">
                <a:solidFill>
                  <a:srgbClr val="75288E"/>
                </a:solidFill>
                <a:latin typeface="Century Gothic" pitchFamily="34" charset="0"/>
              </a:rPr>
              <a:t>3 horas                       </a:t>
            </a:r>
          </a:p>
          <a:p>
            <a:pPr>
              <a:defRPr/>
            </a:pPr>
            <a:endParaRPr lang="pt-BR" sz="2000" dirty="0">
              <a:solidFill>
                <a:srgbClr val="75288E"/>
              </a:solidFill>
              <a:latin typeface="Century Gothic" pitchFamily="34" charset="0"/>
            </a:endParaRPr>
          </a:p>
          <a:p>
            <a:pPr>
              <a:defRPr/>
            </a:pPr>
            <a:r>
              <a:rPr lang="pt-BR" sz="2000" dirty="0">
                <a:solidFill>
                  <a:srgbClr val="75288E"/>
                </a:solidFill>
                <a:latin typeface="Century Gothic" pitchFamily="34" charset="0"/>
              </a:rPr>
              <a:t>Duração – 15 dias para cursar</a:t>
            </a:r>
          </a:p>
          <a:p>
            <a:pPr>
              <a:defRPr/>
            </a:pPr>
            <a:endParaRPr lang="pt-BR" sz="2000" dirty="0">
              <a:solidFill>
                <a:srgbClr val="75288E"/>
              </a:solidFill>
              <a:latin typeface="Century Gothic" pitchFamily="34" charset="0"/>
            </a:endParaRPr>
          </a:p>
          <a:p>
            <a:pPr>
              <a:defRPr/>
            </a:pPr>
            <a:r>
              <a:rPr lang="pt-BR" sz="2000" dirty="0" smtClean="0">
                <a:solidFill>
                  <a:srgbClr val="75288E"/>
                </a:solidFill>
                <a:latin typeface="Century Gothic" pitchFamily="34" charset="0"/>
              </a:rPr>
              <a:t>Certificação</a:t>
            </a:r>
          </a:p>
          <a:p>
            <a:pPr>
              <a:defRPr/>
            </a:pPr>
            <a:endParaRPr lang="pt-BR" sz="2000" dirty="0" smtClean="0">
              <a:solidFill>
                <a:srgbClr val="75288E"/>
              </a:solidFill>
              <a:latin typeface="Century Gothic" pitchFamily="34" charset="0"/>
            </a:endParaRPr>
          </a:p>
          <a:p>
            <a:pPr>
              <a:defRPr/>
            </a:pPr>
            <a:r>
              <a:rPr lang="pt-BR" sz="2000" dirty="0" smtClean="0">
                <a:solidFill>
                  <a:srgbClr val="75288E"/>
                </a:solidFill>
                <a:latin typeface="Century Gothic" pitchFamily="34" charset="0"/>
              </a:rPr>
              <a:t>Gratuitos</a:t>
            </a:r>
          </a:p>
          <a:p>
            <a:pPr>
              <a:defRPr/>
            </a:pPr>
            <a:endParaRPr lang="pt-BR" sz="2000" dirty="0" smtClean="0">
              <a:solidFill>
                <a:srgbClr val="75288E"/>
              </a:solidFill>
              <a:latin typeface="Century Gothic" pitchFamily="34" charset="0"/>
            </a:endParaRPr>
          </a:p>
          <a:p>
            <a:pPr>
              <a:defRPr/>
            </a:pPr>
            <a:r>
              <a:rPr lang="pt-BR" sz="2000" dirty="0" smtClean="0">
                <a:solidFill>
                  <a:srgbClr val="75288E"/>
                </a:solidFill>
                <a:latin typeface="Century Gothic" pitchFamily="34" charset="0"/>
              </a:rPr>
              <a:t>Gestão de Micro e pequenos </a:t>
            </a:r>
            <a:r>
              <a:rPr lang="pt-BR" sz="2000" dirty="0" smtClean="0">
                <a:solidFill>
                  <a:srgbClr val="75288E"/>
                </a:solidFill>
                <a:latin typeface="Century Gothic" pitchFamily="34" charset="0"/>
              </a:rPr>
              <a:t>negócios</a:t>
            </a:r>
          </a:p>
          <a:p>
            <a:pPr>
              <a:defRPr/>
            </a:pPr>
            <a:endParaRPr lang="pt-BR" sz="2000" dirty="0" smtClean="0">
              <a:solidFill>
                <a:srgbClr val="75288E"/>
              </a:solidFill>
              <a:latin typeface="Century Gothic" pitchFamily="34" charset="0"/>
            </a:endParaRPr>
          </a:p>
          <a:p>
            <a:pPr>
              <a:defRPr/>
            </a:pPr>
            <a:r>
              <a:rPr lang="pt-BR" sz="2000" dirty="0" smtClean="0">
                <a:solidFill>
                  <a:srgbClr val="75288E"/>
                </a:solidFill>
                <a:latin typeface="Century Gothic" pitchFamily="34" charset="0"/>
                <a:hlinkClick r:id="rId2"/>
              </a:rPr>
              <a:t>www.sebraesp.com.br/ead</a:t>
            </a:r>
            <a:endParaRPr lang="pt-BR" sz="2000" dirty="0" smtClean="0">
              <a:solidFill>
                <a:srgbClr val="75288E"/>
              </a:solidFill>
              <a:latin typeface="Century Gothic" pitchFamily="34" charset="0"/>
            </a:endParaRPr>
          </a:p>
          <a:p>
            <a:pPr>
              <a:defRPr/>
            </a:pPr>
            <a:endParaRPr lang="pt-BR" sz="2000" dirty="0">
              <a:solidFill>
                <a:srgbClr val="75288E"/>
              </a:solidFill>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02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026a.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a:spLocks noChangeArrowheads="1"/>
          </p:cNvSpPr>
          <p:nvPr/>
        </p:nvSpPr>
        <p:spPr bwMode="auto">
          <a:xfrm>
            <a:off x="971600" y="1988840"/>
            <a:ext cx="5760640" cy="2308324"/>
          </a:xfrm>
          <a:prstGeom prst="rect">
            <a:avLst/>
          </a:prstGeom>
          <a:noFill/>
          <a:ln w="9525">
            <a:noFill/>
            <a:miter lim="800000"/>
            <a:headEnd/>
            <a:tailEnd/>
          </a:ln>
        </p:spPr>
        <p:txBody>
          <a:bodyPr wrap="square">
            <a:spAutoFit/>
          </a:bodyPr>
          <a:lstStyle/>
          <a:p>
            <a:r>
              <a:rPr lang="pt-BR" sz="2400" dirty="0" smtClean="0">
                <a:solidFill>
                  <a:schemeClr val="tx1">
                    <a:lumMod val="95000"/>
                    <a:lumOff val="5000"/>
                  </a:schemeClr>
                </a:solidFill>
                <a:latin typeface="Century Gothic" pitchFamily="34" charset="0"/>
              </a:rPr>
              <a:t>Claudia </a:t>
            </a:r>
            <a:r>
              <a:rPr lang="pt-BR" sz="2400" dirty="0" smtClean="0">
                <a:solidFill>
                  <a:schemeClr val="tx1">
                    <a:lumMod val="95000"/>
                    <a:lumOff val="5000"/>
                  </a:schemeClr>
                </a:solidFill>
                <a:latin typeface="Century Gothic" pitchFamily="34" charset="0"/>
              </a:rPr>
              <a:t>A. G. </a:t>
            </a:r>
            <a:r>
              <a:rPr lang="pt-BR" sz="2400" dirty="0" smtClean="0">
                <a:solidFill>
                  <a:schemeClr val="tx1">
                    <a:lumMod val="95000"/>
                    <a:lumOff val="5000"/>
                  </a:schemeClr>
                </a:solidFill>
                <a:latin typeface="Century Gothic" pitchFamily="34" charset="0"/>
              </a:rPr>
              <a:t>Brum</a:t>
            </a:r>
          </a:p>
          <a:p>
            <a:r>
              <a:rPr lang="pt-BR" sz="2400" dirty="0" smtClean="0">
                <a:solidFill>
                  <a:schemeClr val="tx1">
                    <a:lumMod val="95000"/>
                    <a:lumOff val="5000"/>
                  </a:schemeClr>
                </a:solidFill>
                <a:latin typeface="Century Gothic" pitchFamily="34" charset="0"/>
                <a:hlinkClick r:id="rId2"/>
              </a:rPr>
              <a:t>claudiab@sebraesp.com.br</a:t>
            </a:r>
            <a:endParaRPr lang="pt-BR" sz="2400" dirty="0" smtClean="0">
              <a:solidFill>
                <a:schemeClr val="tx1">
                  <a:lumMod val="95000"/>
                  <a:lumOff val="5000"/>
                </a:schemeClr>
              </a:solidFill>
              <a:latin typeface="Century Gothic" pitchFamily="34" charset="0"/>
            </a:endParaRPr>
          </a:p>
          <a:p>
            <a:endParaRPr lang="pt-BR" sz="2400" dirty="0" smtClean="0">
              <a:solidFill>
                <a:schemeClr val="tx1">
                  <a:lumMod val="95000"/>
                  <a:lumOff val="5000"/>
                </a:schemeClr>
              </a:solidFill>
              <a:latin typeface="Century Gothic" pitchFamily="34" charset="0"/>
            </a:endParaRPr>
          </a:p>
          <a:p>
            <a:r>
              <a:rPr lang="pt-BR" sz="2400" dirty="0" smtClean="0">
                <a:solidFill>
                  <a:schemeClr val="tx1">
                    <a:lumMod val="95000"/>
                    <a:lumOff val="5000"/>
                  </a:schemeClr>
                </a:solidFill>
                <a:latin typeface="Century Gothic" pitchFamily="34" charset="0"/>
              </a:rPr>
              <a:t>Rita </a:t>
            </a:r>
            <a:r>
              <a:rPr lang="pt-BR" sz="2400" dirty="0" err="1" smtClean="0">
                <a:solidFill>
                  <a:schemeClr val="tx1">
                    <a:lumMod val="95000"/>
                    <a:lumOff val="5000"/>
                  </a:schemeClr>
                </a:solidFill>
                <a:latin typeface="Century Gothic" pitchFamily="34" charset="0"/>
              </a:rPr>
              <a:t>Vucinic</a:t>
            </a:r>
            <a:r>
              <a:rPr lang="pt-BR" sz="2400" dirty="0" smtClean="0">
                <a:solidFill>
                  <a:schemeClr val="tx1">
                    <a:lumMod val="95000"/>
                    <a:lumOff val="5000"/>
                  </a:schemeClr>
                </a:solidFill>
                <a:latin typeface="Century Gothic" pitchFamily="34" charset="0"/>
              </a:rPr>
              <a:t> </a:t>
            </a:r>
            <a:r>
              <a:rPr lang="pt-BR" sz="2400" dirty="0" smtClean="0">
                <a:solidFill>
                  <a:schemeClr val="tx1">
                    <a:lumMod val="95000"/>
                    <a:lumOff val="5000"/>
                  </a:schemeClr>
                </a:solidFill>
                <a:latin typeface="Century Gothic" pitchFamily="34" charset="0"/>
              </a:rPr>
              <a:t>Teles</a:t>
            </a:r>
          </a:p>
          <a:p>
            <a:r>
              <a:rPr lang="pt-BR" sz="2400" dirty="0" smtClean="0">
                <a:solidFill>
                  <a:schemeClr val="tx1">
                    <a:lumMod val="95000"/>
                    <a:lumOff val="5000"/>
                  </a:schemeClr>
                </a:solidFill>
                <a:latin typeface="Century Gothic" pitchFamily="34" charset="0"/>
                <a:hlinkClick r:id="rId3"/>
              </a:rPr>
              <a:t>ritav@sebraesp.com.br</a:t>
            </a:r>
            <a:endParaRPr lang="pt-BR" sz="2400" dirty="0" smtClean="0">
              <a:solidFill>
                <a:schemeClr val="tx1">
                  <a:lumMod val="95000"/>
                  <a:lumOff val="5000"/>
                </a:schemeClr>
              </a:solidFill>
              <a:latin typeface="Century Gothic" pitchFamily="34" charset="0"/>
            </a:endParaRPr>
          </a:p>
          <a:p>
            <a:endParaRPr lang="pt-BR" sz="2400" dirty="0" smtClean="0">
              <a:solidFill>
                <a:schemeClr val="tx1">
                  <a:lumMod val="95000"/>
                  <a:lumOff val="5000"/>
                </a:schemeClr>
              </a:solidFill>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27_luiz"/>
          <p:cNvPicPr>
            <a:picLocks noChangeAspect="1" noChangeArrowheads="1"/>
          </p:cNvPicPr>
          <p:nvPr/>
        </p:nvPicPr>
        <p:blipFill>
          <a:blip r:embed="rId3" cstate="print"/>
          <a:srcRect r="40555" b="80440"/>
          <a:stretch>
            <a:fillRect/>
          </a:stretch>
        </p:blipFill>
        <p:spPr bwMode="auto">
          <a:xfrm>
            <a:off x="0" y="0"/>
            <a:ext cx="4644008" cy="1146083"/>
          </a:xfrm>
          <a:prstGeom prst="rect">
            <a:avLst/>
          </a:prstGeom>
          <a:noFill/>
          <a:ln w="9525">
            <a:noFill/>
            <a:miter lim="800000"/>
            <a:headEnd/>
            <a:tailEnd/>
          </a:ln>
        </p:spPr>
      </p:pic>
      <p:sp>
        <p:nvSpPr>
          <p:cNvPr id="8" name="CaixaDeTexto 8"/>
          <p:cNvSpPr txBox="1">
            <a:spLocks noChangeArrowheads="1"/>
          </p:cNvSpPr>
          <p:nvPr/>
        </p:nvSpPr>
        <p:spPr bwMode="auto">
          <a:xfrm>
            <a:off x="2195736" y="1916832"/>
            <a:ext cx="5688632" cy="3477875"/>
          </a:xfrm>
          <a:prstGeom prst="rect">
            <a:avLst/>
          </a:prstGeom>
          <a:noFill/>
          <a:ln w="9525">
            <a:noFill/>
            <a:miter lim="800000"/>
            <a:headEnd/>
            <a:tailEnd/>
          </a:ln>
        </p:spPr>
        <p:txBody>
          <a:bodyPr wrap="square">
            <a:spAutoFit/>
          </a:bodyPr>
          <a:lstStyle/>
          <a:p>
            <a:pPr algn="ctr"/>
            <a:r>
              <a:rPr lang="pt-BR" sz="2000" dirty="0" smtClean="0">
                <a:solidFill>
                  <a:srgbClr val="75288E"/>
                </a:solidFill>
                <a:latin typeface="Century Gothic" pitchFamily="34" charset="0"/>
              </a:rPr>
              <a:t>A </a:t>
            </a:r>
            <a:r>
              <a:rPr lang="pt-BR" sz="2000" b="1" dirty="0" smtClean="0">
                <a:solidFill>
                  <a:srgbClr val="75288E"/>
                </a:solidFill>
                <a:latin typeface="Century Gothic" pitchFamily="34" charset="0"/>
              </a:rPr>
              <a:t>preocupação</a:t>
            </a:r>
            <a:r>
              <a:rPr lang="pt-BR" sz="2000" dirty="0" smtClean="0">
                <a:solidFill>
                  <a:srgbClr val="75288E"/>
                </a:solidFill>
                <a:latin typeface="Century Gothic" pitchFamily="34" charset="0"/>
              </a:rPr>
              <a:t> que o </a:t>
            </a:r>
            <a:r>
              <a:rPr lang="pt-BR" sz="2000" b="1" dirty="0" smtClean="0">
                <a:solidFill>
                  <a:srgbClr val="75288E"/>
                </a:solidFill>
                <a:latin typeface="Century Gothic" pitchFamily="34" charset="0"/>
              </a:rPr>
              <a:t>profissional</a:t>
            </a:r>
            <a:r>
              <a:rPr lang="pt-BR" sz="2000" dirty="0" smtClean="0">
                <a:solidFill>
                  <a:srgbClr val="75288E"/>
                </a:solidFill>
                <a:latin typeface="Century Gothic" pitchFamily="34" charset="0"/>
              </a:rPr>
              <a:t> de educação a distância precisa ter com o </a:t>
            </a:r>
            <a:r>
              <a:rPr lang="pt-BR" sz="2000" b="1" dirty="0" smtClean="0">
                <a:solidFill>
                  <a:srgbClr val="75288E"/>
                </a:solidFill>
                <a:latin typeface="Century Gothic" pitchFamily="34" charset="0"/>
              </a:rPr>
              <a:t>aluno</a:t>
            </a:r>
            <a:r>
              <a:rPr lang="pt-BR" sz="2000" dirty="0" smtClean="0">
                <a:solidFill>
                  <a:srgbClr val="75288E"/>
                </a:solidFill>
                <a:latin typeface="Century Gothic" pitchFamily="34" charset="0"/>
              </a:rPr>
              <a:t> a que destina suas estratégias educacionais</a:t>
            </a:r>
          </a:p>
          <a:p>
            <a:endParaRPr lang="pt-BR" sz="2000" dirty="0" smtClean="0">
              <a:solidFill>
                <a:srgbClr val="75288E"/>
              </a:solidFill>
              <a:latin typeface="Century Gothic" pitchFamily="34" charset="0"/>
            </a:endParaRPr>
          </a:p>
          <a:p>
            <a:endParaRPr lang="pt-BR" sz="2000" dirty="0" smtClean="0">
              <a:solidFill>
                <a:srgbClr val="75288E"/>
              </a:solidFill>
              <a:latin typeface="Century Gothic" pitchFamily="34" charset="0"/>
            </a:endParaRPr>
          </a:p>
          <a:p>
            <a:endParaRPr lang="pt-BR" sz="2000" dirty="0" smtClean="0">
              <a:solidFill>
                <a:srgbClr val="75288E"/>
              </a:solidFill>
              <a:latin typeface="Century Gothic" pitchFamily="34" charset="0"/>
            </a:endParaRPr>
          </a:p>
          <a:p>
            <a:pPr algn="ctr"/>
            <a:r>
              <a:rPr lang="pt-BR" sz="2000" dirty="0" smtClean="0">
                <a:solidFill>
                  <a:srgbClr val="75288E"/>
                </a:solidFill>
                <a:latin typeface="Century Gothic" pitchFamily="34" charset="0"/>
              </a:rPr>
              <a:t>Demonstrar o quanto a </a:t>
            </a:r>
            <a:r>
              <a:rPr lang="pt-BR" sz="2000" b="1" dirty="0" smtClean="0">
                <a:solidFill>
                  <a:srgbClr val="75288E"/>
                </a:solidFill>
                <a:latin typeface="Century Gothic" pitchFamily="34" charset="0"/>
              </a:rPr>
              <a:t>aderência</a:t>
            </a:r>
            <a:r>
              <a:rPr lang="pt-BR" sz="2000" dirty="0" smtClean="0">
                <a:solidFill>
                  <a:srgbClr val="75288E"/>
                </a:solidFill>
                <a:latin typeface="Century Gothic" pitchFamily="34" charset="0"/>
              </a:rPr>
              <a:t> ao </a:t>
            </a:r>
            <a:r>
              <a:rPr lang="pt-BR" sz="2000" b="1" dirty="0" smtClean="0">
                <a:solidFill>
                  <a:srgbClr val="75288E"/>
                </a:solidFill>
                <a:latin typeface="Century Gothic" pitchFamily="34" charset="0"/>
              </a:rPr>
              <a:t>público</a:t>
            </a:r>
            <a:r>
              <a:rPr lang="pt-BR" sz="2000" dirty="0" smtClean="0">
                <a:solidFill>
                  <a:srgbClr val="75288E"/>
                </a:solidFill>
                <a:latin typeface="Century Gothic" pitchFamily="34" charset="0"/>
              </a:rPr>
              <a:t> contribui para a </a:t>
            </a:r>
            <a:r>
              <a:rPr lang="pt-BR" sz="2000" b="1" dirty="0" smtClean="0">
                <a:solidFill>
                  <a:srgbClr val="75288E"/>
                </a:solidFill>
                <a:latin typeface="Century Gothic" pitchFamily="34" charset="0"/>
              </a:rPr>
              <a:t>qualidade</a:t>
            </a:r>
            <a:r>
              <a:rPr lang="pt-BR" sz="2000" dirty="0" smtClean="0">
                <a:solidFill>
                  <a:srgbClr val="75288E"/>
                </a:solidFill>
                <a:latin typeface="Century Gothic" pitchFamily="34" charset="0"/>
              </a:rPr>
              <a:t> e efetividade de produtos e serviços educacionais remotos.</a:t>
            </a:r>
          </a:p>
        </p:txBody>
      </p:sp>
      <p:sp>
        <p:nvSpPr>
          <p:cNvPr id="11" name="CaixaDeTexto 8"/>
          <p:cNvSpPr txBox="1">
            <a:spLocks noChangeArrowheads="1"/>
          </p:cNvSpPr>
          <p:nvPr/>
        </p:nvSpPr>
        <p:spPr bwMode="auto">
          <a:xfrm>
            <a:off x="467544" y="169476"/>
            <a:ext cx="3528392" cy="584775"/>
          </a:xfrm>
          <a:prstGeom prst="rect">
            <a:avLst/>
          </a:prstGeom>
          <a:noFill/>
          <a:ln w="9525">
            <a:noFill/>
            <a:miter lim="800000"/>
            <a:headEnd/>
            <a:tailEnd/>
          </a:ln>
        </p:spPr>
        <p:txBody>
          <a:bodyPr wrap="square">
            <a:spAutoFit/>
          </a:bodyPr>
          <a:lstStyle/>
          <a:p>
            <a:r>
              <a:rPr lang="pt-BR" sz="3200" dirty="0" smtClean="0">
                <a:solidFill>
                  <a:schemeClr val="bg1"/>
                </a:solidFill>
              </a:rPr>
              <a:t>Objetivos</a:t>
            </a:r>
            <a:endParaRPr lang="pt-BR" sz="3200" dirty="0">
              <a:solidFill>
                <a:schemeClr val="bg1"/>
              </a:solidFill>
            </a:endParaRPr>
          </a:p>
        </p:txBody>
      </p:sp>
      <p:pic>
        <p:nvPicPr>
          <p:cNvPr id="5" name="Picture 4" descr="S18_lyn"/>
          <p:cNvPicPr>
            <a:picLocks noChangeAspect="1" noChangeArrowheads="1"/>
          </p:cNvPicPr>
          <p:nvPr/>
        </p:nvPicPr>
        <p:blipFill>
          <a:blip r:embed="rId4" cstate="print"/>
          <a:srcRect t="4814" r="62054" b="51030"/>
          <a:stretch>
            <a:fillRect/>
          </a:stretch>
        </p:blipFill>
        <p:spPr bwMode="auto">
          <a:xfrm>
            <a:off x="-684584" y="1052736"/>
            <a:ext cx="3470276"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200" tmFilter="0, 0; .2, .5; .8, .5; 1, 0"/>
                                        <p:tgtEl>
                                          <p:spTgt spid="5"/>
                                        </p:tgtEl>
                                      </p:cBhvr>
                                    </p:animEffect>
                                    <p:animScale>
                                      <p:cBhvr>
                                        <p:cTn id="12" dur="1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27_luiz"/>
          <p:cNvPicPr>
            <a:picLocks noChangeAspect="1" noChangeArrowheads="1"/>
          </p:cNvPicPr>
          <p:nvPr/>
        </p:nvPicPr>
        <p:blipFill>
          <a:blip r:embed="rId3" cstate="print"/>
          <a:srcRect r="40555" b="80440"/>
          <a:stretch>
            <a:fillRect/>
          </a:stretch>
        </p:blipFill>
        <p:spPr bwMode="auto">
          <a:xfrm>
            <a:off x="0" y="0"/>
            <a:ext cx="4644008" cy="1146083"/>
          </a:xfrm>
          <a:prstGeom prst="rect">
            <a:avLst/>
          </a:prstGeom>
          <a:noFill/>
          <a:ln w="9525">
            <a:noFill/>
            <a:miter lim="800000"/>
            <a:headEnd/>
            <a:tailEnd/>
          </a:ln>
        </p:spPr>
      </p:pic>
      <p:sp>
        <p:nvSpPr>
          <p:cNvPr id="8" name="CaixaDeTexto 8"/>
          <p:cNvSpPr txBox="1">
            <a:spLocks noChangeArrowheads="1"/>
          </p:cNvSpPr>
          <p:nvPr/>
        </p:nvSpPr>
        <p:spPr bwMode="auto">
          <a:xfrm>
            <a:off x="395536" y="1628800"/>
            <a:ext cx="6336704" cy="2862322"/>
          </a:xfrm>
          <a:prstGeom prst="rect">
            <a:avLst/>
          </a:prstGeom>
          <a:noFill/>
          <a:ln w="9525">
            <a:noFill/>
            <a:miter lim="800000"/>
            <a:headEnd/>
            <a:tailEnd/>
          </a:ln>
        </p:spPr>
        <p:txBody>
          <a:bodyPr wrap="square">
            <a:spAutoFit/>
          </a:bodyPr>
          <a:lstStyle/>
          <a:p>
            <a:r>
              <a:rPr lang="pt-BR" sz="2000" dirty="0" smtClean="0">
                <a:solidFill>
                  <a:srgbClr val="75288E"/>
                </a:solidFill>
                <a:latin typeface="Century Gothic" pitchFamily="34" charset="0"/>
              </a:rPr>
              <a:t>SERVIÇO DE APOIO AS MICRO E PEQUENAS EMPRESAS DE SÃO PAULO</a:t>
            </a:r>
          </a:p>
          <a:p>
            <a:endParaRPr lang="pt-BR" sz="2000" dirty="0" smtClean="0">
              <a:solidFill>
                <a:srgbClr val="75288E"/>
              </a:solidFill>
              <a:latin typeface="Century Gothic" pitchFamily="34" charset="0"/>
            </a:endParaRPr>
          </a:p>
          <a:p>
            <a:r>
              <a:rPr lang="pt-BR" sz="2000" b="1" dirty="0" smtClean="0">
                <a:solidFill>
                  <a:srgbClr val="75288E"/>
                </a:solidFill>
                <a:latin typeface="Century Gothic" pitchFamily="34" charset="0"/>
              </a:rPr>
              <a:t>Missão</a:t>
            </a:r>
          </a:p>
          <a:p>
            <a:r>
              <a:rPr lang="pt-BR" sz="2000" dirty="0" smtClean="0">
                <a:solidFill>
                  <a:srgbClr val="75288E"/>
                </a:solidFill>
                <a:latin typeface="Century Gothic" pitchFamily="34" charset="0"/>
              </a:rPr>
              <a:t>Apoiar os pequenos negócios</a:t>
            </a:r>
          </a:p>
          <a:p>
            <a:endParaRPr lang="pt-BR" sz="2000" dirty="0" smtClean="0">
              <a:solidFill>
                <a:srgbClr val="75288E"/>
              </a:solidFill>
              <a:latin typeface="Century Gothic" pitchFamily="34" charset="0"/>
            </a:endParaRPr>
          </a:p>
          <a:p>
            <a:r>
              <a:rPr lang="pt-BR" sz="2000" b="1" dirty="0" smtClean="0">
                <a:solidFill>
                  <a:srgbClr val="75288E"/>
                </a:solidFill>
                <a:latin typeface="Century Gothic" pitchFamily="34" charset="0"/>
              </a:rPr>
              <a:t>Publico</a:t>
            </a:r>
          </a:p>
          <a:p>
            <a:r>
              <a:rPr lang="pt-BR" sz="2000" dirty="0" smtClean="0">
                <a:solidFill>
                  <a:srgbClr val="75288E"/>
                </a:solidFill>
                <a:latin typeface="Century Gothic" pitchFamily="34" charset="0"/>
              </a:rPr>
              <a:t>Futuros e potenciais empreendedores e empresários</a:t>
            </a:r>
            <a:endParaRPr lang="pt-BR" sz="2000" dirty="0">
              <a:solidFill>
                <a:srgbClr val="75288E"/>
              </a:solidFill>
              <a:latin typeface="Century Gothic" pitchFamily="34" charset="0"/>
            </a:endParaRPr>
          </a:p>
        </p:txBody>
      </p:sp>
      <p:sp>
        <p:nvSpPr>
          <p:cNvPr id="11" name="CaixaDeTexto 8"/>
          <p:cNvSpPr txBox="1">
            <a:spLocks noChangeArrowheads="1"/>
          </p:cNvSpPr>
          <p:nvPr/>
        </p:nvSpPr>
        <p:spPr bwMode="auto">
          <a:xfrm>
            <a:off x="467544" y="169476"/>
            <a:ext cx="3528392" cy="584775"/>
          </a:xfrm>
          <a:prstGeom prst="rect">
            <a:avLst/>
          </a:prstGeom>
          <a:noFill/>
          <a:ln w="9525">
            <a:noFill/>
            <a:miter lim="800000"/>
            <a:headEnd/>
            <a:tailEnd/>
          </a:ln>
        </p:spPr>
        <p:txBody>
          <a:bodyPr wrap="square">
            <a:spAutoFit/>
          </a:bodyPr>
          <a:lstStyle/>
          <a:p>
            <a:r>
              <a:rPr lang="pt-BR" sz="3200" dirty="0" smtClean="0">
                <a:solidFill>
                  <a:schemeClr val="bg1"/>
                </a:solidFill>
                <a:latin typeface="Century Gothic" pitchFamily="34" charset="0"/>
              </a:rPr>
              <a:t>Quem</a:t>
            </a:r>
            <a:r>
              <a:rPr lang="pt-BR" sz="2800" dirty="0" smtClean="0">
                <a:solidFill>
                  <a:schemeClr val="bg1"/>
                </a:solidFill>
                <a:latin typeface="Century Gothic" pitchFamily="34" charset="0"/>
              </a:rPr>
              <a:t> </a:t>
            </a:r>
            <a:r>
              <a:rPr lang="pt-BR" sz="3200" dirty="0" smtClean="0">
                <a:solidFill>
                  <a:schemeClr val="bg1"/>
                </a:solidFill>
                <a:latin typeface="Century Gothic" pitchFamily="34" charset="0"/>
              </a:rPr>
              <a:t>Somos</a:t>
            </a:r>
            <a:r>
              <a:rPr lang="pt-BR" sz="2800" dirty="0" smtClean="0">
                <a:solidFill>
                  <a:schemeClr val="bg1"/>
                </a:solidFill>
                <a:latin typeface="Century Gothic" pitchFamily="34" charset="0"/>
              </a:rPr>
              <a:t>?</a:t>
            </a:r>
            <a:endParaRPr lang="pt-BR" sz="2800" dirty="0">
              <a:solidFill>
                <a:schemeClr val="bg1"/>
              </a:solidFill>
            </a:endParaRPr>
          </a:p>
        </p:txBody>
      </p:sp>
      <p:pic>
        <p:nvPicPr>
          <p:cNvPr id="5" name="Picture 4" descr="S2_gutelo"/>
          <p:cNvPicPr>
            <a:picLocks noChangeAspect="1" noChangeArrowheads="1"/>
          </p:cNvPicPr>
          <p:nvPr/>
        </p:nvPicPr>
        <p:blipFill>
          <a:blip r:embed="rId4" cstate="print"/>
          <a:srcRect t="17453" r="51579"/>
          <a:stretch>
            <a:fillRect/>
          </a:stretch>
        </p:blipFill>
        <p:spPr bwMode="auto">
          <a:xfrm>
            <a:off x="5868144" y="2276872"/>
            <a:ext cx="3131840" cy="4004353"/>
          </a:xfrm>
          <a:prstGeom prst="rect">
            <a:avLst/>
          </a:prstGeom>
          <a:noFill/>
          <a:ln w="9525">
            <a:noFill/>
            <a:miter lim="800000"/>
            <a:headEnd/>
            <a:tailEnd/>
          </a:ln>
        </p:spPr>
      </p:pic>
      <p:pic>
        <p:nvPicPr>
          <p:cNvPr id="6" name="Picture 17" descr="O Vendedor Novo Foto De Stock Royalty Free"/>
          <p:cNvPicPr>
            <a:picLocks noChangeAspect="1" noChangeArrowheads="1"/>
          </p:cNvPicPr>
          <p:nvPr/>
        </p:nvPicPr>
        <p:blipFill>
          <a:blip r:embed="rId5" cstate="print"/>
          <a:srcRect/>
          <a:stretch>
            <a:fillRect/>
          </a:stretch>
        </p:blipFill>
        <p:spPr bwMode="auto">
          <a:xfrm>
            <a:off x="3851920" y="4797152"/>
            <a:ext cx="1944216" cy="1088963"/>
          </a:xfrm>
          <a:prstGeom prst="rect">
            <a:avLst/>
          </a:prstGeom>
          <a:noFill/>
          <a:ln w="9525">
            <a:noFill/>
            <a:miter lim="800000"/>
            <a:headEnd/>
            <a:tailEnd/>
          </a:ln>
        </p:spPr>
      </p:pic>
      <p:pic>
        <p:nvPicPr>
          <p:cNvPr id="7" name="Picture 2" descr="Portrait Of A Pharmacist Royalty Free Stock Photography"/>
          <p:cNvPicPr>
            <a:picLocks noChangeAspect="1" noChangeArrowheads="1"/>
          </p:cNvPicPr>
          <p:nvPr/>
        </p:nvPicPr>
        <p:blipFill>
          <a:blip r:embed="rId6" cstate="print"/>
          <a:srcRect r="43326"/>
          <a:stretch>
            <a:fillRect/>
          </a:stretch>
        </p:blipFill>
        <p:spPr bwMode="auto">
          <a:xfrm rot="638594">
            <a:off x="2112850" y="4402525"/>
            <a:ext cx="1330830" cy="1565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ppt_x"/>
                                          </p:val>
                                        </p:tav>
                                        <p:tav tm="100000">
                                          <p:val>
                                            <p:strVal val="#ppt_x"/>
                                          </p:val>
                                        </p:tav>
                                      </p:tavLst>
                                    </p:anim>
                                    <p:anim calcmode="lin" valueType="num">
                                      <p:cBhvr additive="base">
                                        <p:cTn id="8" dur="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27_luiz"/>
          <p:cNvPicPr>
            <a:picLocks noChangeAspect="1" noChangeArrowheads="1"/>
          </p:cNvPicPr>
          <p:nvPr/>
        </p:nvPicPr>
        <p:blipFill>
          <a:blip r:embed="rId3" cstate="print"/>
          <a:srcRect r="40555" b="80440"/>
          <a:stretch>
            <a:fillRect/>
          </a:stretch>
        </p:blipFill>
        <p:spPr bwMode="auto">
          <a:xfrm>
            <a:off x="0" y="0"/>
            <a:ext cx="4644008" cy="1146083"/>
          </a:xfrm>
          <a:prstGeom prst="rect">
            <a:avLst/>
          </a:prstGeom>
          <a:noFill/>
          <a:ln w="9525">
            <a:noFill/>
            <a:miter lim="800000"/>
            <a:headEnd/>
            <a:tailEnd/>
          </a:ln>
        </p:spPr>
      </p:pic>
      <p:sp>
        <p:nvSpPr>
          <p:cNvPr id="8" name="CaixaDeTexto 8"/>
          <p:cNvSpPr txBox="1">
            <a:spLocks noChangeArrowheads="1"/>
          </p:cNvSpPr>
          <p:nvPr/>
        </p:nvSpPr>
        <p:spPr bwMode="auto">
          <a:xfrm>
            <a:off x="2915816" y="2276872"/>
            <a:ext cx="2376264" cy="461665"/>
          </a:xfrm>
          <a:prstGeom prst="rect">
            <a:avLst/>
          </a:prstGeom>
          <a:noFill/>
          <a:ln w="9525">
            <a:noFill/>
            <a:miter lim="800000"/>
            <a:headEnd/>
            <a:tailEnd/>
          </a:ln>
        </p:spPr>
        <p:txBody>
          <a:bodyPr wrap="square">
            <a:spAutoFit/>
          </a:bodyPr>
          <a:lstStyle/>
          <a:p>
            <a:r>
              <a:rPr lang="pt-BR" sz="2400" dirty="0" smtClean="0">
                <a:solidFill>
                  <a:srgbClr val="75288E"/>
                </a:solidFill>
                <a:latin typeface="Century Gothic" pitchFamily="34" charset="0"/>
              </a:rPr>
              <a:t>Cartilhas</a:t>
            </a:r>
            <a:endParaRPr lang="pt-BR" sz="2400" dirty="0">
              <a:solidFill>
                <a:srgbClr val="75288E"/>
              </a:solidFill>
              <a:latin typeface="Century Gothic" pitchFamily="34" charset="0"/>
            </a:endParaRPr>
          </a:p>
        </p:txBody>
      </p:sp>
      <p:sp>
        <p:nvSpPr>
          <p:cNvPr id="11"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latin typeface="Century Gothic" pitchFamily="34" charset="0"/>
              </a:rPr>
              <a:t>O que fazemos?</a:t>
            </a:r>
            <a:endParaRPr lang="pt-BR" sz="2800" dirty="0">
              <a:solidFill>
                <a:schemeClr val="bg1"/>
              </a:solidFill>
            </a:endParaRPr>
          </a:p>
        </p:txBody>
      </p:sp>
      <p:sp>
        <p:nvSpPr>
          <p:cNvPr id="5" name="CaixaDeTexto 8"/>
          <p:cNvSpPr txBox="1">
            <a:spLocks noChangeArrowheads="1"/>
          </p:cNvSpPr>
          <p:nvPr/>
        </p:nvSpPr>
        <p:spPr bwMode="auto">
          <a:xfrm>
            <a:off x="1403648" y="2060848"/>
            <a:ext cx="1944216" cy="369332"/>
          </a:xfrm>
          <a:prstGeom prst="rect">
            <a:avLst/>
          </a:prstGeom>
          <a:noFill/>
          <a:ln w="9525">
            <a:noFill/>
            <a:miter lim="800000"/>
            <a:headEnd/>
            <a:tailEnd/>
          </a:ln>
        </p:spPr>
        <p:txBody>
          <a:bodyPr wrap="square">
            <a:spAutoFit/>
          </a:bodyPr>
          <a:lstStyle/>
          <a:p>
            <a:r>
              <a:rPr lang="pt-BR" dirty="0" smtClean="0">
                <a:solidFill>
                  <a:srgbClr val="75288E"/>
                </a:solidFill>
                <a:latin typeface="Century Gothic" pitchFamily="34" charset="0"/>
              </a:rPr>
              <a:t>Palestras</a:t>
            </a:r>
            <a:endParaRPr lang="pt-BR" dirty="0">
              <a:solidFill>
                <a:srgbClr val="75288E"/>
              </a:solidFill>
              <a:latin typeface="Century Gothic" pitchFamily="34" charset="0"/>
            </a:endParaRPr>
          </a:p>
        </p:txBody>
      </p:sp>
      <p:sp>
        <p:nvSpPr>
          <p:cNvPr id="6" name="CaixaDeTexto 8"/>
          <p:cNvSpPr txBox="1">
            <a:spLocks noChangeArrowheads="1"/>
          </p:cNvSpPr>
          <p:nvPr/>
        </p:nvSpPr>
        <p:spPr bwMode="auto">
          <a:xfrm>
            <a:off x="1835696" y="2924944"/>
            <a:ext cx="2088232" cy="769441"/>
          </a:xfrm>
          <a:prstGeom prst="rect">
            <a:avLst/>
          </a:prstGeom>
          <a:noFill/>
          <a:ln w="9525">
            <a:noFill/>
            <a:miter lim="800000"/>
            <a:headEnd/>
            <a:tailEnd/>
          </a:ln>
        </p:spPr>
        <p:txBody>
          <a:bodyPr wrap="square">
            <a:spAutoFit/>
          </a:bodyPr>
          <a:lstStyle/>
          <a:p>
            <a:r>
              <a:rPr lang="pt-BR" sz="4400" b="1" dirty="0" smtClean="0">
                <a:solidFill>
                  <a:srgbClr val="75288E"/>
                </a:solidFill>
                <a:latin typeface="Century Gothic" pitchFamily="34" charset="0"/>
              </a:rPr>
              <a:t>Cursos</a:t>
            </a:r>
            <a:endParaRPr lang="pt-BR" sz="4400" b="1" dirty="0">
              <a:solidFill>
                <a:srgbClr val="75288E"/>
              </a:solidFill>
              <a:latin typeface="Century Gothic" pitchFamily="34" charset="0"/>
            </a:endParaRPr>
          </a:p>
        </p:txBody>
      </p:sp>
      <p:sp>
        <p:nvSpPr>
          <p:cNvPr id="12" name="CaixaDeTexto 8"/>
          <p:cNvSpPr txBox="1">
            <a:spLocks noChangeArrowheads="1"/>
          </p:cNvSpPr>
          <p:nvPr/>
        </p:nvSpPr>
        <p:spPr bwMode="auto">
          <a:xfrm>
            <a:off x="3779912" y="3573016"/>
            <a:ext cx="2376264"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Simuladores</a:t>
            </a:r>
            <a:endParaRPr lang="pt-BR" sz="2800" dirty="0">
              <a:solidFill>
                <a:srgbClr val="75288E"/>
              </a:solidFill>
              <a:latin typeface="Century Gothic" pitchFamily="34" charset="0"/>
            </a:endParaRPr>
          </a:p>
        </p:txBody>
      </p:sp>
      <p:sp>
        <p:nvSpPr>
          <p:cNvPr id="13" name="CaixaDeTexto 8"/>
          <p:cNvSpPr txBox="1">
            <a:spLocks noChangeArrowheads="1"/>
          </p:cNvSpPr>
          <p:nvPr/>
        </p:nvSpPr>
        <p:spPr bwMode="auto">
          <a:xfrm>
            <a:off x="2483768" y="4005064"/>
            <a:ext cx="1584176" cy="646331"/>
          </a:xfrm>
          <a:prstGeom prst="rect">
            <a:avLst/>
          </a:prstGeom>
          <a:noFill/>
          <a:ln w="9525">
            <a:noFill/>
            <a:miter lim="800000"/>
            <a:headEnd/>
            <a:tailEnd/>
          </a:ln>
        </p:spPr>
        <p:txBody>
          <a:bodyPr wrap="square">
            <a:spAutoFit/>
          </a:bodyPr>
          <a:lstStyle/>
          <a:p>
            <a:r>
              <a:rPr lang="pt-BR" sz="3600" dirty="0" err="1" smtClean="0">
                <a:solidFill>
                  <a:srgbClr val="75288E"/>
                </a:solidFill>
                <a:latin typeface="Century Gothic" pitchFamily="34" charset="0"/>
              </a:rPr>
              <a:t>Quizz</a:t>
            </a:r>
            <a:endParaRPr lang="pt-BR" sz="3600" dirty="0">
              <a:solidFill>
                <a:srgbClr val="75288E"/>
              </a:solidFill>
              <a:latin typeface="Century Gothic" pitchFamily="34" charset="0"/>
            </a:endParaRPr>
          </a:p>
        </p:txBody>
      </p:sp>
      <p:sp>
        <p:nvSpPr>
          <p:cNvPr id="14" name="CaixaDeTexto 8"/>
          <p:cNvSpPr txBox="1">
            <a:spLocks noChangeArrowheads="1"/>
          </p:cNvSpPr>
          <p:nvPr/>
        </p:nvSpPr>
        <p:spPr bwMode="auto">
          <a:xfrm>
            <a:off x="323528" y="2420888"/>
            <a:ext cx="2520280"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Diagnósticos</a:t>
            </a:r>
            <a:endParaRPr lang="pt-BR" sz="2800" dirty="0">
              <a:solidFill>
                <a:srgbClr val="75288E"/>
              </a:solidFill>
              <a:latin typeface="Century Gothic" pitchFamily="34" charset="0"/>
            </a:endParaRPr>
          </a:p>
        </p:txBody>
      </p:sp>
      <p:sp>
        <p:nvSpPr>
          <p:cNvPr id="15" name="CaixaDeTexto 8"/>
          <p:cNvSpPr txBox="1">
            <a:spLocks noChangeArrowheads="1"/>
          </p:cNvSpPr>
          <p:nvPr/>
        </p:nvSpPr>
        <p:spPr bwMode="auto">
          <a:xfrm>
            <a:off x="3563888" y="2636912"/>
            <a:ext cx="2304256"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Consultorias </a:t>
            </a:r>
            <a:endParaRPr lang="pt-BR" sz="2800" dirty="0">
              <a:solidFill>
                <a:srgbClr val="75288E"/>
              </a:solidFill>
              <a:latin typeface="Century Gothic" pitchFamily="34" charset="0"/>
            </a:endParaRPr>
          </a:p>
        </p:txBody>
      </p:sp>
      <p:sp>
        <p:nvSpPr>
          <p:cNvPr id="16" name="CaixaDeTexto 8"/>
          <p:cNvSpPr txBox="1">
            <a:spLocks noChangeArrowheads="1"/>
          </p:cNvSpPr>
          <p:nvPr/>
        </p:nvSpPr>
        <p:spPr bwMode="auto">
          <a:xfrm>
            <a:off x="683568" y="3501008"/>
            <a:ext cx="2232248" cy="707886"/>
          </a:xfrm>
          <a:prstGeom prst="rect">
            <a:avLst/>
          </a:prstGeom>
          <a:noFill/>
          <a:ln w="9525">
            <a:noFill/>
            <a:miter lim="800000"/>
            <a:headEnd/>
            <a:tailEnd/>
          </a:ln>
        </p:spPr>
        <p:txBody>
          <a:bodyPr wrap="square">
            <a:spAutoFit/>
          </a:bodyPr>
          <a:lstStyle/>
          <a:p>
            <a:r>
              <a:rPr lang="pt-BR" sz="4000" dirty="0" err="1" smtClean="0">
                <a:solidFill>
                  <a:srgbClr val="75288E"/>
                </a:solidFill>
                <a:latin typeface="Century Gothic" pitchFamily="34" charset="0"/>
              </a:rPr>
              <a:t>E-Book</a:t>
            </a:r>
            <a:endParaRPr lang="pt-BR" sz="4000" dirty="0">
              <a:solidFill>
                <a:srgbClr val="75288E"/>
              </a:solidFill>
              <a:latin typeface="Century Gothic" pitchFamily="34" charset="0"/>
            </a:endParaRPr>
          </a:p>
        </p:txBody>
      </p:sp>
      <p:pic>
        <p:nvPicPr>
          <p:cNvPr id="17" name="Picture 3" descr="010b.png"/>
          <p:cNvPicPr>
            <a:picLocks noChangeAspect="1"/>
          </p:cNvPicPr>
          <p:nvPr/>
        </p:nvPicPr>
        <p:blipFill>
          <a:blip r:embed="rId4" cstate="print"/>
          <a:srcRect l="74812" t="13251"/>
          <a:stretch>
            <a:fillRect/>
          </a:stretch>
        </p:blipFill>
        <p:spPr bwMode="auto">
          <a:xfrm>
            <a:off x="6571291" y="620688"/>
            <a:ext cx="2303240" cy="5949280"/>
          </a:xfrm>
          <a:prstGeom prst="rect">
            <a:avLst/>
          </a:prstGeom>
          <a:noFill/>
          <a:ln w="9525">
            <a:noFill/>
            <a:miter lim="800000"/>
            <a:headEnd/>
            <a:tailEnd/>
          </a:ln>
        </p:spPr>
      </p:pic>
      <p:pic>
        <p:nvPicPr>
          <p:cNvPr id="19" name="Picture 3" descr="010b.png"/>
          <p:cNvPicPr>
            <a:picLocks noChangeAspect="1"/>
          </p:cNvPicPr>
          <p:nvPr/>
        </p:nvPicPr>
        <p:blipFill>
          <a:blip r:embed="rId4" cstate="print"/>
          <a:srcRect l="68512" t="66678"/>
          <a:stretch>
            <a:fillRect/>
          </a:stretch>
        </p:blipFill>
        <p:spPr bwMode="auto">
          <a:xfrm>
            <a:off x="5996243" y="4293096"/>
            <a:ext cx="2879304" cy="2285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latin typeface="Century Gothic" pitchFamily="34" charset="0"/>
              </a:rPr>
              <a:t>EAD  no SEBRAE-SP</a:t>
            </a:r>
            <a:endParaRPr lang="pt-BR" sz="2800" dirty="0">
              <a:solidFill>
                <a:schemeClr val="bg1"/>
              </a:solidFill>
            </a:endParaRPr>
          </a:p>
        </p:txBody>
      </p:sp>
      <p:pic>
        <p:nvPicPr>
          <p:cNvPr id="6" name="Picture 53" descr="S7_caju"/>
          <p:cNvPicPr>
            <a:picLocks noChangeAspect="1" noChangeArrowheads="1"/>
          </p:cNvPicPr>
          <p:nvPr/>
        </p:nvPicPr>
        <p:blipFill>
          <a:blip r:embed="rId3" cstate="print"/>
          <a:srcRect l="47084" b="50162"/>
          <a:stretch>
            <a:fillRect/>
          </a:stretch>
        </p:blipFill>
        <p:spPr bwMode="auto">
          <a:xfrm>
            <a:off x="0" y="1439664"/>
            <a:ext cx="8748118" cy="6381824"/>
          </a:xfrm>
          <a:prstGeom prst="rect">
            <a:avLst/>
          </a:prstGeom>
          <a:noFill/>
          <a:ln w="9525">
            <a:noFill/>
            <a:miter lim="800000"/>
            <a:headEnd/>
            <a:tailEnd/>
          </a:ln>
        </p:spPr>
      </p:pic>
      <p:sp>
        <p:nvSpPr>
          <p:cNvPr id="7" name="CaixaDeTexto 1"/>
          <p:cNvSpPr txBox="1">
            <a:spLocks noChangeArrowheads="1"/>
          </p:cNvSpPr>
          <p:nvPr/>
        </p:nvSpPr>
        <p:spPr bwMode="auto">
          <a:xfrm>
            <a:off x="683568" y="2276872"/>
            <a:ext cx="6480720" cy="3154710"/>
          </a:xfrm>
          <a:prstGeom prst="rect">
            <a:avLst/>
          </a:prstGeom>
          <a:noFill/>
          <a:ln w="9525">
            <a:noFill/>
            <a:miter lim="800000"/>
            <a:headEnd/>
            <a:tailEnd/>
          </a:ln>
        </p:spPr>
        <p:txBody>
          <a:bodyPr wrap="square">
            <a:spAutoFit/>
          </a:bodyPr>
          <a:lstStyle/>
          <a:p>
            <a:r>
              <a:rPr lang="pt-BR" sz="3200" dirty="0" smtClean="0">
                <a:solidFill>
                  <a:srgbClr val="75288E"/>
                </a:solidFill>
                <a:latin typeface="Century Gothic" pitchFamily="34" charset="0"/>
              </a:rPr>
              <a:t>Cronologia</a:t>
            </a:r>
          </a:p>
          <a:p>
            <a:endParaRPr lang="pt-BR" sz="900" b="1" dirty="0">
              <a:solidFill>
                <a:srgbClr val="004182"/>
              </a:solidFill>
            </a:endParaRPr>
          </a:p>
          <a:p>
            <a:pPr>
              <a:buFont typeface="Wingdings" pitchFamily="2" charset="2"/>
              <a:buChar char="ü"/>
            </a:pPr>
            <a:r>
              <a:rPr lang="pt-BR" sz="2000" dirty="0" smtClean="0">
                <a:solidFill>
                  <a:srgbClr val="75288E"/>
                </a:solidFill>
                <a:latin typeface="Century Gothic" pitchFamily="34" charset="0"/>
              </a:rPr>
              <a:t>Sebrae-SP na TV – 2000</a:t>
            </a:r>
          </a:p>
          <a:p>
            <a:pPr>
              <a:buFont typeface="Wingdings" pitchFamily="2" charset="2"/>
              <a:buChar char="ü"/>
            </a:pPr>
            <a:r>
              <a:rPr lang="pt-BR" sz="2000" dirty="0" smtClean="0">
                <a:solidFill>
                  <a:srgbClr val="75288E"/>
                </a:solidFill>
                <a:latin typeface="Century Gothic" pitchFamily="34" charset="0"/>
              </a:rPr>
              <a:t>Primeiros estudos 2005</a:t>
            </a:r>
          </a:p>
          <a:p>
            <a:pPr>
              <a:buFont typeface="Wingdings" pitchFamily="2" charset="2"/>
              <a:buChar char="ü"/>
            </a:pPr>
            <a:r>
              <a:rPr lang="pt-BR" sz="2000" dirty="0" smtClean="0">
                <a:solidFill>
                  <a:srgbClr val="75288E"/>
                </a:solidFill>
                <a:latin typeface="Century Gothic" pitchFamily="34" charset="0"/>
              </a:rPr>
              <a:t>Implantação 2009</a:t>
            </a:r>
          </a:p>
          <a:p>
            <a:pPr>
              <a:buFont typeface="Wingdings" pitchFamily="2" charset="2"/>
              <a:buChar char="ü"/>
            </a:pPr>
            <a:r>
              <a:rPr lang="pt-BR" sz="2000" dirty="0" smtClean="0">
                <a:solidFill>
                  <a:srgbClr val="75288E"/>
                </a:solidFill>
                <a:latin typeface="Century Gothic" pitchFamily="34" charset="0"/>
              </a:rPr>
              <a:t>Lançamento do 1º. Curso – out/2009</a:t>
            </a:r>
          </a:p>
          <a:p>
            <a:pPr>
              <a:buFont typeface="Wingdings" pitchFamily="2" charset="2"/>
              <a:buChar char="ü"/>
            </a:pPr>
            <a:r>
              <a:rPr lang="pt-BR" sz="2000" dirty="0" smtClean="0">
                <a:solidFill>
                  <a:srgbClr val="75288E"/>
                </a:solidFill>
                <a:latin typeface="Century Gothic" pitchFamily="34" charset="0"/>
              </a:rPr>
              <a:t>Portfólio atual 41 cursos</a:t>
            </a:r>
          </a:p>
          <a:p>
            <a:pPr>
              <a:buFont typeface="Wingdings" pitchFamily="2" charset="2"/>
              <a:buChar char="ü"/>
            </a:pPr>
            <a:r>
              <a:rPr lang="pt-BR" sz="2000" dirty="0" smtClean="0">
                <a:solidFill>
                  <a:srgbClr val="75288E"/>
                </a:solidFill>
                <a:latin typeface="Century Gothic" pitchFamily="34" charset="0"/>
              </a:rPr>
              <a:t>Cronograma de lançamentos 2013/2014 </a:t>
            </a:r>
          </a:p>
          <a:p>
            <a:r>
              <a:rPr lang="pt-BR" sz="2000" dirty="0" smtClean="0">
                <a:solidFill>
                  <a:srgbClr val="75288E"/>
                </a:solidFill>
                <a:latin typeface="Century Gothic" pitchFamily="34" charset="0"/>
              </a:rPr>
              <a:t> *48 cursos*</a:t>
            </a:r>
          </a:p>
          <a:p>
            <a:endParaRPr lang="pt-BR" dirty="0">
              <a:solidFill>
                <a:srgbClr val="00418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O NOSSO DESAFIO</a:t>
            </a:r>
            <a:endParaRPr lang="pt-BR" sz="2800" dirty="0">
              <a:solidFill>
                <a:schemeClr val="bg1"/>
              </a:solidFill>
            </a:endParaRPr>
          </a:p>
        </p:txBody>
      </p:sp>
      <p:sp>
        <p:nvSpPr>
          <p:cNvPr id="8" name="CaixaDeTexto 7"/>
          <p:cNvSpPr txBox="1"/>
          <p:nvPr/>
        </p:nvSpPr>
        <p:spPr>
          <a:xfrm>
            <a:off x="467544" y="1772816"/>
            <a:ext cx="8463284" cy="3970318"/>
          </a:xfrm>
          <a:prstGeom prst="rect">
            <a:avLst/>
          </a:prstGeom>
          <a:noFill/>
        </p:spPr>
        <p:txBody>
          <a:bodyPr wrap="square">
            <a:spAutoFit/>
          </a:bodyPr>
          <a:lstStyle/>
          <a:p>
            <a:pPr>
              <a:buFont typeface="Wingdings" pitchFamily="2" charset="2"/>
              <a:buChar char="ü"/>
              <a:defRPr/>
            </a:pPr>
            <a:r>
              <a:rPr lang="pt-BR" sz="2800" dirty="0" smtClean="0">
                <a:solidFill>
                  <a:srgbClr val="75288E"/>
                </a:solidFill>
                <a:latin typeface="Century Gothic" pitchFamily="34" charset="0"/>
              </a:rPr>
              <a:t>Perfil do Publico &amp; Empresa</a:t>
            </a:r>
          </a:p>
          <a:p>
            <a:pPr>
              <a:buFont typeface="Wingdings" pitchFamily="2" charset="2"/>
              <a:buChar char="ü"/>
              <a:defRPr/>
            </a:pPr>
            <a:endParaRPr lang="pt-BR" sz="2800" dirty="0" smtClean="0">
              <a:solidFill>
                <a:srgbClr val="75288E"/>
              </a:solidFill>
              <a:latin typeface="Century Gothic" pitchFamily="34" charset="0"/>
            </a:endParaRPr>
          </a:p>
          <a:p>
            <a:pPr>
              <a:buFont typeface="Wingdings" pitchFamily="2" charset="2"/>
              <a:buChar char="ü"/>
              <a:defRPr/>
            </a:pPr>
            <a:r>
              <a:rPr lang="pt-BR" sz="2800" dirty="0" smtClean="0">
                <a:solidFill>
                  <a:srgbClr val="75288E"/>
                </a:solidFill>
                <a:latin typeface="Century Gothic" pitchFamily="34" charset="0"/>
              </a:rPr>
              <a:t>Informações abundantes</a:t>
            </a:r>
          </a:p>
          <a:p>
            <a:pPr>
              <a:buFont typeface="Wingdings" pitchFamily="2" charset="2"/>
              <a:buChar char="ü"/>
              <a:defRPr/>
            </a:pPr>
            <a:endParaRPr lang="pt-BR" sz="2800" dirty="0" smtClean="0">
              <a:solidFill>
                <a:srgbClr val="75288E"/>
              </a:solidFill>
              <a:latin typeface="Century Gothic" pitchFamily="34" charset="0"/>
            </a:endParaRPr>
          </a:p>
          <a:p>
            <a:pPr>
              <a:buFont typeface="Wingdings" pitchFamily="2" charset="2"/>
              <a:buChar char="ü"/>
              <a:defRPr/>
            </a:pPr>
            <a:r>
              <a:rPr lang="pt-BR" sz="2800" dirty="0" smtClean="0">
                <a:solidFill>
                  <a:srgbClr val="75288E"/>
                </a:solidFill>
                <a:latin typeface="Century Gothic" pitchFamily="34" charset="0"/>
              </a:rPr>
              <a:t>Concorrência direta e indireta</a:t>
            </a:r>
          </a:p>
          <a:p>
            <a:pPr>
              <a:buFont typeface="Wingdings" pitchFamily="2" charset="2"/>
              <a:buChar char="ü"/>
              <a:defRPr/>
            </a:pPr>
            <a:endParaRPr lang="pt-BR" sz="2800" dirty="0" smtClean="0">
              <a:solidFill>
                <a:srgbClr val="75288E"/>
              </a:solidFill>
              <a:latin typeface="Century Gothic" pitchFamily="34" charset="0"/>
            </a:endParaRPr>
          </a:p>
          <a:p>
            <a:pPr>
              <a:buFont typeface="Wingdings" pitchFamily="2" charset="2"/>
              <a:buChar char="ü"/>
              <a:defRPr/>
            </a:pPr>
            <a:r>
              <a:rPr lang="pt-BR" sz="2800" dirty="0" smtClean="0">
                <a:solidFill>
                  <a:srgbClr val="75288E"/>
                </a:solidFill>
                <a:latin typeface="Century Gothic" pitchFamily="34" charset="0"/>
              </a:rPr>
              <a:t>Ensinar para a prática</a:t>
            </a:r>
          </a:p>
          <a:p>
            <a:pPr>
              <a:defRPr/>
            </a:pPr>
            <a:endParaRPr lang="pt-BR" sz="2800" dirty="0" smtClean="0">
              <a:solidFill>
                <a:srgbClr val="75288E"/>
              </a:solidFill>
              <a:latin typeface="Century Gothic" pitchFamily="34" charset="0"/>
            </a:endParaRPr>
          </a:p>
          <a:p>
            <a:pPr>
              <a:defRPr/>
            </a:pPr>
            <a:r>
              <a:rPr lang="pt-BR" sz="2800" b="1" dirty="0" smtClean="0">
                <a:solidFill>
                  <a:srgbClr val="75288E"/>
                </a:solidFill>
                <a:latin typeface="Century Gothic" pitchFamily="34" charset="0"/>
              </a:rPr>
              <a:t>Como atrair?     Como reter?</a:t>
            </a:r>
          </a:p>
        </p:txBody>
      </p:sp>
      <p:pic>
        <p:nvPicPr>
          <p:cNvPr id="7" name="Picture 17" descr="O Vendedor Novo Foto De Stock Royalty Free"/>
          <p:cNvPicPr>
            <a:picLocks noChangeAspect="1" noChangeArrowheads="1"/>
          </p:cNvPicPr>
          <p:nvPr/>
        </p:nvPicPr>
        <p:blipFill>
          <a:blip r:embed="rId3" cstate="print"/>
          <a:srcRect/>
          <a:stretch>
            <a:fillRect/>
          </a:stretch>
        </p:blipFill>
        <p:spPr bwMode="auto">
          <a:xfrm>
            <a:off x="6012160" y="4149080"/>
            <a:ext cx="2443163" cy="1368425"/>
          </a:xfrm>
          <a:prstGeom prst="rect">
            <a:avLst/>
          </a:prstGeom>
          <a:noFill/>
          <a:ln w="9525">
            <a:noFill/>
            <a:miter lim="800000"/>
            <a:headEnd/>
            <a:tailEnd/>
          </a:ln>
        </p:spPr>
      </p:pic>
      <p:pic>
        <p:nvPicPr>
          <p:cNvPr id="9" name="Picture 2" descr="Portrait Of A Pharmacist Royalty Free Stock Photography"/>
          <p:cNvPicPr>
            <a:picLocks noChangeAspect="1" noChangeArrowheads="1"/>
          </p:cNvPicPr>
          <p:nvPr/>
        </p:nvPicPr>
        <p:blipFill>
          <a:blip r:embed="rId4" cstate="print"/>
          <a:srcRect r="43326"/>
          <a:stretch>
            <a:fillRect/>
          </a:stretch>
        </p:blipFill>
        <p:spPr bwMode="auto">
          <a:xfrm rot="638594">
            <a:off x="6030135" y="1617929"/>
            <a:ext cx="16192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NOSSA ESTRATÉGIA</a:t>
            </a:r>
            <a:endParaRPr lang="pt-BR" sz="2800" dirty="0">
              <a:solidFill>
                <a:schemeClr val="bg1"/>
              </a:solidFill>
            </a:endParaRPr>
          </a:p>
        </p:txBody>
      </p:sp>
      <p:sp>
        <p:nvSpPr>
          <p:cNvPr id="8" name="CaixaDeTexto 7"/>
          <p:cNvSpPr txBox="1"/>
          <p:nvPr/>
        </p:nvSpPr>
        <p:spPr>
          <a:xfrm>
            <a:off x="395536" y="1844824"/>
            <a:ext cx="5510956" cy="1200329"/>
          </a:xfrm>
          <a:prstGeom prst="rect">
            <a:avLst/>
          </a:prstGeom>
          <a:noFill/>
        </p:spPr>
        <p:txBody>
          <a:bodyPr wrap="square">
            <a:spAutoFit/>
          </a:bodyPr>
          <a:lstStyle/>
          <a:p>
            <a:pPr>
              <a:defRPr/>
            </a:pPr>
            <a:r>
              <a:rPr lang="pt-BR" sz="3600" b="1" dirty="0" smtClean="0">
                <a:solidFill>
                  <a:srgbClr val="75288E"/>
                </a:solidFill>
                <a:latin typeface="Century Gothic" pitchFamily="34" charset="0"/>
              </a:rPr>
              <a:t>FOCO</a:t>
            </a:r>
            <a:r>
              <a:rPr lang="pt-BR" sz="3600" dirty="0" smtClean="0">
                <a:solidFill>
                  <a:srgbClr val="75288E"/>
                </a:solidFill>
                <a:latin typeface="Century Gothic" pitchFamily="34" charset="0"/>
              </a:rPr>
              <a:t> NO </a:t>
            </a:r>
            <a:r>
              <a:rPr lang="pt-BR" sz="3600" b="1" dirty="0" smtClean="0">
                <a:solidFill>
                  <a:srgbClr val="75288E"/>
                </a:solidFill>
                <a:latin typeface="Century Gothic" pitchFamily="34" charset="0"/>
              </a:rPr>
              <a:t>ALUNO</a:t>
            </a:r>
            <a:r>
              <a:rPr lang="pt-BR" sz="3600" dirty="0" smtClean="0">
                <a:solidFill>
                  <a:srgbClr val="75288E"/>
                </a:solidFill>
                <a:latin typeface="Century Gothic" pitchFamily="34" charset="0"/>
              </a:rPr>
              <a:t>/CLIENTE</a:t>
            </a:r>
            <a:endParaRPr lang="pt-BR" sz="3600" b="1" dirty="0" smtClean="0">
              <a:solidFill>
                <a:srgbClr val="75288E"/>
              </a:solidFill>
              <a:latin typeface="Century Gothic" pitchFamily="34" charset="0"/>
            </a:endParaRPr>
          </a:p>
        </p:txBody>
      </p:sp>
      <p:sp>
        <p:nvSpPr>
          <p:cNvPr id="7" name="CaixaDeTexto 8"/>
          <p:cNvSpPr txBox="1">
            <a:spLocks noChangeArrowheads="1"/>
          </p:cNvSpPr>
          <p:nvPr/>
        </p:nvSpPr>
        <p:spPr bwMode="auto">
          <a:xfrm>
            <a:off x="3347864" y="3697868"/>
            <a:ext cx="3744416" cy="461665"/>
          </a:xfrm>
          <a:prstGeom prst="rect">
            <a:avLst/>
          </a:prstGeom>
          <a:noFill/>
          <a:ln w="9525">
            <a:noFill/>
            <a:miter lim="800000"/>
            <a:headEnd/>
            <a:tailEnd/>
          </a:ln>
        </p:spPr>
        <p:txBody>
          <a:bodyPr wrap="square">
            <a:spAutoFit/>
          </a:bodyPr>
          <a:lstStyle/>
          <a:p>
            <a:r>
              <a:rPr lang="pt-BR" sz="2400" dirty="0" smtClean="0">
                <a:solidFill>
                  <a:srgbClr val="75288E"/>
                </a:solidFill>
                <a:latin typeface="Century Gothic" pitchFamily="34" charset="0"/>
              </a:rPr>
              <a:t>Quais os problemas?</a:t>
            </a:r>
            <a:endParaRPr lang="pt-BR" sz="2400" dirty="0">
              <a:solidFill>
                <a:srgbClr val="75288E"/>
              </a:solidFill>
              <a:latin typeface="Century Gothic" pitchFamily="34" charset="0"/>
            </a:endParaRPr>
          </a:p>
        </p:txBody>
      </p:sp>
      <p:sp>
        <p:nvSpPr>
          <p:cNvPr id="9" name="CaixaDeTexto 8"/>
          <p:cNvSpPr txBox="1">
            <a:spLocks noChangeArrowheads="1"/>
          </p:cNvSpPr>
          <p:nvPr/>
        </p:nvSpPr>
        <p:spPr bwMode="auto">
          <a:xfrm>
            <a:off x="1835696" y="3771617"/>
            <a:ext cx="1944216" cy="369332"/>
          </a:xfrm>
          <a:prstGeom prst="rect">
            <a:avLst/>
          </a:prstGeom>
          <a:noFill/>
          <a:ln w="9525">
            <a:noFill/>
            <a:miter lim="800000"/>
            <a:headEnd/>
            <a:tailEnd/>
          </a:ln>
        </p:spPr>
        <p:txBody>
          <a:bodyPr wrap="square">
            <a:spAutoFit/>
          </a:bodyPr>
          <a:lstStyle/>
          <a:p>
            <a:r>
              <a:rPr lang="pt-BR" dirty="0" smtClean="0">
                <a:solidFill>
                  <a:srgbClr val="75288E"/>
                </a:solidFill>
                <a:latin typeface="Century Gothic" pitchFamily="34" charset="0"/>
              </a:rPr>
              <a:t>Onde dói?</a:t>
            </a:r>
            <a:endParaRPr lang="pt-BR" dirty="0">
              <a:solidFill>
                <a:srgbClr val="75288E"/>
              </a:solidFill>
              <a:latin typeface="Century Gothic" pitchFamily="34" charset="0"/>
            </a:endParaRPr>
          </a:p>
        </p:txBody>
      </p:sp>
      <p:sp>
        <p:nvSpPr>
          <p:cNvPr id="10" name="CaixaDeTexto 8"/>
          <p:cNvSpPr txBox="1">
            <a:spLocks noChangeArrowheads="1"/>
          </p:cNvSpPr>
          <p:nvPr/>
        </p:nvSpPr>
        <p:spPr bwMode="auto">
          <a:xfrm>
            <a:off x="2267744" y="4635713"/>
            <a:ext cx="4248472" cy="769441"/>
          </a:xfrm>
          <a:prstGeom prst="rect">
            <a:avLst/>
          </a:prstGeom>
          <a:noFill/>
          <a:ln w="9525">
            <a:noFill/>
            <a:miter lim="800000"/>
            <a:headEnd/>
            <a:tailEnd/>
          </a:ln>
        </p:spPr>
        <p:txBody>
          <a:bodyPr wrap="square">
            <a:spAutoFit/>
          </a:bodyPr>
          <a:lstStyle/>
          <a:p>
            <a:r>
              <a:rPr lang="pt-BR" sz="4400" b="1" dirty="0" smtClean="0">
                <a:solidFill>
                  <a:srgbClr val="75288E"/>
                </a:solidFill>
                <a:latin typeface="Century Gothic" pitchFamily="34" charset="0"/>
              </a:rPr>
              <a:t>Quem são?</a:t>
            </a:r>
            <a:endParaRPr lang="pt-BR" sz="4400" b="1" dirty="0">
              <a:solidFill>
                <a:srgbClr val="75288E"/>
              </a:solidFill>
              <a:latin typeface="Century Gothic" pitchFamily="34" charset="0"/>
            </a:endParaRPr>
          </a:p>
        </p:txBody>
      </p:sp>
      <p:sp>
        <p:nvSpPr>
          <p:cNvPr id="11" name="CaixaDeTexto 8"/>
          <p:cNvSpPr txBox="1">
            <a:spLocks noChangeArrowheads="1"/>
          </p:cNvSpPr>
          <p:nvPr/>
        </p:nvSpPr>
        <p:spPr bwMode="auto">
          <a:xfrm>
            <a:off x="4751512" y="5118864"/>
            <a:ext cx="3384376"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O que pensa?</a:t>
            </a:r>
            <a:endParaRPr lang="pt-BR" sz="2800" dirty="0">
              <a:solidFill>
                <a:srgbClr val="75288E"/>
              </a:solidFill>
              <a:latin typeface="Century Gothic" pitchFamily="34" charset="0"/>
            </a:endParaRPr>
          </a:p>
        </p:txBody>
      </p:sp>
      <p:sp>
        <p:nvSpPr>
          <p:cNvPr id="12" name="CaixaDeTexto 8"/>
          <p:cNvSpPr txBox="1">
            <a:spLocks noChangeArrowheads="1"/>
          </p:cNvSpPr>
          <p:nvPr/>
        </p:nvSpPr>
        <p:spPr bwMode="auto">
          <a:xfrm>
            <a:off x="467544" y="5210036"/>
            <a:ext cx="4752528" cy="646331"/>
          </a:xfrm>
          <a:prstGeom prst="rect">
            <a:avLst/>
          </a:prstGeom>
          <a:noFill/>
          <a:ln w="9525">
            <a:noFill/>
            <a:miter lim="800000"/>
            <a:headEnd/>
            <a:tailEnd/>
          </a:ln>
        </p:spPr>
        <p:txBody>
          <a:bodyPr wrap="square">
            <a:spAutoFit/>
          </a:bodyPr>
          <a:lstStyle/>
          <a:p>
            <a:r>
              <a:rPr lang="pt-BR" sz="3600" dirty="0" smtClean="0">
                <a:solidFill>
                  <a:srgbClr val="75288E"/>
                </a:solidFill>
                <a:latin typeface="Century Gothic" pitchFamily="34" charset="0"/>
              </a:rPr>
              <a:t>Como aprende?</a:t>
            </a:r>
            <a:endParaRPr lang="pt-BR" sz="3600" dirty="0">
              <a:solidFill>
                <a:srgbClr val="75288E"/>
              </a:solidFill>
              <a:latin typeface="Century Gothic" pitchFamily="34" charset="0"/>
            </a:endParaRPr>
          </a:p>
        </p:txBody>
      </p:sp>
      <p:sp>
        <p:nvSpPr>
          <p:cNvPr id="13" name="CaixaDeTexto 8"/>
          <p:cNvSpPr txBox="1">
            <a:spLocks noChangeArrowheads="1"/>
          </p:cNvSpPr>
          <p:nvPr/>
        </p:nvSpPr>
        <p:spPr bwMode="auto">
          <a:xfrm>
            <a:off x="2267744" y="5786100"/>
            <a:ext cx="3312368"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O que precisam?</a:t>
            </a:r>
            <a:endParaRPr lang="pt-BR" sz="2800" dirty="0">
              <a:solidFill>
                <a:srgbClr val="75288E"/>
              </a:solidFill>
              <a:latin typeface="Century Gothic" pitchFamily="34" charset="0"/>
            </a:endParaRPr>
          </a:p>
        </p:txBody>
      </p:sp>
      <p:sp>
        <p:nvSpPr>
          <p:cNvPr id="14" name="CaixaDeTexto 8"/>
          <p:cNvSpPr txBox="1">
            <a:spLocks noChangeArrowheads="1"/>
          </p:cNvSpPr>
          <p:nvPr/>
        </p:nvSpPr>
        <p:spPr bwMode="auto">
          <a:xfrm>
            <a:off x="395536" y="4129916"/>
            <a:ext cx="3024336"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O que fazem? </a:t>
            </a:r>
            <a:endParaRPr lang="pt-BR" sz="2800" dirty="0">
              <a:solidFill>
                <a:srgbClr val="75288E"/>
              </a:solidFill>
              <a:latin typeface="Century Gothic" pitchFamily="34" charset="0"/>
            </a:endParaRPr>
          </a:p>
        </p:txBody>
      </p:sp>
      <p:sp>
        <p:nvSpPr>
          <p:cNvPr id="15" name="CaixaDeTexto 8"/>
          <p:cNvSpPr txBox="1">
            <a:spLocks noChangeArrowheads="1"/>
          </p:cNvSpPr>
          <p:nvPr/>
        </p:nvSpPr>
        <p:spPr bwMode="auto">
          <a:xfrm>
            <a:off x="3347864" y="4057908"/>
            <a:ext cx="3960440" cy="707886"/>
          </a:xfrm>
          <a:prstGeom prst="rect">
            <a:avLst/>
          </a:prstGeom>
          <a:noFill/>
          <a:ln w="9525">
            <a:noFill/>
            <a:miter lim="800000"/>
            <a:headEnd/>
            <a:tailEnd/>
          </a:ln>
        </p:spPr>
        <p:txBody>
          <a:bodyPr wrap="square">
            <a:spAutoFit/>
          </a:bodyPr>
          <a:lstStyle/>
          <a:p>
            <a:r>
              <a:rPr lang="pt-BR" sz="4000" dirty="0" smtClean="0">
                <a:solidFill>
                  <a:srgbClr val="75288E"/>
                </a:solidFill>
                <a:latin typeface="Century Gothic" pitchFamily="34" charset="0"/>
              </a:rPr>
              <a:t>O que sabem?</a:t>
            </a:r>
            <a:endParaRPr lang="pt-BR" sz="4000" dirty="0">
              <a:solidFill>
                <a:srgbClr val="75288E"/>
              </a:solidFill>
              <a:latin typeface="Century Gothic" pitchFamily="34" charset="0"/>
            </a:endParaRPr>
          </a:p>
        </p:txBody>
      </p:sp>
      <p:pic>
        <p:nvPicPr>
          <p:cNvPr id="16" name="Picture 5" descr="S18_caju_1"/>
          <p:cNvPicPr>
            <a:picLocks noChangeAspect="1" noChangeArrowheads="1"/>
          </p:cNvPicPr>
          <p:nvPr/>
        </p:nvPicPr>
        <p:blipFill>
          <a:blip r:embed="rId3" cstate="print"/>
          <a:srcRect l="47501" t="27083"/>
          <a:stretch>
            <a:fillRect/>
          </a:stretch>
        </p:blipFill>
        <p:spPr bwMode="auto">
          <a:xfrm>
            <a:off x="5531024" y="548680"/>
            <a:ext cx="3612976" cy="3763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323528" y="303039"/>
            <a:ext cx="4032448" cy="523220"/>
          </a:xfrm>
          <a:prstGeom prst="rect">
            <a:avLst/>
          </a:prstGeom>
          <a:noFill/>
          <a:ln w="9525">
            <a:noFill/>
            <a:miter lim="800000"/>
            <a:headEnd/>
            <a:tailEnd/>
          </a:ln>
        </p:spPr>
        <p:txBody>
          <a:bodyPr wrap="square">
            <a:spAutoFit/>
          </a:bodyPr>
          <a:lstStyle/>
          <a:p>
            <a:r>
              <a:rPr lang="pt-BR" sz="2800" dirty="0" smtClean="0">
                <a:solidFill>
                  <a:schemeClr val="bg1"/>
                </a:solidFill>
              </a:rPr>
              <a:t>LENDO PENSAMENTOS</a:t>
            </a:r>
            <a:endParaRPr lang="pt-BR" sz="2800" dirty="0">
              <a:solidFill>
                <a:schemeClr val="bg1"/>
              </a:solidFill>
            </a:endParaRPr>
          </a:p>
        </p:txBody>
      </p:sp>
      <p:sp>
        <p:nvSpPr>
          <p:cNvPr id="8" name="CaixaDeTexto 7"/>
          <p:cNvSpPr txBox="1"/>
          <p:nvPr/>
        </p:nvSpPr>
        <p:spPr>
          <a:xfrm>
            <a:off x="323528" y="1484784"/>
            <a:ext cx="5510956" cy="1077218"/>
          </a:xfrm>
          <a:prstGeom prst="rect">
            <a:avLst/>
          </a:prstGeom>
          <a:noFill/>
        </p:spPr>
        <p:txBody>
          <a:bodyPr wrap="square">
            <a:spAutoFit/>
          </a:bodyPr>
          <a:lstStyle/>
          <a:p>
            <a:pPr>
              <a:defRPr/>
            </a:pPr>
            <a:r>
              <a:rPr lang="pt-BR" sz="3200" b="1" dirty="0" smtClean="0">
                <a:solidFill>
                  <a:srgbClr val="75288E"/>
                </a:solidFill>
                <a:latin typeface="Century Gothic" pitchFamily="34" charset="0"/>
              </a:rPr>
              <a:t>CONHEÇA </a:t>
            </a:r>
            <a:r>
              <a:rPr lang="pt-BR" sz="3200" dirty="0" smtClean="0">
                <a:solidFill>
                  <a:srgbClr val="75288E"/>
                </a:solidFill>
                <a:latin typeface="Century Gothic" pitchFamily="34" charset="0"/>
              </a:rPr>
              <a:t>O </a:t>
            </a:r>
            <a:r>
              <a:rPr lang="pt-BR" sz="3200" b="1" dirty="0" smtClean="0">
                <a:solidFill>
                  <a:srgbClr val="75288E"/>
                </a:solidFill>
                <a:latin typeface="Century Gothic" pitchFamily="34" charset="0"/>
              </a:rPr>
              <a:t>ALUNO</a:t>
            </a:r>
            <a:r>
              <a:rPr lang="pt-BR" sz="3200" dirty="0" smtClean="0">
                <a:solidFill>
                  <a:srgbClr val="75288E"/>
                </a:solidFill>
                <a:latin typeface="Century Gothic" pitchFamily="34" charset="0"/>
              </a:rPr>
              <a:t>/CLIENTE</a:t>
            </a:r>
            <a:endParaRPr lang="pt-BR" sz="3200" b="1" dirty="0" smtClean="0">
              <a:solidFill>
                <a:srgbClr val="75288E"/>
              </a:solidFill>
              <a:latin typeface="Century Gothic" pitchFamily="34" charset="0"/>
            </a:endParaRPr>
          </a:p>
        </p:txBody>
      </p:sp>
      <p:sp>
        <p:nvSpPr>
          <p:cNvPr id="7" name="CaixaDeTexto 8"/>
          <p:cNvSpPr txBox="1">
            <a:spLocks noChangeArrowheads="1"/>
          </p:cNvSpPr>
          <p:nvPr/>
        </p:nvSpPr>
        <p:spPr bwMode="auto">
          <a:xfrm>
            <a:off x="2267744" y="3039343"/>
            <a:ext cx="3744416" cy="461665"/>
          </a:xfrm>
          <a:prstGeom prst="rect">
            <a:avLst/>
          </a:prstGeom>
          <a:noFill/>
          <a:ln w="9525">
            <a:noFill/>
            <a:miter lim="800000"/>
            <a:headEnd/>
            <a:tailEnd/>
          </a:ln>
        </p:spPr>
        <p:txBody>
          <a:bodyPr wrap="square">
            <a:spAutoFit/>
          </a:bodyPr>
          <a:lstStyle/>
          <a:p>
            <a:r>
              <a:rPr lang="pt-BR" sz="2400" dirty="0" smtClean="0">
                <a:solidFill>
                  <a:srgbClr val="75288E"/>
                </a:solidFill>
                <a:latin typeface="Century Gothic" pitchFamily="34" charset="0"/>
              </a:rPr>
              <a:t>Diagnostique</a:t>
            </a:r>
            <a:endParaRPr lang="pt-BR" sz="2400" dirty="0">
              <a:solidFill>
                <a:srgbClr val="75288E"/>
              </a:solidFill>
              <a:latin typeface="Century Gothic" pitchFamily="34" charset="0"/>
            </a:endParaRPr>
          </a:p>
        </p:txBody>
      </p:sp>
      <p:sp>
        <p:nvSpPr>
          <p:cNvPr id="9" name="CaixaDeTexto 8"/>
          <p:cNvSpPr txBox="1">
            <a:spLocks noChangeArrowheads="1"/>
          </p:cNvSpPr>
          <p:nvPr/>
        </p:nvSpPr>
        <p:spPr bwMode="auto">
          <a:xfrm>
            <a:off x="755576" y="3131676"/>
            <a:ext cx="1944216" cy="369332"/>
          </a:xfrm>
          <a:prstGeom prst="rect">
            <a:avLst/>
          </a:prstGeom>
          <a:noFill/>
          <a:ln w="9525">
            <a:noFill/>
            <a:miter lim="800000"/>
            <a:headEnd/>
            <a:tailEnd/>
          </a:ln>
        </p:spPr>
        <p:txBody>
          <a:bodyPr wrap="square">
            <a:spAutoFit/>
          </a:bodyPr>
          <a:lstStyle/>
          <a:p>
            <a:r>
              <a:rPr lang="pt-BR" dirty="0" smtClean="0">
                <a:solidFill>
                  <a:srgbClr val="75288E"/>
                </a:solidFill>
                <a:latin typeface="Century Gothic" pitchFamily="34" charset="0"/>
              </a:rPr>
              <a:t>Pesquise</a:t>
            </a:r>
            <a:endParaRPr lang="pt-BR" dirty="0">
              <a:solidFill>
                <a:srgbClr val="75288E"/>
              </a:solidFill>
              <a:latin typeface="Century Gothic" pitchFamily="34" charset="0"/>
            </a:endParaRPr>
          </a:p>
        </p:txBody>
      </p:sp>
      <p:sp>
        <p:nvSpPr>
          <p:cNvPr id="10" name="CaixaDeTexto 8"/>
          <p:cNvSpPr txBox="1">
            <a:spLocks noChangeArrowheads="1"/>
          </p:cNvSpPr>
          <p:nvPr/>
        </p:nvSpPr>
        <p:spPr bwMode="auto">
          <a:xfrm>
            <a:off x="1187624" y="3934797"/>
            <a:ext cx="4248472" cy="769441"/>
          </a:xfrm>
          <a:prstGeom prst="rect">
            <a:avLst/>
          </a:prstGeom>
          <a:noFill/>
          <a:ln w="9525">
            <a:noFill/>
            <a:miter lim="800000"/>
            <a:headEnd/>
            <a:tailEnd/>
          </a:ln>
        </p:spPr>
        <p:txBody>
          <a:bodyPr wrap="square">
            <a:spAutoFit/>
          </a:bodyPr>
          <a:lstStyle/>
          <a:p>
            <a:r>
              <a:rPr lang="pt-BR" sz="4400" b="1" dirty="0" smtClean="0">
                <a:solidFill>
                  <a:srgbClr val="75288E"/>
                </a:solidFill>
                <a:latin typeface="Century Gothic" pitchFamily="34" charset="0"/>
              </a:rPr>
              <a:t>Defina perfil</a:t>
            </a:r>
            <a:endParaRPr lang="pt-BR" sz="4400" b="1" dirty="0">
              <a:solidFill>
                <a:srgbClr val="75288E"/>
              </a:solidFill>
              <a:latin typeface="Century Gothic" pitchFamily="34" charset="0"/>
            </a:endParaRPr>
          </a:p>
        </p:txBody>
      </p:sp>
      <p:sp>
        <p:nvSpPr>
          <p:cNvPr id="11" name="CaixaDeTexto 8"/>
          <p:cNvSpPr txBox="1">
            <a:spLocks noChangeArrowheads="1"/>
          </p:cNvSpPr>
          <p:nvPr/>
        </p:nvSpPr>
        <p:spPr bwMode="auto">
          <a:xfrm>
            <a:off x="2843808" y="4581128"/>
            <a:ext cx="3384376"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Leia sobre</a:t>
            </a:r>
          </a:p>
        </p:txBody>
      </p:sp>
      <p:sp>
        <p:nvSpPr>
          <p:cNvPr id="12" name="CaixaDeTexto 8"/>
          <p:cNvSpPr txBox="1">
            <a:spLocks noChangeArrowheads="1"/>
          </p:cNvSpPr>
          <p:nvPr/>
        </p:nvSpPr>
        <p:spPr bwMode="auto">
          <a:xfrm>
            <a:off x="179512" y="4437112"/>
            <a:ext cx="2952328" cy="646331"/>
          </a:xfrm>
          <a:prstGeom prst="rect">
            <a:avLst/>
          </a:prstGeom>
          <a:noFill/>
          <a:ln w="9525">
            <a:noFill/>
            <a:miter lim="800000"/>
            <a:headEnd/>
            <a:tailEnd/>
          </a:ln>
        </p:spPr>
        <p:txBody>
          <a:bodyPr wrap="square">
            <a:spAutoFit/>
          </a:bodyPr>
          <a:lstStyle/>
          <a:p>
            <a:r>
              <a:rPr lang="pt-BR" sz="3600" dirty="0" smtClean="0">
                <a:solidFill>
                  <a:srgbClr val="75288E"/>
                </a:solidFill>
                <a:latin typeface="Century Gothic" pitchFamily="34" charset="0"/>
              </a:rPr>
              <a:t>Entreviste </a:t>
            </a:r>
            <a:endParaRPr lang="pt-BR" sz="3600" dirty="0">
              <a:solidFill>
                <a:srgbClr val="75288E"/>
              </a:solidFill>
              <a:latin typeface="Century Gothic" pitchFamily="34" charset="0"/>
            </a:endParaRPr>
          </a:p>
        </p:txBody>
      </p:sp>
      <p:sp>
        <p:nvSpPr>
          <p:cNvPr id="13" name="CaixaDeTexto 8"/>
          <p:cNvSpPr txBox="1">
            <a:spLocks noChangeArrowheads="1"/>
          </p:cNvSpPr>
          <p:nvPr/>
        </p:nvSpPr>
        <p:spPr bwMode="auto">
          <a:xfrm>
            <a:off x="1187624" y="5085184"/>
            <a:ext cx="3312368"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Observe</a:t>
            </a:r>
            <a:endParaRPr lang="pt-BR" sz="2800" dirty="0">
              <a:solidFill>
                <a:srgbClr val="75288E"/>
              </a:solidFill>
              <a:latin typeface="Century Gothic" pitchFamily="34" charset="0"/>
            </a:endParaRPr>
          </a:p>
        </p:txBody>
      </p:sp>
      <p:sp>
        <p:nvSpPr>
          <p:cNvPr id="14" name="CaixaDeTexto 8"/>
          <p:cNvSpPr txBox="1">
            <a:spLocks noChangeArrowheads="1"/>
          </p:cNvSpPr>
          <p:nvPr/>
        </p:nvSpPr>
        <p:spPr bwMode="auto">
          <a:xfrm>
            <a:off x="899592" y="3625860"/>
            <a:ext cx="1872208" cy="523220"/>
          </a:xfrm>
          <a:prstGeom prst="rect">
            <a:avLst/>
          </a:prstGeom>
          <a:noFill/>
          <a:ln w="9525">
            <a:noFill/>
            <a:miter lim="800000"/>
            <a:headEnd/>
            <a:tailEnd/>
          </a:ln>
        </p:spPr>
        <p:txBody>
          <a:bodyPr wrap="square">
            <a:spAutoFit/>
          </a:bodyPr>
          <a:lstStyle/>
          <a:p>
            <a:r>
              <a:rPr lang="pt-BR" sz="2800" dirty="0" smtClean="0">
                <a:solidFill>
                  <a:srgbClr val="75288E"/>
                </a:solidFill>
                <a:latin typeface="Century Gothic" pitchFamily="34" charset="0"/>
              </a:rPr>
              <a:t>Ouça  </a:t>
            </a:r>
            <a:endParaRPr lang="pt-BR" sz="2800" dirty="0">
              <a:solidFill>
                <a:srgbClr val="75288E"/>
              </a:solidFill>
              <a:latin typeface="Century Gothic" pitchFamily="34" charset="0"/>
            </a:endParaRPr>
          </a:p>
        </p:txBody>
      </p:sp>
      <p:sp>
        <p:nvSpPr>
          <p:cNvPr id="15" name="CaixaDeTexto 8"/>
          <p:cNvSpPr txBox="1">
            <a:spLocks noChangeArrowheads="1"/>
          </p:cNvSpPr>
          <p:nvPr/>
        </p:nvSpPr>
        <p:spPr bwMode="auto">
          <a:xfrm>
            <a:off x="2267744" y="3356992"/>
            <a:ext cx="3960440" cy="707886"/>
          </a:xfrm>
          <a:prstGeom prst="rect">
            <a:avLst/>
          </a:prstGeom>
          <a:noFill/>
          <a:ln w="9525">
            <a:noFill/>
            <a:miter lim="800000"/>
            <a:headEnd/>
            <a:tailEnd/>
          </a:ln>
        </p:spPr>
        <p:txBody>
          <a:bodyPr wrap="square">
            <a:spAutoFit/>
          </a:bodyPr>
          <a:lstStyle/>
          <a:p>
            <a:r>
              <a:rPr lang="pt-BR" sz="4000" dirty="0" smtClean="0">
                <a:solidFill>
                  <a:srgbClr val="75288E"/>
                </a:solidFill>
                <a:latin typeface="Century Gothic" pitchFamily="34" charset="0"/>
              </a:rPr>
              <a:t>Pergunte antes</a:t>
            </a:r>
            <a:endParaRPr lang="pt-BR" sz="4000" dirty="0">
              <a:solidFill>
                <a:srgbClr val="75288E"/>
              </a:solidFill>
              <a:latin typeface="Century Gothic" pitchFamily="34" charset="0"/>
            </a:endParaRPr>
          </a:p>
        </p:txBody>
      </p:sp>
      <p:sp>
        <p:nvSpPr>
          <p:cNvPr id="16" name="CaixaDeTexto 8"/>
          <p:cNvSpPr txBox="1">
            <a:spLocks noChangeArrowheads="1"/>
          </p:cNvSpPr>
          <p:nvPr/>
        </p:nvSpPr>
        <p:spPr bwMode="auto">
          <a:xfrm>
            <a:off x="3059832" y="5755903"/>
            <a:ext cx="3348880" cy="769441"/>
          </a:xfrm>
          <a:prstGeom prst="rect">
            <a:avLst/>
          </a:prstGeom>
          <a:noFill/>
          <a:ln w="9525">
            <a:noFill/>
            <a:miter lim="800000"/>
            <a:headEnd/>
            <a:tailEnd/>
          </a:ln>
        </p:spPr>
        <p:txBody>
          <a:bodyPr wrap="square">
            <a:spAutoFit/>
          </a:bodyPr>
          <a:lstStyle/>
          <a:p>
            <a:r>
              <a:rPr lang="pt-BR" sz="4400" b="1" dirty="0" smtClean="0">
                <a:solidFill>
                  <a:srgbClr val="75288E"/>
                </a:solidFill>
                <a:latin typeface="Century Gothic" pitchFamily="34" charset="0"/>
              </a:rPr>
              <a:t>...Conecte</a:t>
            </a:r>
            <a:endParaRPr lang="pt-BR" sz="4400" b="1" dirty="0">
              <a:solidFill>
                <a:srgbClr val="75288E"/>
              </a:solidFill>
              <a:latin typeface="Century Gothic" pitchFamily="34" charset="0"/>
            </a:endParaRPr>
          </a:p>
        </p:txBody>
      </p:sp>
      <p:pic>
        <p:nvPicPr>
          <p:cNvPr id="17" name="Picture 1" descr="016.jpg"/>
          <p:cNvPicPr>
            <a:picLocks noChangeAspect="1"/>
          </p:cNvPicPr>
          <p:nvPr/>
        </p:nvPicPr>
        <p:blipFill>
          <a:blip r:embed="rId3" cstate="print"/>
          <a:srcRect l="69687"/>
          <a:stretch>
            <a:fillRect/>
          </a:stretch>
        </p:blipFill>
        <p:spPr bwMode="auto">
          <a:xfrm>
            <a:off x="6804248" y="1484784"/>
            <a:ext cx="2016224" cy="498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016.jpg"/>
          <p:cNvPicPr>
            <a:picLocks noChangeAspect="1"/>
          </p:cNvPicPr>
          <p:nvPr/>
        </p:nvPicPr>
        <p:blipFill>
          <a:blip r:embed="rId3" cstate="print"/>
          <a:srcRect l="68112" t="5244"/>
          <a:stretch>
            <a:fillRect/>
          </a:stretch>
        </p:blipFill>
        <p:spPr bwMode="auto">
          <a:xfrm>
            <a:off x="5922223" y="1790453"/>
            <a:ext cx="2880320" cy="4820584"/>
          </a:xfrm>
          <a:prstGeom prst="rect">
            <a:avLst/>
          </a:prstGeom>
          <a:noFill/>
          <a:ln w="9525">
            <a:noFill/>
            <a:miter lim="800000"/>
            <a:headEnd/>
            <a:tailEnd/>
          </a:ln>
        </p:spPr>
      </p:pic>
      <p:sp>
        <p:nvSpPr>
          <p:cNvPr id="9218" name="AutoShape 2"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9219" name="AutoShape 4" descr="data:image/jpeg;base64,/9j/4AAQSkZJRgABAQAAAQABAAD/2wCEAAkGBhQSERAQDw8UEBAUEhAVFBAQDxUUFRAVFBAVFhUUGBcXHCYeFxojGRQUHy8gIycqLCwsFh8xNTAqNSYrLCkBCQoKDgwOGQ8PGikkHRwqKSksLCwsLCwsLCwpLCwpLCkpLCksLCktLCksKSwsLCwsKSwpKSwpKSwsKSwsKSwsLP/AABEIALsBDgMBIgACEQEDEQH/xAAcAAEAAQUBAQAAAAAAAAAAAAAAAgEDBQYHBAj/xABCEAACAgECAwUFBQQIBQUAAAABAgADEQQSBSExBhMiQVEHYXGRoRQyQoGxIzNSwUNicoKistHhFRYkY5Ilo8Lw8f/EABgBAQEBAQEAAAAAAAAAAAAAAAACAQME/8QAIBEBAQACAgMBAQEBAAAAAAAAAAECESExAxJBEzJhBP/aAAwDAQACEQMRAD8A7aJISgEmJoRETAiIgIiICIiAiIgIiICIiAiIgIiICIiAiIgJEyUoYEDINJkSLCBbMg0uGQYQLREgRLpEtsIFppbMvES2RNGYElKCVmBERAREQE8/ENctNVtz52Vo7ttGTtRSxwPM4E9E8fGad+n1CfxU2r86yIGL7MduNPr2uTTb81Csv3ibeVhYLjnz+402CcX9gt2dRrP6+m0rD8nsz/nHznaICIiAiIgIiICIiAiIgIiICIiAlDKxAgRImTMiYFsiQMuGRMC0RIGXWEtkQLZEtkS6RIGBlZWIgIiICIkLbQoLOwVR1ZiAB8SYE5GxMgj1BHzExf8Azbo92z7fpt/8H2mvd8t2Z7a+II3NGDj1TxD/AA5mbHEPYTaV12zoG0D5BHPKWafH+YzvE4t7NuF3U8Zdm019dQr1te+zT2omDchQ72UKchB5ztAabsViUDA9DmVgImudie1Z1yapnrWpqNXdp8K5YHuwp3ZIHPxdJscBERAREQEREBERAREQEREChkTJmRMCBEgZcMgRAtkSBl0iQYQLZEtsJdIkGEDI5lZAGSgRutCjJnn+2Z6YH1ktePB+Y/0/nMXW3iZfRUI/MuP/AIznllZVSMl3pPnKj4zxL+f1kmY4PPyP6SN1WjUcSqHJmD+4Dd/tMJrq9G53Nw+i1h0ayirI94O0kTyg8oJke1bpi+07BNJqn06fZ3Si50bT2W1lWStmU4VwDzHTE8fYvtDdqOH6Wy657HKOGZ3JLFLXTJ9T4RMhxkZovX1puHzrYTU/Zrb/AOm6cehuH/vOf5zd7jNcupdkXybvhX+rTZJqPZDUAPcWIC7FJJOAMMfM/GZ1e0WmOQNVTy/7yf6zth/KMu2m+yNdr8brP4eLao/kcY+gnQ5zn2d8QrXiHHa+9QBtYjplxizejZ28/Fjb5To0thERAREQEREBERAREQEREBKSsoYETIkSZkTAtmQIlwiRMC0RIGXTIGB7BJCUEqIFnWjwN+X6iYTfttOejVVgHyJV7Nw+Tr85sFiZBB8xMJq71pV3syFTmxCk4GeuBzxzz8Jy8nHK8Uw493lLqGYyntBpX6X1/BzsP+MCZKixSMoysvqpBH0nOWXpdlnca3iUYyeoXDMD5Mf15Sy0ga1247QHS0owrFhsc14L7Qua3Oehz93pOc8I4/Zp6ForZ1RSxyoTcdxyeZ/libf7VB/09B9NSv1ptnO2tAIB8wT8sZ/WejxyWOeV5bJouPJnfa1m71sBc/QtMhfx7TshL2rjH40cHn5YIyfhNNTUKeWefwMt8TP7M/Ff8wH8500llrO0WnRmarT96fIuoVR8N2W+glm7tpqjkV3HTg+VGUOPTdnP5jE1g2z0cO0t1zYooe3mB4EJA+J6D84H1t2LvZ+HcPd2Lu2j0jM7HJZmoQkk+ZJzMzNS7KcXFOg0FLIxsr0umSwcvCyUqrDOefMH3TDe03t5qdNpq24emHewo7tWLHrGxiCic15kY3NkDlyOeQdGicX9nvabib6qptfqbE0RFz2DUUKGclNiKSUBRc4cbOXhOes7OrZGRzB6EecCsREBERAREQEREBERAiZQyRlDAtkSBEuGQMCBlsy6ZbaB7BJSglYCeLiOmBBOMjBDAjkVPLnPbIuMgj1BmWbmmxzfU9g2ye5uXb+FbAwIHoWGc/HEpwfguq0t6OKt6E7bO7sTBUnmcEg8vvdPKbK3EwLWqFVjFa67GZFUqFdnC8twYnNbdAZb0faTTW1i1LwKj0sdHrX/AMnUCeL8MZdzh6v3z1q8q8Y0/Swe4N/I/wAvlMUwmxI6WqQrrYpHVGDfoZgLK8Eg+RI+RxLvDlGj+1Af9GCfK6r65H6EzmRCnGT0zjnjr/8Ak7bx/hqX1NXYoZTjkfIjmD+RnGeA8ORmKXkjwHrYV8QYA+fvPKdMM5jjbfjPS5ZST6sJpVyCGPLHnmU4r+5b+7/nE2Q9lKz9y5x7gUYfVc/WY3jnZ81oALNwckc1wRjB8jzm4f8ARhndTtWXgzxm700xjOl9knC0V7S6eFSdr4ycczyA88zmpHr19JvvZXW5pXFVrhcKWroewAhRyOwHE7ODdKOJ2L93U2j3FiR9SZ7tNx27O1rt6kfw7W6dQVUZPuOczWRxmkHa1yo38Nh2H5NMloblZ02urZZejA+cysYrXdoHfq2AfIeefcOXzJnduy+oDaPRnIydNpjjPTNKmfOfDXVrVSxN692TjOBnIHP1/wB5uWl4qqgAKQAOQwOXu6yd6XMdu3zXuzfHrNRqeJ1OFFem1CVV7VIJBpV23HPM5byxNCo7TEfdudPducfpMHV2zt0uo1C6W4ltRer2O4VxvKqmFBX0AGST0m+xcXeoiJSSIiAiIgIiIAyJlZSBEyJkzImBbMgZcMtmB6xKyglYCIiBp+pTGtA22MW039FYFwKtRjmC6hv33v8AOatwvw8L1lYewCs6he77rcnhVWwXCeE/FplO2nGl02r01tle9e71aEd73ZGbKSGU46jYfMfemA4V2gpWjX0ubUF76lq9oFgK217VVvvHcMDJ9/WcI6szo1UrwO0dzuV6Vdkx3nj4fcmxwBn72CcnqOky2sXFj/2m+pmA03GqzpeGp39Ztq1OkHcYxaoFprOPFzG1geQ6TY+JcrX/AC/yiTm1jdUvKc/7I8Ert4rxSqzQV6xB4wruq9zuYHKhuR3bj6Yx750HUHl0nNOGXunG9WU0La9tr/sq32Mimuj9oD05eFcHrv8AWPH3U5M7wPsVpLtRxCu7hmqq7rUKE7q/lQjUowr8FviPMuMB8K6jPLExml7J6W3Q26j7XrUtqGpO2/TMa91RbapxXjOAuQHyCSDjGBkeD9oKqdZrn1Gi4ppWsepsVPqH7le5C5tVW5lmVirENy5DG3Etdk+P0ro9XQeNtpT3mr7mnUVVORXZllcllL2WMWYsA/UnA6E9dJ243r6ttjKPd194z/OdI9lXGaaKbl1F6UlrVZO9cJuATBIJ5dROd8VX9p02kqhIznB2gY+k3PsNpjatNf7UpsuLdyKiVItUKSLRgrzIwOfMS7ZJvK6jJLbqTl1+jUJaPC6Wj+qyuPpmYDtdw2pEotSmtLRqtOBYlSq/3icZAzjIHL3TW9TwmkapKmNag1s4u1Olakowz4d3IHP8QwPLrPQdEFuorNouR27xe61tl1amplxlGOFPj5Y9DMllm5TKZTuNa4V+/b3VJ9Wb/SZ+WOwWnD8SqDKGUpWCrDIIC3HmDyM6/b2V0rddMg/sAp/lIm3HfLJnZw5WT6zS9ZqG+2MVI/Z2q3PJztsyBgf2fWdo7UdlKKdO91QZWUoADYWHicA9efQnznFtNobLtZqUpra18uxVSAdosILeIj+Ie/nJ9dVXtuN/X2q6osXOrZSTnYKa9g9wG1jj4kn3mX9Z7YdWtNmyyp3KkAmk7lJGNwwQOWc9PKaDrODXo3j09y4HVqXCjr+LGPrLC2AnAYEjqM9PjOiXUfYh2vuu1Go0uput1DNULK3stLCsVFVYYbzY2g5Hpz8p2WfLnsr7Qto9XdqRWLB3L0qpbG0tZW27pzGK8YyOs6Y/tQvJyPB7giEfXn9ZNyVMbXV4nG9X7Q7n1OhstyaabLHcUbkNgNZUBhuw2Dz58v1nU+E8ep1NA1NT/siWGWGMMjFWU+8MCOXpEu2WaZGUzPD/AMap6d4B8QwHzIxPXVcrDcrBl9VII+YmsTlDGZQmBQyJlcyJMChkDJEyJgeoSsRAREQNI7U2d3rdC4dUy+rr3OhdfFRvwQGU/g9ZrvCOFVX6riStpqNSQyFbFO0p3nek90QDyzjI3DmJ7/aTxk1vpLKsCxL7bK2IzgLQamyD1BFs1Ph3anbffqNRp6dS15rLKRsCbF2gpuD4JA58+vp0nF009nDeHodDVq+5tFi2Uk3iwFGxq0zlO8JHhO3Owevvm+cWX9qfgP5j+U5zRxytOH3abZb3xR9jpae6JyCoZd49Ou0zpHFDllb1QfqT/Oc7jr6u3bF6jpOfdnkP/MV4CXv+yLEaa0VuAdPT4mLMoZM/hzzO3kcTf9S3Kcy1PEq9Nxv7RetzVCpA32W5qrAShAO5WUkchldwyD59Dvi/pzy6dI4bdt1+vB1epoPdaNgmq06uoXFg3blXku7cPvDJ3dfLw8F4VXdptYgHDtew1WvOLV7pizWu25sq5XmcgjHh24J6zHcI9oOmHEr7V111Ons0tCBtZWCDZXZYdhbGVUCwkEnmXbxchNp0HHBxFNWuzh+uSqx613sVW0d0rhzuWzavjK5GQdpIPlO+o58vmXiZyynrmtDkjBPLrN19muhS4W97rDpBSilH7tWX9o9m/c5AKjwKfvLnHniaZxUeJfM7F55znmeeQTn45PxM3/2NaxkbVBNSNOTVUdz0d6hK2vjdggqBu/iEprLJwi46a3iS6yq8ULqhgWWF+7qtdSy7mdSHCBwOmGHM9Z6uJcG1Gku0lmsWvx3ClDTYHyzkN4iVQ9EJ6Ynp7g2cK17Kmi1O1uKt9oB22KBdc5vqG1/LxKNw5EeLznp7d6faOHkaSzTj7bRz79XpIKOdqoLDtboc7F5AjPPBn1xl6dP28nrcPa6vxp3ZemttXtvsNNJVQ1gYArhbCpyQR97aOnn+c3Ph9LkIaOJMrNqXqFZtPJAW22nDdCFB+7+ITVOxem36xgdP9pAGTRvVd4FbebEDIJB/KbHXo9OV05t0+oqDW3d5aqsyvX+12rX1BZSEBwOit1mbs6T6yzl6uJ26xqLu+uFtCajuWPLJdCCCPCCV5jzmidgNQq8V1LO6oDTaAXYKCTfWQMnzwD8jNou01QpLVapie/ZRp286gW7u0jkMkAeXn5TlanN1uefMfqZstt5NSTh9E1nIypyPVTkfSa929oX7Fc5RSwNWGKjcM3IDg9RyM5NRY1fOtmT17tyh+IKkf/frmNTxctpdrcSd8hN+lu3Esd45B35nB55HXbHTccLlvXz/AFX2TdlBrr9YvfGo11ghtm8ZazHMZHp6zfdZ7JtWoxTqabf7W+r+TY+c1T2F8Qspv1pr0lmpL1pypelWAWw5wLXXd94cgf5TrSe0rRi3uLTdRfu2mq3TWEhsZwTWGUdR585SHIu0fC9TottesrC96HFbLYjb9pUMRtOcDevUDrN99mGkT/hunfU24Qmw1o9vdqN7tYx5EbjmzH5TW/a/xunVXaM6W9L1rruD92wbYz215DeanFfQy5xbhVjaXhnd0WWVrpXO5KmcK1tzMwJUHHJU+QmdK7dPbglNgzUxH9au3eB8QSc/Sa/otbZpeIVVOwCOdjYPhYOp2H47tmPiROa1WFG8LGuweasUdflgibq9zXNwayxt1ttlILN1fY92SfU7a4l2WadNXiNZ/pB+fL9ZdW0HowPwOZoXaXjtAL6eri2m0OqrsUONSu4AbclMMVHPcpyCekzWlemylrarq9QqoWL0ujDkhPVD54lJbGTKGanw72k6Gxzpq7Xa2sMGVdNcQBXhXYMqFSoPnnEy9PajTOVVb03Nnam4b2wcHCfeODy5CYMmZEyoYEAg5BAII8wfORMD2yhMgbJbNkC41s82r1OFOOvQfnJNPHrui59T+knLpsct9pGozqaq/KukH87HbP0RZpleqbftNLgEkB8gjAzzOOk7bxHgNGowb6FsYDAfmrgZzjcpBxknlnzmF1Hs107fu7LavduDj/EN31nKXTq1fsZ2e+03guM01YazI5Mee2v8yMn3A+onQ9e+XOOg5fLr9cy9wjhdeko7urJxlizY3OxwNxx+Q9wAlhq5OVGH13Qzh/GNQ1t99q/itfH9lfAnzVQZ9ANwWy4EIuB/G3JR/r+U5pq/YdrauVFtF6DOPG9LY/skFc/3pfin1GVc/FzDqPzIle9VvvVhviAf1mf1vYziFAzboLwPVKxcPnSW+sxBfDBXUK/LwsNjD+6ec7oYfjH3zjyAH8z9TNq9neru04a/S2ojsCjLbTvUqH3DowI5+Yk+zHs61PE2zSnd0bvFqrAe7HPxBPOxuvIchjmROr8N9iVVCbatXZnz7xEYE+ZAG0j4ZMwaVZxK5tNqdPbodLe1zapxerYem3UMzb0WxSfC7ZHiB5Dn5z0cf43XeNKlWi1OnevUUs2+wvRtAKnaocqGyRg7Ryzz54O16j2aalP3b1Wj4lCfyII+sxdnZnVVMC+mswCOaDvB1/qZmbGtdjal+2Wh1vZVJyNIzi0YQcxsYNgEjOPkZs3C9cAug/681Mr3Me/rU1afKWAMpYLuDbtv3jzY9DPNwfsdrKXt1A02oRmdir0XU7thAGGpswfLON3pyE9lN1tH2YWEhNMbO7q1mitpUb1KsC6B1I8WckyaudMbr7R3ZO6p2bV6li6bu8JzzY8yvdsNjLg/PmZyTSNmxz7k/SdZ1Vy2VCuqmvva2ud767EPfISzYGcFgN3LGeQHScj0xCuxbkCFwTyBAGMg+fSMezLpllMpZ0b4H9JZrt6ecm7eBj7m/Qy0J9nEHcksqHDAqLHFY3bsA7yDtPM4PrNpQMlosqexLqyXTVcid2Sv4sktgnII8z+er8CQfZW3HA3Dn3Xe/wBIP6P8Q6g+4mZ4WqLdQwC7lVM4dt3IOfET4QPQiSt6OMcUu1CC/VWvdZ3ZCtdVXW6KScqVRV889c9eRwZ1T2ecaRtJpqmcK3dKVywG8MNw2n15nl7uU5Dq7SdNlt2e7Gdz94x5eb/i+PwnX+zem7vQJUFOxaaxg0b1z9mrzjBz1zNndZl1G06nSK4/aItox916w2c9B4sj9JqGtpR+J8MrpCiuhrm21rhBs09w8IHLAa0DPrM9fXWWVWFYXD5UvZQDzXHh/MzG8C0af8SuKjHdacqvi3YFliE4P9z9PSUlzztx7OuIWa3V6irSd9Xbc7qa7qs7cKBlWYHOB0AM2L2X8Fu0vD+JfaaLNPY1rYW1CpKjTVgEeRGWYZHLkZ05/L/eYztQ+NLd7wB/iGfoDA4pwiju9t9DNTc1ZBsQg5FmGYbXDKckA9PKOPU26v7P31+805CZpRT43Ut+7CgElV545S5pF211j0RB8lE9OkUm2geuo0y/+WorB/WRtXx3FRyHwlCJPEiRKSvGuU7uXogWCkgyZnqxKYgeL7Cp/Dj4cv0g8N9Gx8Rme6JPrG7rG28OYjHLnjnn3gy7RwpF6jcff0+U9sRMJDdUxBWViUxA1D0nn1nCqblK30V3Keq21q4P5MDPXECFVKqoVFCqAAFUABQOgAHQScRAREQEoRKxAxmt7MaW7Jt0tTk9W7tQ3/kOcuVcCoVBWlCLWAAKwg2gAYA29MT3xA1XX+y/ht2d2gqQn8VCmlvnUVmva32DaNv3V+ppXzTelikZ583XcCc/xTpcQOeL7FtIi7aWtp5k5SzPX3WbhMdqPYu4LmvWq6sAO7uox658StjGP6s6pEzTd1xbUeyTVsBQRWtR8JtrsBFaAeSsAScdBj4zeNLwDUVVmsLXZkY3bnqbGwKOmQcADzm4xEmi3bWTZarAvp9QoAYeCxbhzK+uT5GY7gCMNdq7nW1EeutUZqMBtrsTnA5EZHLA8+c3eJrHhS4Hoyn6TA9vbimg1Bx+B+ef+082p6geqg/EZnl1PCanG10BXrtPNT/dPI/KaODcH7zUVNZRprrKq27tmSrfhginbhCWPhZTyHnPb2fcNrtJS2Us7+lu6sVq7AFbvOaOAw5IT08p05/Zvos5qqbTN/Fo7rNN9KWUfSY7SeyuqvW1a863VX21ghRqbEs/o2rUF9gYhVc4ySc4yTzzOm7bqRIYlFpYfiB+MmM+glJX4iJjSIiAiIgIiICIiAiIgIiICIiAiIgIiICIiAiIgIiICIiAgxECOJTEnKYmiMpJYlMQJxETAiIgIiICIiAiIgIiICIiAiIgIiICIiAiIgIiICIiAiIgIiICIiBSJWI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6" name="CaixaDeTexto 8"/>
          <p:cNvSpPr txBox="1">
            <a:spLocks noChangeArrowheads="1"/>
          </p:cNvSpPr>
          <p:nvPr/>
        </p:nvSpPr>
        <p:spPr bwMode="auto">
          <a:xfrm>
            <a:off x="467544" y="169476"/>
            <a:ext cx="3528392" cy="523220"/>
          </a:xfrm>
          <a:prstGeom prst="rect">
            <a:avLst/>
          </a:prstGeom>
          <a:noFill/>
          <a:ln w="9525">
            <a:noFill/>
            <a:miter lim="800000"/>
            <a:headEnd/>
            <a:tailEnd/>
          </a:ln>
        </p:spPr>
        <p:txBody>
          <a:bodyPr wrap="square">
            <a:spAutoFit/>
          </a:bodyPr>
          <a:lstStyle/>
          <a:p>
            <a:r>
              <a:rPr lang="pt-BR" sz="2800" dirty="0" smtClean="0">
                <a:solidFill>
                  <a:schemeClr val="bg1"/>
                </a:solidFill>
              </a:rPr>
              <a:t>E DEPOIS?</a:t>
            </a:r>
            <a:endParaRPr lang="pt-BR" sz="2800" dirty="0">
              <a:solidFill>
                <a:schemeClr val="bg1"/>
              </a:solidFill>
            </a:endParaRPr>
          </a:p>
        </p:txBody>
      </p:sp>
      <p:sp>
        <p:nvSpPr>
          <p:cNvPr id="8" name="CaixaDeTexto 7"/>
          <p:cNvSpPr txBox="1"/>
          <p:nvPr/>
        </p:nvSpPr>
        <p:spPr>
          <a:xfrm>
            <a:off x="357188" y="1954575"/>
            <a:ext cx="5294932" cy="2554545"/>
          </a:xfrm>
          <a:prstGeom prst="rect">
            <a:avLst/>
          </a:prstGeom>
          <a:noFill/>
        </p:spPr>
        <p:txBody>
          <a:bodyPr wrap="square">
            <a:spAutoFit/>
          </a:bodyPr>
          <a:lstStyle/>
          <a:p>
            <a:pPr>
              <a:buFont typeface="Wingdings" pitchFamily="2" charset="2"/>
              <a:buChar char="ü"/>
              <a:defRPr/>
            </a:pPr>
            <a:r>
              <a:rPr lang="pt-BR" sz="3200" dirty="0" smtClean="0">
                <a:solidFill>
                  <a:srgbClr val="75288E"/>
                </a:solidFill>
                <a:latin typeface="Century Gothic" pitchFamily="34" charset="0"/>
              </a:rPr>
              <a:t>Conecte necessidades</a:t>
            </a:r>
          </a:p>
          <a:p>
            <a:pPr>
              <a:buFont typeface="Wingdings" pitchFamily="2" charset="2"/>
              <a:buChar char="ü"/>
              <a:defRPr/>
            </a:pPr>
            <a:r>
              <a:rPr lang="pt-BR" sz="3200" dirty="0" smtClean="0">
                <a:solidFill>
                  <a:srgbClr val="75288E"/>
                </a:solidFill>
                <a:latin typeface="Century Gothic" pitchFamily="34" charset="0"/>
              </a:rPr>
              <a:t>Defina ponto focal</a:t>
            </a:r>
          </a:p>
          <a:p>
            <a:pPr>
              <a:buFont typeface="Wingdings" pitchFamily="2" charset="2"/>
              <a:buChar char="ü"/>
              <a:defRPr/>
            </a:pPr>
            <a:r>
              <a:rPr lang="pt-BR" sz="3200" dirty="0" smtClean="0">
                <a:solidFill>
                  <a:srgbClr val="75288E"/>
                </a:solidFill>
                <a:latin typeface="Century Gothic" pitchFamily="34" charset="0"/>
              </a:rPr>
              <a:t>Simplifique</a:t>
            </a:r>
          </a:p>
          <a:p>
            <a:pPr>
              <a:buFont typeface="Wingdings" pitchFamily="2" charset="2"/>
              <a:buChar char="ü"/>
              <a:defRPr/>
            </a:pPr>
            <a:r>
              <a:rPr lang="pt-BR" sz="3200" dirty="0" smtClean="0">
                <a:solidFill>
                  <a:srgbClr val="75288E"/>
                </a:solidFill>
                <a:latin typeface="Century Gothic" pitchFamily="34" charset="0"/>
              </a:rPr>
              <a:t>Dê sentido pessoal</a:t>
            </a:r>
          </a:p>
          <a:p>
            <a:pPr>
              <a:buFont typeface="Wingdings" pitchFamily="2" charset="2"/>
              <a:buChar char="ü"/>
              <a:defRPr/>
            </a:pPr>
            <a:r>
              <a:rPr lang="pt-BR" sz="3200" dirty="0" smtClean="0">
                <a:solidFill>
                  <a:srgbClr val="75288E"/>
                </a:solidFill>
                <a:latin typeface="Century Gothic" pitchFamily="34" charset="0"/>
              </a:rPr>
              <a:t>Personalize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stre SEBRAE-S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Origin</Template>
  <TotalTime>404</TotalTime>
  <Words>3471</Words>
  <Application>Microsoft Office PowerPoint</Application>
  <PresentationFormat>Apresentação na tela (4:3)</PresentationFormat>
  <Paragraphs>216</Paragraphs>
  <Slides>19</Slides>
  <Notes>15</Notes>
  <HiddenSlides>0</HiddenSlides>
  <MMClips>0</MMClips>
  <ScaleCrop>false</ScaleCrop>
  <HeadingPairs>
    <vt:vector size="4" baseType="variant">
      <vt:variant>
        <vt:lpstr>Tema</vt:lpstr>
      </vt:variant>
      <vt:variant>
        <vt:i4>2</vt:i4>
      </vt:variant>
      <vt:variant>
        <vt:lpstr>Títulos de slides</vt:lpstr>
      </vt:variant>
      <vt:variant>
        <vt:i4>19</vt:i4>
      </vt:variant>
    </vt:vector>
  </HeadingPairs>
  <TitlesOfParts>
    <vt:vector size="21" baseType="lpstr">
      <vt:lpstr>Origem</vt:lpstr>
      <vt:lpstr>1_Origem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SEBRAE-SP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claudiab</dc:creator>
  <cp:lastModifiedBy>Claudia</cp:lastModifiedBy>
  <cp:revision>50</cp:revision>
  <dcterms:created xsi:type="dcterms:W3CDTF">2013-05-24T22:26:46Z</dcterms:created>
  <dcterms:modified xsi:type="dcterms:W3CDTF">2013-09-11T21:01:32Z</dcterms:modified>
</cp:coreProperties>
</file>