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7" r:id="rId2"/>
    <p:sldId id="323" r:id="rId3"/>
    <p:sldId id="324" r:id="rId4"/>
    <p:sldId id="311" r:id="rId5"/>
    <p:sldId id="312" r:id="rId6"/>
    <p:sldId id="313" r:id="rId7"/>
    <p:sldId id="326" r:id="rId8"/>
    <p:sldId id="329" r:id="rId9"/>
    <p:sldId id="315" r:id="rId10"/>
    <p:sldId id="314" r:id="rId11"/>
    <p:sldId id="316" r:id="rId12"/>
    <p:sldId id="318" r:id="rId13"/>
    <p:sldId id="319" r:id="rId14"/>
    <p:sldId id="321" r:id="rId15"/>
    <p:sldId id="330" r:id="rId16"/>
    <p:sldId id="331" r:id="rId17"/>
    <p:sldId id="328" r:id="rId18"/>
  </p:sldIdLst>
  <p:sldSz cx="9144000" cy="6858000" type="screen4x3"/>
  <p:notesSz cx="6858000" cy="9144000"/>
  <p:custDataLst>
    <p:tags r:id="rId20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8552D-A2B1-47D4-A8C0-179C05D4CC43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21E20-F2DF-4047-98FF-E03FCA88C34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7252-58F9-45C9-853D-4FC93F751BAB}" type="datetimeFigureOut">
              <a:rPr lang="pt-BR" smtClean="0"/>
              <a:pPr/>
              <a:t>08/09/2013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AA060-D609-4195-8F00-6C94E94AEBC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uconsultorfinanceiro.com.br/artigos_economia.php?secao=44&amp;parametro=86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ed.org.br/congresso2010/cd/352010000839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lameza@unisa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mailto:jacquelinelameza@uol.com.br" TargetMode="External"/><Relationship Id="rId4" Type="http://schemas.openxmlformats.org/officeDocument/2006/relationships/hyperlink" Target="mailto:jacqueline.lameza@eniac.com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 descr="apres-geral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4869160"/>
            <a:ext cx="9144000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900" b="1" dirty="0" smtClean="0">
                <a:solidFill>
                  <a:schemeClr val="accent1">
                    <a:lumMod val="75000"/>
                  </a:schemeClr>
                </a:solidFill>
              </a:rPr>
              <a:t>O TUTOR A DISTÂNCIA E A MEDIAÇÃO EFICAZ  DE FÓRUNS DE DISCUSSÃO AVALIATIVOS</a:t>
            </a:r>
            <a:endParaRPr lang="pt-BR" sz="1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99792" y="530120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Profª. Me. Jacqueline de Oliveira Lameza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1340768"/>
          <a:ext cx="7848872" cy="4260434"/>
        </p:xfrm>
        <a:graphic>
          <a:graphicData uri="http://schemas.openxmlformats.org/drawingml/2006/table">
            <a:tbl>
              <a:tblPr/>
              <a:tblGrid>
                <a:gridCol w="3874783"/>
                <a:gridCol w="3974089"/>
              </a:tblGrid>
              <a:tr h="557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Aluno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 a Distância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1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Olá, Jacqueline!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Com 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uma menor taxa de juros as pessoas podem comprar mais e, assim, as indústrias terão que produzir mais.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Abraços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João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Querido João,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Além 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de uma baixa taxa de juros, o que mais será preciso para estimular as empresas a produzirem mais?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Abraços 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virtu@is,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Tutora 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EaD Jacqueline Lameza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      SIMULAÇÃO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   SIMULAÇÃO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23528" y="1340768"/>
          <a:ext cx="8496944" cy="4297680"/>
        </p:xfrm>
        <a:graphic>
          <a:graphicData uri="http://schemas.openxmlformats.org/drawingml/2006/table">
            <a:tbl>
              <a:tblPr/>
              <a:tblGrid>
                <a:gridCol w="4194720"/>
                <a:gridCol w="43022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Alunos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 a Distância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713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Olá, Tutora Jacqueline!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Como </a:t>
                      </a: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o professor comentou na Aula Satélite, vai ficar mais fácil comprar um carro e/ou um TV de LED a prazo. As prestações ficam menores.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Jonatas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Querida Cristina, 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Tudo bem! As prestações ficarão menores num primeiro momento, mas  e depois? Será que as indústrias irão produzir em quantidade suficiente para atender este aumento de demanda. O que garante isso? E, você, Jonatas, o que pensa disso?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Abraços,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Tutora EaD Jacqueline Lameza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Olá, Jonatas!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Concordo com você. O professor falou isso mesmo na Aula Satélite.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Cristina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    SIMULAÇÃO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67544" y="1268761"/>
          <a:ext cx="8352928" cy="5463540"/>
        </p:xfrm>
        <a:graphic>
          <a:graphicData uri="http://schemas.openxmlformats.org/drawingml/2006/table">
            <a:tbl>
              <a:tblPr/>
              <a:tblGrid>
                <a:gridCol w="4123622"/>
                <a:gridCol w="4229306"/>
              </a:tblGrid>
              <a:tr h="32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Aluno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 a Distância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Jacqueline,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Com uma baixa taxa de juros as pessoas irão comprar muito e os preços irão subir muito, o que implicará na volta da inflação.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Marcos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Queridos Marcos e Maria, 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Você dois apontam para o aumento dos preços. Por que isso aconteceria? Com baixa taxa de juros, não há um desestímulo para o investimento em papéis, ou seja, investimento financeiro? A melhor opção, não será mesmo investir na produção? O que acham?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7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Abraços</a:t>
                      </a: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7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Tutora </a:t>
                      </a: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EaD Jacqueline Lameza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Olá, Jacqueline!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Com uma taxa de juros mais baixa as pessoas irão comprar mais. Vai faltar mercadoria no mercado, o que pressionará o aumento de preços. 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Abraços, Maria</a:t>
                      </a:r>
                      <a:endParaRPr lang="pt-BR" sz="17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    SIMULAÇÃO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95536" y="1268759"/>
          <a:ext cx="8496943" cy="4389120"/>
        </p:xfrm>
        <a:graphic>
          <a:graphicData uri="http://schemas.openxmlformats.org/drawingml/2006/table">
            <a:tbl>
              <a:tblPr/>
              <a:tblGrid>
                <a:gridCol w="4056077"/>
                <a:gridCol w="4440866"/>
              </a:tblGrid>
              <a:tr h="3365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Aluno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 a Distância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33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Tutora Jacqueline, tudo bem</a:t>
                      </a: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Com uma queda</a:t>
                      </a:r>
                      <a:r>
                        <a:rPr lang="pt-BR" sz="16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na</a:t>
                      </a:r>
                      <a:r>
                        <a:rPr lang="pt-BR" sz="16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taxa de juros</a:t>
                      </a:r>
                      <a:r>
                        <a:rPr lang="pt-BR" sz="16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 parte dos investidores vende seus ativos de renda fixa para aplicar no mercado acionário, com isso os preços das ações tendem a subir.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Abraços</a:t>
                      </a: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,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André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Olá, André!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Para que o mercado acionário fique atrativo, as empresas precisam produzir mais. Certo? Aplicar em ações é o mesmo que aplicar na produção?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Ah! Não se esqueça de citar a fonte. Ok?  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Para quem tiver interesse, segue o link: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  <a:hlinkClick r:id="rId3"/>
                        </a:rPr>
                        <a:t>http://www.seuconsultorfinanceiro.com.br/artigos_economia.php?secao=44HYPERLINK </a:t>
                      </a:r>
                      <a:r>
                        <a:rPr lang="pt-BR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Compartilhe </a:t>
                      </a: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sempre! Abraços,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Tutora EaD Jacqueline Lameza</a:t>
                      </a:r>
                      <a:endParaRPr lang="pt-BR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59" marR="673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7. CONSIDERAÇÕES FINAIS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1340768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Longe de esgotar o tema sobre a importância da formação do Tutor a Distância com ênfase na mediação eficaz de fóruns de discussão avaliativos, visou-se oferecer elementos necessários para o desenvolvimento do processo de capacitação continuada dos Tutores a Distância; fornecer condições para que esse profissional tenha uma sólida formação fornecida pelas Instituições de Ensino Superior em que atuam. Formação essa compatível com a grande importância do Tutor a Distância no cenário da Educação a Distância no Brasil e no mundo.</a:t>
            </a:r>
          </a:p>
          <a:p>
            <a:pPr algn="just"/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Considera-se que elaboração de manuais completos, tendo como base as reais necessidades dos Tutores a Distância, constituem-se num diferencial para a sólida formação desse profissional. O que fica evidente é que essa formação tem de ter caráter prático, por isso a ênfase nas simulações.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    REFERÊNCIAS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8" y="1556792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CARLINI , Alda Luiza.; TARCIA, Rita Maria Lino.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20% a Distância e agora?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 São Paulo: Pearson, 2010.</a:t>
            </a:r>
          </a:p>
          <a:p>
            <a:endParaRPr lang="pt-B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LIMA, Jamile de Moura; SILVA,  Cláudia Virgínia A. Prazim da.; PAIVA, Clotilde Miranda.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Autonomia em Educação a Distância: Relatos a Partir da Prática de Tutoria na Disciplina Fundamentos Psicológicos da Educação em Dois Cursos de Licenciatura da UFPB Virtual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 Disponível em: &lt;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http://www.abed.org.br/congresso2010/cd/352010000839.pdf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&gt; Acesso em: 14 de Fev. de 2013.</a:t>
            </a:r>
          </a:p>
          <a:p>
            <a:endParaRPr lang="pt-B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MAIA, Carmen.: Mattar, João.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ABC da EaD – A Educação a Distância Hoje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 São Paulo: Pearson, 2007.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    REFERÊNCIAS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1844824"/>
            <a:ext cx="8568952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MATTAR, João. “Interatividade e Aprendizagem”. In: LITTO, Frederic  M.; FORMIGA, Marcos (Organizadores).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Educação a Distância – O Estado da Arte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 São Paulo: Pearson, 2009.</a:t>
            </a:r>
          </a:p>
          <a:p>
            <a:pPr algn="just"/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SILVA, Marco. “O Fundamento Comunicacional da Avaliação da Aprendizagem na Sala de Aula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</a:rPr>
              <a:t>Online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”. In: SILVA, Marco; SANTOS, Edméa (Organizadores)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Avaliação da Aprendizagem em Educação </a:t>
            </a:r>
            <a:r>
              <a:rPr lang="pt-BR" sz="2000" b="1" i="1" dirty="0" smtClean="0">
                <a:solidFill>
                  <a:schemeClr val="accent1">
                    <a:lumMod val="50000"/>
                  </a:schemeClr>
                </a:solidFill>
              </a:rPr>
              <a:t>Online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 Edições Loyola: São Paulo, 2006.  </a:t>
            </a:r>
          </a:p>
          <a:p>
            <a:pPr algn="just"/>
            <a:endParaRPr lang="pt-B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UNIVERSIDADE DE SANTO AMARO. 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</a:rPr>
              <a:t>Manual do Tutor a Distância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 São Paulo, 2012.</a:t>
            </a:r>
          </a:p>
          <a:p>
            <a:pPr algn="just"/>
            <a:endParaRPr lang="pt-B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endParaRPr lang="pt-BR" sz="2000" baseline="30000" dirty="0" smtClean="0"/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27384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smtClean="0">
                <a:solidFill>
                  <a:schemeClr val="tx2">
                    <a:lumMod val="75000"/>
                  </a:schemeClr>
                </a:solidFill>
              </a:rPr>
              <a:t>  MUITO </a:t>
            </a:r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OBRIGADA!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11760" y="2564904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3"/>
              </a:rPr>
              <a:t>jlameza@unisa.br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4"/>
              </a:rPr>
              <a:t>jacqueline.lameza@eniac.com.br</a:t>
            </a:r>
            <a:endParaRPr lang="pt-BR" dirty="0" smtClean="0"/>
          </a:p>
          <a:p>
            <a:endParaRPr lang="pt-BR" dirty="0" smtClean="0">
              <a:hlinkClick r:id="rId5"/>
            </a:endParaRPr>
          </a:p>
          <a:p>
            <a:endParaRPr lang="pt-BR" dirty="0" smtClean="0">
              <a:hlinkClick r:id="rId5"/>
            </a:endParaRPr>
          </a:p>
          <a:p>
            <a:endParaRPr lang="pt-BR" dirty="0" smtClean="0">
              <a:hlinkClick r:id="rId5"/>
            </a:endParaRPr>
          </a:p>
          <a:p>
            <a:r>
              <a:rPr lang="pt-BR" dirty="0" smtClean="0">
                <a:hlinkClick r:id="rId5"/>
              </a:rPr>
              <a:t>jacquelinelameza@uol.com.br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2050" name="Picture 2" descr="C:\Users\Jacqueline\Pictures\EAD - @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2420888"/>
            <a:ext cx="701675" cy="454025"/>
          </a:xfrm>
          <a:prstGeom prst="rect">
            <a:avLst/>
          </a:prstGeom>
          <a:noFill/>
        </p:spPr>
      </p:pic>
      <p:pic>
        <p:nvPicPr>
          <p:cNvPr id="2051" name="Picture 3" descr="C:\Users\Jacqueline\Pictures\EAD - @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3212976"/>
            <a:ext cx="701675" cy="454025"/>
          </a:xfrm>
          <a:prstGeom prst="rect">
            <a:avLst/>
          </a:prstGeom>
          <a:noFill/>
        </p:spPr>
      </p:pic>
      <p:pic>
        <p:nvPicPr>
          <p:cNvPr id="2052" name="Picture 4" descr="C:\Users\Jacqueline\Pictures\EAD - @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4437112"/>
            <a:ext cx="701675" cy="45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1. CONSIDERAÇÕES INICIAIS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628800"/>
            <a:ext cx="71287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</a:t>
            </a:r>
          </a:p>
          <a:p>
            <a:pPr algn="just"/>
            <a:endParaRPr lang="pt-BR" sz="2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presente trabalho tem como finalidade apresentar a importância da formação do Tutor a Distância com ênfase na mediação eficaz de fóruns de discussão avaliativos, considerando-se que é a ferramenta assíncrona que proporciona maior interatividade.</a:t>
            </a:r>
            <a:r>
              <a:rPr lang="pt-BR" sz="2200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2. PROCESSO AVALIATIVO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7544" y="1772816"/>
            <a:ext cx="75608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Atividade Avaliativa 1: Fórum de Discussão (1,5)</a:t>
            </a:r>
          </a:p>
          <a:p>
            <a:endParaRPr lang="pt-BR" sz="2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Atividade Avaliativa 2: Feedback Intermediário (1,5)</a:t>
            </a:r>
          </a:p>
          <a:p>
            <a:endParaRPr lang="pt-BR" sz="2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Atividade Avaliativa 3: Atividade Eletrônica (1,0)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4509120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Prova Presencial: 50% Questões Objetivas</a:t>
            </a:r>
          </a:p>
          <a:p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50% Questões Discursivas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lchete direito 8"/>
          <p:cNvSpPr/>
          <p:nvPr/>
        </p:nvSpPr>
        <p:spPr>
          <a:xfrm>
            <a:off x="6948264" y="1916832"/>
            <a:ext cx="144016" cy="1512168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olchete direito 9"/>
          <p:cNvSpPr/>
          <p:nvPr/>
        </p:nvSpPr>
        <p:spPr>
          <a:xfrm>
            <a:off x="6300192" y="4653136"/>
            <a:ext cx="144016" cy="504056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308304" y="242088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4,0 Pontos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660232" y="47251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6,0 Pontos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1387505"/>
          <a:ext cx="8784976" cy="4057721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102071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1. Cada aluno deverá participar, no mínimo, 3 vezes. A quantidade de participações, a qualidade e a pertinência serão responsáveis pela atribuição da nota. A participação deve estar coerente com o tema proposto</a:t>
                      </a: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. 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09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2.  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Para  que  seja  viável  a  interatividade,  as  3  participações  não  deverão  ocorrer  no  mesmo dia. Devem-se permitir réplicas e tréplicas.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071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3. Cada  participante  deverá  iniciar o fórum  posicionando-se  em  relação  ao  questionamento  inicial.  Somente  depois, deverá  comentar a participação  de  outros  colegas. Todas as participações devem ser justificadas.  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09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4. A interação poderá  ocorrer  através  da  discussão  aluno-aluno,  aluno-tutor,  tutor-aluno, docente-aluno e aluno-docente.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09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5. Evite colocar  textos  muito  longos, pois os participantes podem desanimar e desistir da leitura.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3. REGRAS DE PARTICIPAÇÃO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9512" y="1412776"/>
          <a:ext cx="8712967" cy="3960440"/>
        </p:xfrm>
        <a:graphic>
          <a:graphicData uri="http://schemas.openxmlformats.org/drawingml/2006/table">
            <a:tbl>
              <a:tblPr/>
              <a:tblGrid>
                <a:gridCol w="8712967"/>
              </a:tblGrid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6. A  pesquisa  é  importante  para  embasar  a argumentação, no entanto, pretende-se conhecer a opinião dos participantes e, a partir dessa, caminhar para a construção do conhecimento.  Apresente sempre sua opinião acerca do tema.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7. Caso copie algum  trecho da  Internet e/ou de  livros, não se esquecer de citar a fonte consultada.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8. Seja cordial para com os docentes, tutores e colegas.  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9. Coerência, concordância gramatical e grafia correta também serão consideradas.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10. Somente as mensagens postadas dentro do período de realização da atividade serão consideradas para a nota.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3. REGRAS DE PARTICIPAÇÃO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 PONTUAÇÃO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95536" y="1772816"/>
          <a:ext cx="8424936" cy="3456384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844894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1. O posicionamento do aluno sobre o assunto proposto, pode valer até 0,5 ponto se estiver de acordo com as regras acima.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2. As participações comentando as postagens dos colegas, desde que devidamente justificadas, podem valer até 0,5 ponto cada se estiver de acordo com as regras acima.</a:t>
                      </a:r>
                      <a:endParaRPr lang="pt-BR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9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pt-BR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</a:rPr>
                        <a:t>3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/>
                          <a:ea typeface="Arial"/>
                        </a:rPr>
                        <a:t>. Se as postagens ocorrerem todas no mesmo dia, o aluno perderá 0,2 ponto de cada uma das duas últimas participações, já que o processo de interatividade e construção do conhecimento terá sido prejudicado, pois não terá ocorrido ao longo do período.</a:t>
                      </a:r>
                      <a:r>
                        <a:rPr lang="pt-BR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4. MEDIAÇÃO DE FÓRUNS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2132856"/>
            <a:ext cx="8208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 Fórum de Discussão permite a interatividade, mas não precisa ser em tempo real. O aluno irá participar no melhor horário de acordo com sua disponibilidade. É a ferramenta que permite a construção colaborativa do conhecimento, corroborando com Carlini e Tarcia (2010) quando afirmam que o objetivo dessa ferramenta deve centrar-se na troca de experiências, saberes e perspectivas.</a:t>
            </a:r>
          </a:p>
          <a:p>
            <a:pPr algn="just"/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0" y="548680"/>
            <a:ext cx="5868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0" b="1" dirty="0" smtClean="0">
                <a:solidFill>
                  <a:schemeClr val="tx2">
                    <a:lumMod val="75000"/>
                  </a:schemeClr>
                </a:solidFill>
              </a:rPr>
              <a:t>4. MEDIAÇÃO DE FÓRUNS</a:t>
            </a:r>
            <a:endParaRPr lang="pt-BR" sz="2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2132856"/>
            <a:ext cx="820891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um fórum ser considerado satisfatório e cumprir o seu papel, a participação do Tutor a Distância deve ser ativa, no sentido de mediar a participação dos alunos, incentivando-os, não com apenas com “Parabéns”, “Siga em frente” ou coisas do gênero, mas comentando suas postagens. Precisa ficar evidente para o aluno que suas postagens foram lidas e foram importantes para o grupo. No entanto, como afirma Maia e Mattar (2007)</a:t>
            </a:r>
            <a:r>
              <a:rPr lang="pt-BR" sz="2000" baseline="30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 tutores não podem dominar completamente as discussões (tolhendo assim a liberdade de seus alunos) nem ficar ausentes (dando a impressão de abandono dos alunos). </a:t>
            </a:r>
          </a:p>
          <a:p>
            <a:pPr algn="just"/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 descr="fundo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467544" y="227687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m 1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556792"/>
            <a:ext cx="6358860" cy="3888432"/>
          </a:xfrm>
          <a:prstGeom prst="rect">
            <a:avLst/>
          </a:prstGeom>
          <a:ln w="25400"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CaixaDeTexto 6"/>
          <p:cNvSpPr txBox="1"/>
          <p:nvPr/>
        </p:nvSpPr>
        <p:spPr>
          <a:xfrm>
            <a:off x="0" y="620688"/>
            <a:ext cx="59401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dirty="0" smtClean="0">
                <a:solidFill>
                  <a:schemeClr val="tx2">
                    <a:lumMod val="75000"/>
                  </a:schemeClr>
                </a:solidFill>
              </a:rPr>
              <a:t>5. SIMULAÇÕES DE MEDIAÇÕES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7&quot;/&gt;&lt;/object&gt;&lt;object type=&quot;3&quot; unique_id=&quot;10005&quot;&gt;&lt;property id=&quot;20148&quot; value=&quot;5&quot;/&gt;&lt;property id=&quot;20300&quot; value=&quot;Slide 4&quot;/&gt;&lt;property id=&quot;20307&quot; value=&quot;311&quot;/&gt;&lt;/object&gt;&lt;object type=&quot;3&quot; unique_id=&quot;10079&quot;&gt;&lt;property id=&quot;20148&quot; value=&quot;5&quot;/&gt;&lt;property id=&quot;20300&quot; value=&quot;Slide 2&quot;/&gt;&lt;property id=&quot;20307&quot; value=&quot;323&quot;/&gt;&lt;/object&gt;&lt;object type=&quot;3&quot; unique_id=&quot;10080&quot;&gt;&lt;property id=&quot;20148&quot; value=&quot;5&quot;/&gt;&lt;property id=&quot;20300&quot; value=&quot;Slide 3&quot;/&gt;&lt;property id=&quot;20307&quot; value=&quot;324&quot;/&gt;&lt;/object&gt;&lt;object type=&quot;3&quot; unique_id=&quot;10082&quot;&gt;&lt;property id=&quot;20148&quot; value=&quot;5&quot;/&gt;&lt;property id=&quot;20300&quot; value=&quot;Slide 5&quot;/&gt;&lt;property id=&quot;20307&quot; value=&quot;312&quot;/&gt;&lt;/object&gt;&lt;object type=&quot;3&quot; unique_id=&quot;10083&quot;&gt;&lt;property id=&quot;20148&quot; value=&quot;5&quot;/&gt;&lt;property id=&quot;20300&quot; value=&quot;Slide 6&quot;/&gt;&lt;property id=&quot;20307&quot; value=&quot;313&quot;/&gt;&lt;/object&gt;&lt;object type=&quot;3&quot; unique_id=&quot;10084&quot;&gt;&lt;property id=&quot;20148&quot; value=&quot;5&quot;/&gt;&lt;property id=&quot;20300&quot; value=&quot;Slide 7&quot;/&gt;&lt;property id=&quot;20307&quot; value=&quot;326&quot;/&gt;&lt;/object&gt;&lt;object type=&quot;3&quot; unique_id=&quot;10086&quot;&gt;&lt;property id=&quot;20148&quot; value=&quot;5&quot;/&gt;&lt;property id=&quot;20300&quot; value=&quot;Slide 9&quot;/&gt;&lt;property id=&quot;20307&quot; value=&quot;315&quot;/&gt;&lt;/object&gt;&lt;object type=&quot;3&quot; unique_id=&quot;10087&quot;&gt;&lt;property id=&quot;20148&quot; value=&quot;5&quot;/&gt;&lt;property id=&quot;20300&quot; value=&quot;Slide 10&quot;/&gt;&lt;property id=&quot;20307&quot; value=&quot;314&quot;/&gt;&lt;/object&gt;&lt;object type=&quot;3&quot; unique_id=&quot;10088&quot;&gt;&lt;property id=&quot;20148&quot; value=&quot;5&quot;/&gt;&lt;property id=&quot;20300&quot; value=&quot;Slide 11&quot;/&gt;&lt;property id=&quot;20307&quot; value=&quot;316&quot;/&gt;&lt;/object&gt;&lt;object type=&quot;3&quot; unique_id=&quot;10089&quot;&gt;&lt;property id=&quot;20148&quot; value=&quot;5&quot;/&gt;&lt;property id=&quot;20300&quot; value=&quot;Slide 12&quot;/&gt;&lt;property id=&quot;20307&quot; value=&quot;318&quot;/&gt;&lt;/object&gt;&lt;object type=&quot;3&quot; unique_id=&quot;10090&quot;&gt;&lt;property id=&quot;20148&quot; value=&quot;5&quot;/&gt;&lt;property id=&quot;20300&quot; value=&quot;Slide 13&quot;/&gt;&lt;property id=&quot;20307&quot; value=&quot;319&quot;/&gt;&lt;/object&gt;&lt;object type=&quot;3&quot; unique_id=&quot;10091&quot;&gt;&lt;property id=&quot;20148&quot; value=&quot;5&quot;/&gt;&lt;property id=&quot;20300&quot; value=&quot;Slide 14&quot;/&gt;&lt;property id=&quot;20307&quot; value=&quot;321&quot;/&gt;&lt;/object&gt;&lt;object type=&quot;3&quot; unique_id=&quot;10092&quot;&gt;&lt;property id=&quot;20148&quot; value=&quot;5&quot;/&gt;&lt;property id=&quot;20300&quot; value=&quot;Slide 17&quot;/&gt;&lt;property id=&quot;20307&quot; value=&quot;328&quot;/&gt;&lt;/object&gt;&lt;object type=&quot;3&quot; unique_id=&quot;10111&quot;&gt;&lt;property id=&quot;20148&quot; value=&quot;5&quot;/&gt;&lt;property id=&quot;20300&quot; value=&quot;Slide 8&quot;/&gt;&lt;property id=&quot;20307&quot; value=&quot;329&quot;/&gt;&lt;/object&gt;&lt;object type=&quot;3&quot; unique_id=&quot;10199&quot;&gt;&lt;property id=&quot;20148&quot; value=&quot;5&quot;/&gt;&lt;property id=&quot;20300&quot; value=&quot;Slide 15&quot;/&gt;&lt;property id=&quot;20307&quot; value=&quot;330&quot;/&gt;&lt;/object&gt;&lt;object type=&quot;3&quot; unique_id=&quot;10200&quot;&gt;&lt;property id=&quot;20148&quot; value=&quot;5&quot;/&gt;&lt;property id=&quot;20300&quot; value=&quot;Slide 16&quot;/&gt;&lt;property id=&quot;20307&quot; value=&quot;331&quot;/&gt;&lt;/object&gt;&lt;/object&gt;&lt;/object&gt;&lt;/database&gt;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1135</Words>
  <Application>Microsoft Office PowerPoint</Application>
  <PresentationFormat>Apresentação na tela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Osec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sbraga</dc:creator>
  <cp:lastModifiedBy>Jacqueline</cp:lastModifiedBy>
  <cp:revision>82</cp:revision>
  <dcterms:created xsi:type="dcterms:W3CDTF">2007-06-30T19:33:48Z</dcterms:created>
  <dcterms:modified xsi:type="dcterms:W3CDTF">2013-09-09T01:07:16Z</dcterms:modified>
</cp:coreProperties>
</file>