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3" r:id="rId6"/>
    <p:sldId id="274" r:id="rId7"/>
    <p:sldId id="275" r:id="rId8"/>
    <p:sldId id="276" r:id="rId9"/>
    <p:sldId id="260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70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37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06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46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36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38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60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51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07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40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8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8494-591E-4EE1-91B6-0AD8D1A2D479}" type="datetimeFigureOut">
              <a:rPr lang="pt-BR" smtClean="0"/>
              <a:t>12/09/2013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C3DB-E4EB-4072-BBF3-5EEE451DBA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97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30" y="-60"/>
            <a:chExt cx="11960" cy="1692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0" y="-60"/>
              <a:ext cx="11960" cy="16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629" y="6590"/>
              <a:ext cx="10641" cy="1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4066" y="14444"/>
              <a:ext cx="4258" cy="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Brasília - DF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2013</a:t>
              </a:r>
              <a:endPara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160" y="10150"/>
              <a:ext cx="11095" cy="1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Janaina Angelina Teixeira</a:t>
              </a:r>
              <a:endPara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Ana Paula Costa  e Silva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1600" dirty="0" smtClean="0">
                  <a:latin typeface="Calibri" pitchFamily="34" charset="0"/>
                  <a:cs typeface="Arial" pitchFamily="34" charset="0"/>
                </a:rPr>
                <a:t>Bernadete Cordeiro</a:t>
              </a:r>
              <a:endPara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tângulo 8"/>
          <p:cNvSpPr/>
          <p:nvPr/>
        </p:nvSpPr>
        <p:spPr>
          <a:xfrm>
            <a:off x="1115616" y="2420888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FORMAÇÃO DE PROFESSORES-TUTORES SOB A PERSPECTIVA DA </a:t>
            </a:r>
            <a:r>
              <a:rPr lang="pt-BR" b="1" dirty="0" smtClean="0"/>
              <a:t> COLABORAÇÃO</a:t>
            </a:r>
            <a:r>
              <a:rPr lang="pt-BR" b="1" dirty="0"/>
              <a:t>, INTERAÇÃO E APRENDIZAGEM SIGNIFICATIVA NA EDUCAÇÃO A DISTÂNCIA</a:t>
            </a:r>
          </a:p>
        </p:txBody>
      </p:sp>
    </p:spTree>
    <p:extLst>
      <p:ext uri="{BB962C8B-B14F-4D97-AF65-F5344CB8AC3E}">
        <p14:creationId xmlns:p14="http://schemas.microsoft.com/office/powerpoint/2010/main" val="4474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9512" y="147998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/>
              <a:t>CONSIDERAÇÕES FINAIS</a:t>
            </a:r>
            <a:endParaRPr lang="pt-BR" sz="2000" dirty="0"/>
          </a:p>
        </p:txBody>
      </p:sp>
      <p:sp>
        <p:nvSpPr>
          <p:cNvPr id="2" name="Retângulo 1"/>
          <p:cNvSpPr/>
          <p:nvPr/>
        </p:nvSpPr>
        <p:spPr>
          <a:xfrm>
            <a:off x="493134" y="2132856"/>
            <a:ext cx="76072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pt-BR" dirty="0" smtClean="0"/>
              <a:t>Concluiu-se </a:t>
            </a:r>
            <a:r>
              <a:rPr lang="pt-BR" dirty="0"/>
              <a:t>de forma indireta que em geral, os tutores atuam nos cursos de EAD, sem que tenham tido </a:t>
            </a:r>
            <a:r>
              <a:rPr lang="pt-BR" dirty="0" smtClean="0"/>
              <a:t>formação</a:t>
            </a:r>
            <a:r>
              <a:rPr lang="pt-BR" dirty="0"/>
              <a:t>;</a:t>
            </a:r>
            <a:endParaRPr lang="pt-BR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dirty="0" smtClean="0"/>
              <a:t>Necessidade </a:t>
            </a:r>
            <a:r>
              <a:rPr lang="pt-BR" dirty="0"/>
              <a:t>de adaptação das estratégias de aprendizagem, para que o tutor sinta-se parte imprescindível no processo formativo de seus </a:t>
            </a:r>
            <a:r>
              <a:rPr lang="pt-BR" dirty="0" smtClean="0"/>
              <a:t>alunos;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dirty="0" smtClean="0"/>
              <a:t>Necessidade de ampliação das atividades formativas;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dirty="0" smtClean="0"/>
              <a:t>Uma definição mais efetiva sobre a identidade do tutor.</a:t>
            </a:r>
          </a:p>
        </p:txBody>
      </p:sp>
    </p:spTree>
    <p:extLst>
      <p:ext uri="{BB962C8B-B14F-4D97-AF65-F5344CB8AC3E}">
        <p14:creationId xmlns:p14="http://schemas.microsoft.com/office/powerpoint/2010/main" val="12987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9512" y="147998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/>
              <a:t>CONSIDERAÇÕES FINAIS</a:t>
            </a:r>
            <a:endParaRPr lang="pt-BR" sz="2000" dirty="0"/>
          </a:p>
        </p:txBody>
      </p:sp>
      <p:sp>
        <p:nvSpPr>
          <p:cNvPr id="2" name="Retângulo 1"/>
          <p:cNvSpPr/>
          <p:nvPr/>
        </p:nvSpPr>
        <p:spPr>
          <a:xfrm>
            <a:off x="493134" y="2132856"/>
            <a:ext cx="77512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b="1" dirty="0" smtClean="0"/>
              <a:t>III </a:t>
            </a:r>
            <a:r>
              <a:rPr lang="pt-BR" b="1" dirty="0"/>
              <a:t>– Recomendações</a:t>
            </a:r>
          </a:p>
          <a:p>
            <a:pPr algn="just">
              <a:defRPr/>
            </a:pPr>
            <a:r>
              <a:rPr lang="pt-BR" dirty="0"/>
              <a:t> - A construção de textos coletivos, formação de grupos de trabalho pelo AVA e discussão sobre temas trazidos pelos alunos, auxiliam na concretização da aprendizagem colaborativa.</a:t>
            </a:r>
          </a:p>
          <a:p>
            <a:pPr algn="just">
              <a:defRPr/>
            </a:pPr>
            <a:r>
              <a:rPr lang="pt-BR" dirty="0"/>
              <a:t> - Customização da Plataforma </a:t>
            </a:r>
            <a:r>
              <a:rPr lang="pt-BR" i="1" dirty="0" err="1"/>
              <a:t>Moodle</a:t>
            </a:r>
            <a:r>
              <a:rPr lang="pt-BR" dirty="0"/>
              <a:t>, de maneira a tornar seu acesso mais livre.</a:t>
            </a:r>
          </a:p>
          <a:p>
            <a:pPr algn="just">
              <a:defRPr/>
            </a:pPr>
            <a:r>
              <a:rPr lang="pt-BR" dirty="0"/>
              <a:t> - Flexibilidade do curso de acordo com a realidade encontrada</a:t>
            </a:r>
            <a:r>
              <a:rPr lang="pt-BR" dirty="0" smtClean="0"/>
              <a:t>.</a:t>
            </a:r>
          </a:p>
          <a:p>
            <a:pPr algn="just">
              <a:defRPr/>
            </a:pPr>
            <a:endParaRPr lang="pt-BR" dirty="0"/>
          </a:p>
          <a:p>
            <a:pPr algn="ctr">
              <a:defRPr/>
            </a:pPr>
            <a:endParaRPr lang="pt-BR" dirty="0" smtClean="0"/>
          </a:p>
          <a:p>
            <a:pPr algn="ctr">
              <a:defRPr/>
            </a:pPr>
            <a:r>
              <a:rPr lang="pt-BR" dirty="0" smtClean="0"/>
              <a:t>Por </a:t>
            </a:r>
            <a:r>
              <a:rPr lang="pt-BR" dirty="0"/>
              <a:t>conseguinte, tanto na educação presencial, quanto na educação a distância a precariedade de formação dos profissionais é algo notável, por isso </a:t>
            </a:r>
            <a:r>
              <a:rPr lang="pt-BR" dirty="0" smtClean="0"/>
              <a:t>há </a:t>
            </a:r>
            <a:r>
              <a:rPr lang="pt-BR" dirty="0"/>
              <a:t>necessidade de dar continuidade a pesquisa para que se tenha um maior aprofundamento nas temáticas de formação.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922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124744" y="3140968"/>
            <a:ext cx="6894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5400" b="1" dirty="0" smtClean="0"/>
              <a:t>OBRIGADA!</a:t>
            </a:r>
            <a:endParaRPr lang="pt-BR" sz="5400" dirty="0" smtClean="0"/>
          </a:p>
        </p:txBody>
      </p:sp>
    </p:spTree>
    <p:extLst>
      <p:ext uri="{BB962C8B-B14F-4D97-AF65-F5344CB8AC3E}">
        <p14:creationId xmlns:p14="http://schemas.microsoft.com/office/powerpoint/2010/main" val="26041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899592" y="2996952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pt-BR" sz="2400" dirty="0"/>
              <a:t>O presente artigo tem por objetivo apresentar uma proposta de formação de professores-tutores, na modalidade de educação a distância, fundamentada em três pilares: aprendizagem colaborativa, interação e aprendizagem significativa. </a:t>
            </a:r>
          </a:p>
        </p:txBody>
      </p:sp>
    </p:spTree>
    <p:extLst>
      <p:ext uri="{BB962C8B-B14F-4D97-AF65-F5344CB8AC3E}">
        <p14:creationId xmlns:p14="http://schemas.microsoft.com/office/powerpoint/2010/main" val="23559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9512" y="1479981"/>
            <a:ext cx="3419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ESTRUTURA DO ARTIGO</a:t>
            </a:r>
            <a:endParaRPr lang="pt-BR" sz="2000" b="1" dirty="0"/>
          </a:p>
        </p:txBody>
      </p:sp>
      <p:sp>
        <p:nvSpPr>
          <p:cNvPr id="2" name="Retângulo 1"/>
          <p:cNvSpPr/>
          <p:nvPr/>
        </p:nvSpPr>
        <p:spPr>
          <a:xfrm>
            <a:off x="493135" y="2132856"/>
            <a:ext cx="68945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/>
              <a:t>O presente trabalho está estruturado em quatro </a:t>
            </a:r>
            <a:r>
              <a:rPr lang="pt-BR" dirty="0" smtClean="0"/>
              <a:t>tópicos:</a:t>
            </a:r>
            <a:r>
              <a:rPr lang="x-none" smtClean="0"/>
              <a:t> </a:t>
            </a:r>
            <a:endParaRPr lang="pt-BR" dirty="0" smtClean="0"/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O </a:t>
            </a:r>
            <a:r>
              <a:rPr lang="x-none" smtClean="0"/>
              <a:t>papel </a:t>
            </a:r>
            <a:r>
              <a:rPr lang="x-none"/>
              <a:t>do professor-tutor nos processos de ensino e </a:t>
            </a:r>
            <a:r>
              <a:rPr lang="x-none" smtClean="0"/>
              <a:t>aprendizagem</a:t>
            </a:r>
            <a:r>
              <a:rPr lang="pt-BR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Metodologia e análise dos resultados da pesquisa;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Proposta de formação para professores-tutores;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Considerações Finais.</a:t>
            </a:r>
          </a:p>
        </p:txBody>
      </p:sp>
    </p:spTree>
    <p:extLst>
      <p:ext uri="{BB962C8B-B14F-4D97-AF65-F5344CB8AC3E}">
        <p14:creationId xmlns:p14="http://schemas.microsoft.com/office/powerpoint/2010/main" val="40174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9512" y="1479981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/>
              <a:t>O PAPEL DO PROFESSOR-TUTOR NOS PROCESSOS DE ENSINO E APRENDIZAGEM</a:t>
            </a:r>
            <a:endParaRPr lang="pt-BR" sz="2000" dirty="0"/>
          </a:p>
          <a:p>
            <a:r>
              <a:rPr lang="x-none" sz="2000"/>
              <a:t> </a:t>
            </a:r>
            <a:endParaRPr lang="pt-BR" sz="2000" dirty="0"/>
          </a:p>
        </p:txBody>
      </p:sp>
      <p:sp>
        <p:nvSpPr>
          <p:cNvPr id="2" name="Retângulo 1"/>
          <p:cNvSpPr/>
          <p:nvPr/>
        </p:nvSpPr>
        <p:spPr>
          <a:xfrm>
            <a:off x="493135" y="2132856"/>
            <a:ext cx="6894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dirty="0" smtClean="0"/>
              <a:t> 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dirty="0" smtClean="0"/>
              <a:t>Aprendizagem </a:t>
            </a:r>
            <a:r>
              <a:rPr lang="pt-BR" dirty="0"/>
              <a:t>colaborativa</a:t>
            </a:r>
            <a:r>
              <a:rPr lang="pt-BR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dirty="0" smtClean="0"/>
              <a:t>Interação</a:t>
            </a:r>
            <a:r>
              <a:rPr lang="pt-BR" dirty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dirty="0" smtClean="0"/>
              <a:t>Aprendizagem significativa.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dirty="0" smtClean="0"/>
              <a:t>Perfil </a:t>
            </a:r>
            <a:r>
              <a:rPr lang="pt-BR" dirty="0"/>
              <a:t>do tutor.</a:t>
            </a:r>
          </a:p>
          <a:p>
            <a:r>
              <a:rPr lang="x-none" smtClean="0"/>
              <a:t>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140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9512" y="1479981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/>
              <a:t>O PAPEL DO PROFESSOR-TUTOR NOS PROCESSOS DE ENSINO E APRENDIZAGEM</a:t>
            </a:r>
            <a:endParaRPr lang="pt-BR" sz="2000" dirty="0"/>
          </a:p>
          <a:p>
            <a:r>
              <a:rPr lang="x-none" sz="2000"/>
              <a:t> </a:t>
            </a:r>
            <a:endParaRPr lang="pt-BR" sz="2000" dirty="0"/>
          </a:p>
        </p:txBody>
      </p:sp>
      <p:sp>
        <p:nvSpPr>
          <p:cNvPr id="2" name="Retângulo 1"/>
          <p:cNvSpPr/>
          <p:nvPr/>
        </p:nvSpPr>
        <p:spPr>
          <a:xfrm>
            <a:off x="493135" y="2132856"/>
            <a:ext cx="68945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pt-BR" dirty="0"/>
              <a:t>“Para se apropriar desta função, é necessário que a pessoa apresente algumas características importantes, tais como: dinamismo, visão crítica e global, responsabilidade, capacidade para lidar com situações novas e inesperadas e saber trabalhar em equipe. Para ingressar na atividade de tutoria, é necessário ter uma formação a nível superior e também um interesse em desenvolver trabalhos ligados à academia, tendo em vista que as atividades estão inseridas num contexto acadêmico. Além disso, o interesse por EAD é uma condição fundamental do tutor”.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pt-BR" sz="1400" dirty="0"/>
              <a:t>(JARGER ;ACCORSSI, 2008)</a:t>
            </a:r>
          </a:p>
          <a:p>
            <a:r>
              <a:rPr lang="x-none" smtClean="0"/>
              <a:t>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578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9512" y="147998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/>
              <a:t>METODOLOGIA E ANÁLISE DOS RESULTADOS DA PESQUISA</a:t>
            </a:r>
            <a:endParaRPr lang="pt-BR" sz="2000" dirty="0"/>
          </a:p>
        </p:txBody>
      </p:sp>
      <p:sp>
        <p:nvSpPr>
          <p:cNvPr id="2" name="Retângulo 1"/>
          <p:cNvSpPr/>
          <p:nvPr/>
        </p:nvSpPr>
        <p:spPr>
          <a:xfrm>
            <a:off x="493135" y="2132856"/>
            <a:ext cx="6894512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dirty="0"/>
              <a:t>Amostra: Três cursos de formação</a:t>
            </a:r>
            <a:r>
              <a:rPr lang="pt-BR" dirty="0" smtClean="0"/>
              <a:t>:</a:t>
            </a:r>
          </a:p>
          <a:p>
            <a:pPr>
              <a:lnSpc>
                <a:spcPct val="90000"/>
              </a:lnSpc>
              <a:defRPr/>
            </a:pPr>
            <a:endParaRPr lang="pt-BR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dirty="0"/>
              <a:t>Curso de Formação continuada de Tutor a Distância – 2010 – </a:t>
            </a:r>
            <a:r>
              <a:rPr lang="pt-BR" dirty="0" smtClean="0"/>
              <a:t>UFX;</a:t>
            </a:r>
            <a:endParaRPr lang="pt-BR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dirty="0" smtClean="0"/>
              <a:t>Curso </a:t>
            </a:r>
            <a:r>
              <a:rPr lang="pt-BR" dirty="0"/>
              <a:t>de Formação de Tutores – 2011 – </a:t>
            </a:r>
            <a:r>
              <a:rPr lang="pt-BR" dirty="0" smtClean="0"/>
              <a:t>Instituição Pública </a:t>
            </a:r>
            <a:r>
              <a:rPr lang="pt-BR" dirty="0" smtClean="0"/>
              <a:t>–UPY;</a:t>
            </a:r>
            <a:endParaRPr lang="pt-BR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t-BR" dirty="0" smtClean="0"/>
              <a:t>Curso </a:t>
            </a:r>
            <a:r>
              <a:rPr lang="pt-BR" dirty="0"/>
              <a:t>de Formação de Tutores em EAD – 2005 – </a:t>
            </a:r>
            <a:r>
              <a:rPr lang="pt-BR" dirty="0" smtClean="0"/>
              <a:t>UFX.</a:t>
            </a:r>
            <a:endParaRPr lang="pt-BR" dirty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Abordagem </a:t>
            </a:r>
            <a:r>
              <a:rPr lang="pt-BR" dirty="0"/>
              <a:t>Qualitativa</a:t>
            </a:r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 smtClean="0"/>
              <a:t>Procedimentos</a:t>
            </a:r>
            <a:r>
              <a:rPr lang="pt-BR" dirty="0"/>
              <a:t>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dirty="0"/>
              <a:t>Pesquisa Bibliográfica;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dirty="0"/>
              <a:t>Pesquisa documental;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pt-BR" dirty="0"/>
          </a:p>
          <a:p>
            <a:pPr algn="ctr">
              <a:buFont typeface="Wingdings" pitchFamily="2" charset="2"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350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4391" y="14857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/>
              <a:t>METODOLOGIA E ANÁLISE DOS RESULTADOS DA PESQUISA</a:t>
            </a:r>
            <a:endParaRPr lang="pt-BR" sz="2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69865"/>
              </p:ext>
            </p:extLst>
          </p:nvPr>
        </p:nvGraphicFramePr>
        <p:xfrm>
          <a:off x="539554" y="836712"/>
          <a:ext cx="8265796" cy="5472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4208"/>
                <a:gridCol w="2284731"/>
                <a:gridCol w="2015493"/>
                <a:gridCol w="1981364"/>
              </a:tblGrid>
              <a:tr h="25308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Cursos de Formação analisados</a:t>
                      </a:r>
                      <a:endParaRPr lang="pt-B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Categorias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</a:rPr>
                        <a:t>UFX (2010)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</a:rPr>
                        <a:t>UFW (2005)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</a:rPr>
                        <a:t>IPY (2011)</a:t>
                      </a:r>
                      <a:endParaRPr lang="pt-BR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Objetivo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Foco na abordagem colaborativa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Foco na abordagem colaborativa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Foco nas necessidades do mercado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Conteúdos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Há similaridade nos temas abordados, apesar das diferentes nomenclaturas e níveis de profundidade dos assuntos.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Metodologia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Colaborativa, interativa e prática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Colaborativa, interativa e prática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Interativa e prática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Estratégias de aprendizagem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Atividades individuais e coletivas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Atividades individuais e coletivas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Atividades individuais autoinstrucionais.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8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Acompanhamento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da aprendizagem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Prioriza princípios e atitudes essenciais do processo formativo. Atendimento online e help desk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Tutoria passiva, justificada pelo desenvolvimento da autonomia e responsabilidade.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Turmas volumosas, tutoria mecânica.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Recursos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Diferenciados. Utilizam textos, links e outros recursos multimídias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3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Ambiente virtual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Plataforma Moodle, cada um com sua configuração e customização.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90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Avaliação da Aprendizagem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Formativa e gradual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Avaliação conceitual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Sem informações sobre o processo avaliativo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Carga Horária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40 horas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180 horas</a:t>
                      </a:r>
                      <a:endParaRPr lang="pt-B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30 horas</a:t>
                      </a:r>
                      <a:endParaRPr lang="pt-BR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24724" y="6470810"/>
            <a:ext cx="36856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Quadro 1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Quadro Comparativo dos Cursos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8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9512" y="1287367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/>
              <a:t>PROPOSTA DE FORMAÇÃO PARA PROFESSORES-TUTORES</a:t>
            </a:r>
            <a:endParaRPr lang="pt-BR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895071"/>
              </p:ext>
            </p:extLst>
          </p:nvPr>
        </p:nvGraphicFramePr>
        <p:xfrm>
          <a:off x="467544" y="1880091"/>
          <a:ext cx="8064896" cy="44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904"/>
                <a:gridCol w="6107992"/>
              </a:tblGrid>
              <a:tr h="1214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Categoria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Descrição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6071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1.Objetivo do curso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Disponibilizar formação inicial para tutores. Sendo assim no decorrer do processo formativo, será apresentado ao professor-tutor algumas temáticas, com o intuito de que ele possa construir a sua própria identidade para que possa assumir seu papel no processo de ensino e aprendizagem em EAD.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7286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2.Conteúdos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>
                          <a:effectLst/>
                        </a:rPr>
                        <a:t>Tecnologia: ambiente virtual e softwares educacionais.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>
                          <a:effectLst/>
                        </a:rPr>
                        <a:t>Identidade do Tutor: função, perfil, pré-requisitos, competências e características;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x-none" sz="1400">
                          <a:effectLst/>
                        </a:rPr>
                        <a:t>Colaboração</a:t>
                      </a:r>
                      <a:r>
                        <a:rPr lang="pt-BR" sz="1400">
                          <a:effectLst/>
                        </a:rPr>
                        <a:t>,</a:t>
                      </a:r>
                      <a:r>
                        <a:rPr lang="x-none" sz="1400">
                          <a:effectLst/>
                        </a:rPr>
                        <a:t> interação online</a:t>
                      </a:r>
                      <a:r>
                        <a:rPr lang="pt-BR" sz="1400">
                          <a:effectLst/>
                        </a:rPr>
                        <a:t> e aprendizagem significativa</a:t>
                      </a:r>
                      <a:r>
                        <a:rPr lang="x-none" sz="1400">
                          <a:effectLst/>
                        </a:rPr>
                        <a:t> “Comunidades de aprendizagem em rede”.</a:t>
                      </a:r>
                      <a:endParaRPr lang="pt-BR" sz="14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>
                          <a:effectLst/>
                        </a:rPr>
                        <a:t>Ambiente de práticas de tutoria.</a:t>
                      </a:r>
                      <a:endParaRPr lang="pt-B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48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3.Metodologia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Baseado na proposta de aprendizagem colaborativa, interação e aprendizagem significativa, o curso terá uma metodologia dinâmica. Com carga horária de 60 horas, previstas para serem realizadas no período de 2 meses, totalmente online. 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9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35"/>
            <a:ext cx="9144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11261"/>
              </p:ext>
            </p:extLst>
          </p:nvPr>
        </p:nvGraphicFramePr>
        <p:xfrm>
          <a:off x="323528" y="1797037"/>
          <a:ext cx="8435280" cy="469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6776"/>
                <a:gridCol w="6388504"/>
              </a:tblGrid>
              <a:tr h="48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4.Estratégias de Aprendizagem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As estratégias de aprendizagem serão pautadas em atividades em grupo, que resultem de um processo colaborativo, atividades individuais, fóruns de discussão, textos coletivos, jogos online, entre outras.</a:t>
                      </a:r>
                      <a:endParaRPr lang="pt-B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2428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5.Acompanhamento da Aprendizagem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Gradual e formativa.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8500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6.Recursos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Linguagem textual</a:t>
                      </a:r>
                      <a:r>
                        <a:rPr lang="pt-BR" sz="1400" dirty="0" smtClean="0">
                          <a:effectLst/>
                        </a:rPr>
                        <a:t>; Objetos </a:t>
                      </a:r>
                      <a:r>
                        <a:rPr lang="pt-BR" sz="1400" dirty="0">
                          <a:effectLst/>
                        </a:rPr>
                        <a:t>interativos</a:t>
                      </a:r>
                      <a:r>
                        <a:rPr lang="pt-BR" sz="1400" dirty="0" smtClean="0">
                          <a:effectLst/>
                        </a:rPr>
                        <a:t>; Skype; Google docs.; Fóruns; </a:t>
                      </a:r>
                      <a:r>
                        <a:rPr lang="pt-BR" sz="1400" dirty="0" err="1" smtClean="0">
                          <a:effectLst/>
                        </a:rPr>
                        <a:t>Youtube</a:t>
                      </a:r>
                      <a:r>
                        <a:rPr lang="pt-BR" sz="1400" dirty="0" smtClean="0">
                          <a:effectLst/>
                        </a:rPr>
                        <a:t>;</a:t>
                      </a:r>
                      <a:r>
                        <a:rPr lang="pt-BR" sz="1400" baseline="0" dirty="0" smtClean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effectLst/>
                        </a:rPr>
                        <a:t>Vídeos</a:t>
                      </a:r>
                      <a:r>
                        <a:rPr lang="pt-BR" sz="1400" dirty="0">
                          <a:effectLst/>
                        </a:rPr>
                        <a:t>, entre outros.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2428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7.Uso do ambiente virtual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Plataforma </a:t>
                      </a:r>
                      <a:r>
                        <a:rPr lang="pt-BR" sz="1400" i="1" dirty="0" err="1">
                          <a:effectLst/>
                        </a:rPr>
                        <a:t>Moodle</a:t>
                      </a:r>
                      <a:r>
                        <a:rPr lang="pt-BR" sz="1400" i="1" dirty="0">
                          <a:effectLst/>
                        </a:rPr>
                        <a:t>, </a:t>
                      </a:r>
                      <a:r>
                        <a:rPr lang="pt-BR" sz="1400" dirty="0">
                          <a:effectLst/>
                        </a:rPr>
                        <a:t>customizada e com a inserção de alguns </a:t>
                      </a:r>
                      <a:r>
                        <a:rPr lang="pt-BR" sz="1400" dirty="0" err="1">
                          <a:effectLst/>
                        </a:rPr>
                        <a:t>plugins</a:t>
                      </a:r>
                      <a:r>
                        <a:rPr lang="pt-BR" sz="1400" dirty="0">
                          <a:effectLst/>
                        </a:rPr>
                        <a:t>, para certificação online e gestão.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  <a:tr h="7286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8.Avaliação da Aprendizagem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Avaliação propõe que todos os sujeitos envolvidos interajam no processo.  Também tem caráter formativo de modo a estar continuamente à serviço da prática para melhorá-la, sendo ela um processo gradativo e contínuo. Nesses termos a intenção sancionadora fica longe do processo de avaliação, pois ela pretende ser formativa, motivadora e orientadora.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581" marR="30581" marT="0" marB="0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9512" y="1287367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/>
              <a:t>PROPOSTA DE FORMAÇÃO PARA PROFESSORES-TUTORES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677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942</Words>
  <Application>Microsoft Office PowerPoint</Application>
  <PresentationFormat>Apresentação na tela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janaina</dc:creator>
  <cp:lastModifiedBy>Inovaçao</cp:lastModifiedBy>
  <cp:revision>12</cp:revision>
  <dcterms:created xsi:type="dcterms:W3CDTF">2013-03-15T00:00:43Z</dcterms:created>
  <dcterms:modified xsi:type="dcterms:W3CDTF">2013-09-12T13:39:15Z</dcterms:modified>
</cp:coreProperties>
</file>