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30_08_2013_10_19_07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30_08_2013_10_19_07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Licenciatura30_08_2013_10_19_07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Abed\2013\EADxPresencial\relatorio_consulta_publica_avancada_curso_Tecnologico30_08_2013_10_19_0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uno.ACADOEBM\Downloads\relatorio_consulta_publica_avancada_curso_30_08_2013_10_19_0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uno.ACADOEBM\Downloads\relatorio_consulta_publica_avancada_curso_30_08_2013_10_19_0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uno.ACADOEBM\Downloads\relatorio_consulta_publica_avancada_curso_30_08_2013_10_19_0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uno.ACADOEBM\Downloads\relatorio_consulta_publica_avancada_curso_30_08_2013_10_19_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Plan1!$A$5:$D$6</c:f>
              <c:multiLvlStrCache>
                <c:ptCount val="4"/>
                <c:lvl>
                  <c:pt idx="1">
                    <c:v>Universitários </c:v>
                  </c:pt>
                  <c:pt idx="3">
                    <c:v>Cefets </c:v>
                  </c:pt>
                </c:lvl>
                <c:lvl>
                  <c:pt idx="0">
                    <c:v>Universidades </c:v>
                  </c:pt>
                  <c:pt idx="1">
                    <c:v>Centros </c:v>
                  </c:pt>
                  <c:pt idx="2">
                    <c:v>Faculdades </c:v>
                  </c:pt>
                  <c:pt idx="3">
                    <c:v>IFs e </c:v>
                  </c:pt>
                </c:lvl>
              </c:multiLvlStrCache>
            </c:multiLvlStrRef>
          </c:cat>
          <c:val>
            <c:numRef>
              <c:f>Plan1!$A$7:$D$7</c:f>
              <c:numCache>
                <c:formatCode>General</c:formatCode>
                <c:ptCount val="4"/>
                <c:pt idx="0">
                  <c:v>190</c:v>
                </c:pt>
                <c:pt idx="1">
                  <c:v>131</c:v>
                </c:pt>
                <c:pt idx="2" formatCode="#,##0">
                  <c:v>2004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8333333333333473E-2"/>
          <c:y val="0.90277777777777779"/>
          <c:w val="0.9"/>
          <c:h val="8.3717191601050012E-2"/>
        </c:manualLayout>
      </c:layout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CC!$I$17:$I$21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CC!$E$21:$E$25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CC!$E$11:$E$15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CC!$J$10:$J$14</c:f>
              <c:numCache>
                <c:formatCode>General</c:formatCode>
                <c:ptCount val="5"/>
                <c:pt idx="0">
                  <c:v>10</c:v>
                </c:pt>
                <c:pt idx="1">
                  <c:v>196</c:v>
                </c:pt>
                <c:pt idx="2">
                  <c:v>3643</c:v>
                </c:pt>
                <c:pt idx="3">
                  <c:v>4161</c:v>
                </c:pt>
                <c:pt idx="4">
                  <c:v>1493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Enade!$A$25:$A$30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Enade!$B$25:$B$30</c:f>
              <c:numCache>
                <c:formatCode>General</c:formatCode>
                <c:ptCount val="6"/>
                <c:pt idx="0">
                  <c:v>270</c:v>
                </c:pt>
                <c:pt idx="1">
                  <c:v>1332</c:v>
                </c:pt>
                <c:pt idx="2">
                  <c:v>3018</c:v>
                </c:pt>
                <c:pt idx="3">
                  <c:v>1616</c:v>
                </c:pt>
                <c:pt idx="4">
                  <c:v>326</c:v>
                </c:pt>
                <c:pt idx="5">
                  <c:v>289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Enade!$D$25:$D$30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Enade!$E$25:$E$30</c:f>
              <c:numCache>
                <c:formatCode>General</c:formatCode>
                <c:ptCount val="6"/>
                <c:pt idx="0">
                  <c:v>1</c:v>
                </c:pt>
                <c:pt idx="1">
                  <c:v>56</c:v>
                </c:pt>
                <c:pt idx="2">
                  <c:v>85</c:v>
                </c:pt>
                <c:pt idx="3">
                  <c:v>44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CPC!$A$24:$A$29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CPC!$B$24:$B$29</c:f>
              <c:numCache>
                <c:formatCode>General</c:formatCode>
                <c:ptCount val="6"/>
                <c:pt idx="0">
                  <c:v>24</c:v>
                </c:pt>
                <c:pt idx="1">
                  <c:v>779</c:v>
                </c:pt>
                <c:pt idx="2">
                  <c:v>2253</c:v>
                </c:pt>
                <c:pt idx="3">
                  <c:v>1404</c:v>
                </c:pt>
                <c:pt idx="4">
                  <c:v>126</c:v>
                </c:pt>
                <c:pt idx="5">
                  <c:v>673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CPC!$D$24:$D$29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CPC!$E$24:$E$29</c:f>
              <c:numCache>
                <c:formatCode>General</c:formatCode>
                <c:ptCount val="6"/>
                <c:pt idx="0">
                  <c:v>0</c:v>
                </c:pt>
                <c:pt idx="1">
                  <c:v>18</c:v>
                </c:pt>
                <c:pt idx="2">
                  <c:v>62</c:v>
                </c:pt>
                <c:pt idx="3">
                  <c:v>34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CC!$E$22:$E$26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CC!$B$22:$B$26</c:f>
              <c:numCache>
                <c:formatCode>General</c:formatCode>
                <c:ptCount val="5"/>
                <c:pt idx="0">
                  <c:v>10</c:v>
                </c:pt>
                <c:pt idx="1">
                  <c:v>63</c:v>
                </c:pt>
                <c:pt idx="2">
                  <c:v>1224</c:v>
                </c:pt>
                <c:pt idx="3">
                  <c:v>1158</c:v>
                </c:pt>
                <c:pt idx="4">
                  <c:v>427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Enade!$A$25:$A$30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Enade!$B$25:$B$30</c:f>
              <c:numCache>
                <c:formatCode>General</c:formatCode>
                <c:ptCount val="6"/>
                <c:pt idx="0">
                  <c:v>138</c:v>
                </c:pt>
                <c:pt idx="1">
                  <c:v>574</c:v>
                </c:pt>
                <c:pt idx="2">
                  <c:v>750</c:v>
                </c:pt>
                <c:pt idx="3">
                  <c:v>331</c:v>
                </c:pt>
                <c:pt idx="4">
                  <c:v>123</c:v>
                </c:pt>
                <c:pt idx="5">
                  <c:v>349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Enade!$D$25:$D$30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Enade!$E$25:$E$30</c:f>
              <c:numCache>
                <c:formatCode>General</c:formatCode>
                <c:ptCount val="6"/>
                <c:pt idx="0">
                  <c:v>1</c:v>
                </c:pt>
                <c:pt idx="1">
                  <c:v>23</c:v>
                </c:pt>
                <c:pt idx="2">
                  <c:v>24</c:v>
                </c:pt>
                <c:pt idx="3">
                  <c:v>7</c:v>
                </c:pt>
                <c:pt idx="4">
                  <c:v>2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Plan1!$B$11:$B$12</c:f>
              <c:strCache>
                <c:ptCount val="2"/>
                <c:pt idx="0">
                  <c:v>Pública </c:v>
                </c:pt>
                <c:pt idx="1">
                  <c:v>Privada </c:v>
                </c:pt>
              </c:strCache>
            </c:strRef>
          </c:cat>
          <c:val>
            <c:numRef>
              <c:f>Plan1!$C$11:$C$12</c:f>
              <c:numCache>
                <c:formatCode>General</c:formatCode>
                <c:ptCount val="2"/>
                <c:pt idx="0">
                  <c:v>177.92400000000001</c:v>
                </c:pt>
                <c:pt idx="1">
                  <c:v>815.00300000000004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CPC!$A$23:$A$28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CPC!$B$23:$B$28</c:f>
              <c:numCache>
                <c:formatCode>General</c:formatCode>
                <c:ptCount val="6"/>
                <c:pt idx="0">
                  <c:v>28</c:v>
                </c:pt>
                <c:pt idx="1">
                  <c:v>524</c:v>
                </c:pt>
                <c:pt idx="2">
                  <c:v>739</c:v>
                </c:pt>
                <c:pt idx="3">
                  <c:v>261</c:v>
                </c:pt>
                <c:pt idx="4">
                  <c:v>16</c:v>
                </c:pt>
                <c:pt idx="5">
                  <c:v>528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CPC!$D$23:$D$28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CPC!$E$23:$E$28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34</c:v>
                </c:pt>
                <c:pt idx="3">
                  <c:v>7</c:v>
                </c:pt>
                <c:pt idx="4">
                  <c:v>2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CC!$B$23:$B$27</c:f>
              <c:numCache>
                <c:formatCode>General</c:formatCode>
                <c:ptCount val="5"/>
                <c:pt idx="0">
                  <c:v>6</c:v>
                </c:pt>
                <c:pt idx="1">
                  <c:v>66</c:v>
                </c:pt>
                <c:pt idx="2">
                  <c:v>1478</c:v>
                </c:pt>
                <c:pt idx="3">
                  <c:v>2177</c:v>
                </c:pt>
                <c:pt idx="4">
                  <c:v>317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CC!$E$23:$E$27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Matrículas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Plan1!$B$12:$B$13</c:f>
              <c:strCache>
                <c:ptCount val="2"/>
                <c:pt idx="0">
                  <c:v>Presencial</c:v>
                </c:pt>
                <c:pt idx="1">
                  <c:v>A Distancia</c:v>
                </c:pt>
              </c:strCache>
            </c:strRef>
          </c:cat>
          <c:val>
            <c:numRef>
              <c:f>Plan1!$C$12:$C$13</c:f>
              <c:numCache>
                <c:formatCode>#,##0</c:formatCode>
                <c:ptCount val="2"/>
                <c:pt idx="0">
                  <c:v>5746762</c:v>
                </c:pt>
                <c:pt idx="1">
                  <c:v>992927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Ingressos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Plan1!$B$14:$B$15</c:f>
              <c:strCache>
                <c:ptCount val="2"/>
                <c:pt idx="0">
                  <c:v>Presencial</c:v>
                </c:pt>
                <c:pt idx="1">
                  <c:v>A Distancia</c:v>
                </c:pt>
              </c:strCache>
            </c:strRef>
          </c:cat>
          <c:val>
            <c:numRef>
              <c:f>Plan1!$C$14:$C$15</c:f>
              <c:numCache>
                <c:formatCode>#,##0</c:formatCode>
                <c:ptCount val="2"/>
                <c:pt idx="0">
                  <c:v>1915098</c:v>
                </c:pt>
                <c:pt idx="1">
                  <c:v>431597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Concluintes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Plan1!$B$16:$B$17</c:f>
              <c:strCache>
                <c:ptCount val="2"/>
                <c:pt idx="0">
                  <c:v>Presencial</c:v>
                </c:pt>
                <c:pt idx="1">
                  <c:v>A Distancia</c:v>
                </c:pt>
              </c:strCache>
            </c:strRef>
          </c:cat>
          <c:val>
            <c:numRef>
              <c:f>Plan1!$C$16:$C$17</c:f>
              <c:numCache>
                <c:formatCode>#,##0</c:formatCode>
                <c:ptCount val="2"/>
                <c:pt idx="0">
                  <c:v>865161</c:v>
                </c:pt>
                <c:pt idx="1">
                  <c:v>151552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'Enade Bacharel'!$F$30:$F$35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'Enade Bacharel'!$G$30:$G$35</c:f>
              <c:numCache>
                <c:formatCode>General</c:formatCode>
                <c:ptCount val="6"/>
                <c:pt idx="0">
                  <c:v>587</c:v>
                </c:pt>
                <c:pt idx="1">
                  <c:v>3647</c:v>
                </c:pt>
                <c:pt idx="2">
                  <c:v>5204</c:v>
                </c:pt>
                <c:pt idx="3">
                  <c:v>2460</c:v>
                </c:pt>
                <c:pt idx="4">
                  <c:v>855</c:v>
                </c:pt>
                <c:pt idx="5">
                  <c:v>2065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'Enade Bacharel'!$I$30:$I$35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'Enade Bacharel'!$J$30:$J$35</c:f>
              <c:numCache>
                <c:formatCode>General</c:formatCode>
                <c:ptCount val="6"/>
                <c:pt idx="0">
                  <c:v>0</c:v>
                </c:pt>
                <c:pt idx="1">
                  <c:v>16</c:v>
                </c:pt>
                <c:pt idx="2">
                  <c:v>40</c:v>
                </c:pt>
                <c:pt idx="3">
                  <c:v>18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'Enade Bacharel'!$I$30:$I$35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'Enade Bacharel'!$K$30:$K$35</c:f>
              <c:numCache>
                <c:formatCode>0.0%</c:formatCode>
                <c:ptCount val="6"/>
                <c:pt idx="0" formatCode="0%">
                  <c:v>0</c:v>
                </c:pt>
                <c:pt idx="1">
                  <c:v>0.18390804597701163</c:v>
                </c:pt>
                <c:pt idx="2">
                  <c:v>0.45977011494252878</c:v>
                </c:pt>
                <c:pt idx="3">
                  <c:v>0.20689655172413793</c:v>
                </c:pt>
                <c:pt idx="4">
                  <c:v>5.7471264367816112E-2</c:v>
                </c:pt>
                <c:pt idx="5">
                  <c:v>9.1954022988505746E-2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Presencial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CPC!$A$24:$A$29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CPC!$B$24:$B$29</c:f>
              <c:numCache>
                <c:formatCode>General</c:formatCode>
                <c:ptCount val="6"/>
                <c:pt idx="0">
                  <c:v>70</c:v>
                </c:pt>
                <c:pt idx="1">
                  <c:v>2736</c:v>
                </c:pt>
                <c:pt idx="2">
                  <c:v>5635</c:v>
                </c:pt>
                <c:pt idx="3">
                  <c:v>2239</c:v>
                </c:pt>
                <c:pt idx="4">
                  <c:v>253</c:v>
                </c:pt>
                <c:pt idx="5">
                  <c:v>2604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Distância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CPC!$D$24:$D$29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SC</c:v>
                </c:pt>
              </c:strCache>
            </c:strRef>
          </c:cat>
          <c:val>
            <c:numRef>
              <c:f>CPC!$E$24:$E$29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38</c:v>
                </c:pt>
                <c:pt idx="3">
                  <c:v>19</c:v>
                </c:pt>
                <c:pt idx="4">
                  <c:v>2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513A8-5697-450F-804D-316B36888890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026DA-A7CB-43B9-9AA7-E5AB7D7397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8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026DA-A7CB-43B9-9AA7-E5AB7D7397C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pPr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aead@baraodemaua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 DA EDUCAÇÃO SUPERIOR NO BRASIL: PRESENCIAL  X  EAD</a:t>
            </a:r>
            <a:endParaRPr lang="pt-B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982960"/>
          </a:xfrm>
        </p:spPr>
        <p:txBody>
          <a:bodyPr>
            <a:normAutofit/>
          </a:bodyPr>
          <a:lstStyle/>
          <a:p>
            <a:r>
              <a:rPr lang="pt-PT" sz="1800" b="1" dirty="0" smtClean="0"/>
              <a:t>Márcia Figueiredo</a:t>
            </a:r>
            <a:endParaRPr lang="pt-BR" sz="1800" b="1" dirty="0" smtClean="0"/>
          </a:p>
          <a:p>
            <a:r>
              <a:rPr lang="pt-BR" sz="1800" b="1" dirty="0" smtClean="0"/>
              <a:t>Centro Universitário Barão de Mauá marciaead@baraodemaua.br</a:t>
            </a:r>
          </a:p>
          <a:p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 Gráfico compara a distribuição das matrículas de graduação, por grau acadêmico do curso, segundo a modalidade de ensino. </a:t>
            </a:r>
            <a:r>
              <a:rPr lang="pt-BR" sz="2400" b="1" dirty="0" smtClean="0"/>
              <a:t>A modalidade presencial </a:t>
            </a:r>
            <a:r>
              <a:rPr lang="pt-BR" sz="2400" dirty="0" smtClean="0"/>
              <a:t>totaliza 4.196.423 matrículas de bacharelado, 926.780 matrículas de licenciatura e 606.564 matrículas de grau tecnológico. Deve-se registrar que não está definido o grau acadêmico para 16.996 matrículas presenciais, as quais correspondem à área básica de ingresso. </a:t>
            </a:r>
            <a:br>
              <a:rPr lang="pt-BR" sz="2400" dirty="0" smtClean="0"/>
            </a:br>
            <a:r>
              <a:rPr lang="pt-BR" sz="2400" b="1" dirty="0" smtClean="0"/>
              <a:t>A modalidade a distância</a:t>
            </a:r>
            <a:r>
              <a:rPr lang="pt-BR" sz="2400" dirty="0" smtClean="0"/>
              <a:t>, por sua vez, soma 429.549 matrículas de licenciatura, 299.408 matrículas de bacharelado e 263.970 matrículas de grau tecnológico.</a:t>
            </a:r>
            <a:endParaRPr lang="pt-BR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6980"/>
            <a:ext cx="7269746" cy="292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Matrículas dos Cursos de Graduação a Distância, por Organização Acadêmica e Categoria Administrativa das IES – 2011.</a:t>
            </a:r>
            <a:endParaRPr lang="pt-BR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2008" y="908720"/>
          <a:ext cx="8964488" cy="3159398"/>
        </p:xfrm>
        <a:graphic>
          <a:graphicData uri="http://schemas.openxmlformats.org/drawingml/2006/table">
            <a:tbl>
              <a:tblPr/>
              <a:tblGrid>
                <a:gridCol w="992234"/>
                <a:gridCol w="997484"/>
                <a:gridCol w="997484"/>
                <a:gridCol w="1185921"/>
                <a:gridCol w="1622882"/>
                <a:gridCol w="1545602"/>
                <a:gridCol w="1004640"/>
                <a:gridCol w="618241"/>
              </a:tblGrid>
              <a:tr h="199045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Unidade da Federação / Categoria Administrativa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Distância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2874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t-BR" sz="1300" b="1" dirty="0" smtClean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Universidades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Centros Universitários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Faculdades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IF e CEFET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72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3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Brasil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992,927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698,818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146,157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129,343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18,609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Pública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177,924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159,315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18,609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7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Federal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105,850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87,241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18,609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Estadual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71,152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71,152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Municipal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922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922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Privada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815,003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539,503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146,157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129,343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pt-B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1" marR="476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2339752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Medidas de Posição para as Idades dos Matriculados, Ingressos (todas as Formas) e Concluintes nos Cursos de Graduação, segundo a Modalidade de Ensino – Brasil – 2011.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" y="1700810"/>
          <a:ext cx="9143998" cy="25237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37821"/>
                <a:gridCol w="1204499"/>
                <a:gridCol w="1049649"/>
                <a:gridCol w="1049649"/>
                <a:gridCol w="946742"/>
                <a:gridCol w="921260"/>
                <a:gridCol w="1367189"/>
                <a:gridCol w="1367189"/>
              </a:tblGrid>
              <a:tr h="279651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Matriculas, Ingressos e Concluintes/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Modalidade de Ensino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Medidas de Posição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Numero 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Observações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930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1. Quartil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Mediana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3. Quartil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Media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Moda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6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Matriculas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Presencial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21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24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26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21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5.746.762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6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A Distancia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26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33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992.927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6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Ingressos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Presencial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28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25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18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1.915.098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6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A Distancia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25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32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431.597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6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Concluintes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Presencial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26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31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28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865.161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6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A Distancia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35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43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/>
                        <a:t>36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151.552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0" y="4221088"/>
          <a:ext cx="349188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2771800" y="4221088"/>
          <a:ext cx="37261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5364088" y="4365104"/>
          <a:ext cx="399593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Distribuições das Idades dos Ingressos (todas as Formas) nos Cursos de Graduação, segundo a Modalidade de Ensino – Brasil – 2009-2011</a:t>
            </a:r>
            <a:endParaRPr lang="pt-BR" sz="28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7488832" cy="250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ENADE - BACHARELADO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1268760"/>
          <a:ext cx="8820470" cy="27696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43361"/>
                <a:gridCol w="774362"/>
                <a:gridCol w="774362"/>
                <a:gridCol w="2879661"/>
                <a:gridCol w="774362"/>
                <a:gridCol w="774362"/>
              </a:tblGrid>
              <a:tr h="2842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2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Conceito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587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3647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24,6%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5204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35,1%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46,0%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2460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20,7%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855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28420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2065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13,9%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225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9,2%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  <a:tr h="4805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Unidade com cursos não reconhecidos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10824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Unidade com cursos não reconhecidos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25152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CPC - BACHARELADO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1" y="1268760"/>
          <a:ext cx="8712968" cy="2808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85001"/>
                <a:gridCol w="721784"/>
                <a:gridCol w="659917"/>
                <a:gridCol w="2392200"/>
                <a:gridCol w="659917"/>
                <a:gridCol w="1794149"/>
              </a:tblGrid>
              <a:tr h="2715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5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Conceito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2736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20,2%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5635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41,6%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46,9%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2239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23,5%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27154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2604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19,2%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  <a:tr h="473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12105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" marR="7200" marT="7200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25152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283968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pt-BR" dirty="0" smtClean="0"/>
              <a:t>CC - BACHARELADO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052736"/>
          <a:ext cx="8640960" cy="30243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88231"/>
                <a:gridCol w="796542"/>
                <a:gridCol w="854746"/>
                <a:gridCol w="2453169"/>
                <a:gridCol w="1368152"/>
                <a:gridCol w="1080120"/>
              </a:tblGrid>
              <a:tr h="3280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Presencial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/>
                        <a:t>A Distância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8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/>
                        <a:t>Conceito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f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/>
                        <a:t>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Conceito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f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328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0,1%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/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328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196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2,1%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/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0,0%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328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3643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38,3%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21,4%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328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4161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43,8%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64,3%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328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1493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15,7%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/>
                        <a:t>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6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14,3%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  <a:tr h="727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Unidade com cursos não reconhecidos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16139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Unidade com cursos não reconhecidos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/>
                        <a:t>258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ENADE - LICENCIATURA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268760"/>
          <a:ext cx="9143997" cy="2880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51718"/>
                <a:gridCol w="1677398"/>
                <a:gridCol w="817340"/>
                <a:gridCol w="2113774"/>
                <a:gridCol w="1666427"/>
                <a:gridCol w="817340"/>
              </a:tblGrid>
              <a:tr h="2500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0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270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1332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19,4%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28,0%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3018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44,1%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42,5%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23,6%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2500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289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483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  <a:tr h="61781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Unidade com cursos não reconhecidos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8504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Unidade com cursos não reconhecidos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590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98" marR="8498" marT="8498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CPC - LICENCIATURA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196752"/>
          <a:ext cx="9144003" cy="282804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99794"/>
                <a:gridCol w="1439815"/>
                <a:gridCol w="907312"/>
                <a:gridCol w="2282458"/>
                <a:gridCol w="907312"/>
                <a:gridCol w="907312"/>
              </a:tblGrid>
              <a:tr h="2804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4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779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15,0%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2253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42,8%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51,7%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26,7%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28,3%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2,5%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280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673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41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2,5%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  <a:tr h="46749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10096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Unidade com cursos não reconhecidos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670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CC - LICENCIATURA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268760"/>
          <a:ext cx="9144000" cy="275461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83768"/>
                <a:gridCol w="1586426"/>
                <a:gridCol w="892098"/>
                <a:gridCol w="2397512"/>
                <a:gridCol w="892098"/>
                <a:gridCol w="892098"/>
              </a:tblGrid>
              <a:tr h="2895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5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Conceito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2895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2895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2895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42,5%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36,4%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2895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1158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40,2%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51,5%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28950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465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  <a:tr h="72809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12473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757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25152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Educação Superior no Brasil na modalidade Presencial completou 205 anos, a primeira escola de Ensino Superior do Brasil foi Faculdade de Medicina da Bahia.</a:t>
            </a:r>
          </a:p>
          <a:p>
            <a:pPr algn="just"/>
            <a:r>
              <a:rPr lang="pt-BR" dirty="0" smtClean="0"/>
              <a:t>Educação Superior na modalidade a Distância a oferecer curso de graduação foi a Universidade Federal do Mato Grosso, em 1995, a </a:t>
            </a:r>
            <a:r>
              <a:rPr lang="pt-BR" dirty="0" err="1" smtClean="0"/>
              <a:t>EaD</a:t>
            </a:r>
            <a:r>
              <a:rPr lang="pt-BR" dirty="0" smtClean="0"/>
              <a:t> completou 18 anos.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ENADE - TECNOLÓGICO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340768"/>
          <a:ext cx="9143999" cy="282483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39752"/>
                <a:gridCol w="1639455"/>
                <a:gridCol w="872154"/>
                <a:gridCol w="2548330"/>
                <a:gridCol w="872154"/>
                <a:gridCol w="872154"/>
              </a:tblGrid>
              <a:tr h="1814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4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30,3%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33,1%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31,6%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331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9,2%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18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349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15,4%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3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6623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355976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CPC - TECNOLÓGICO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268761"/>
          <a:ext cx="9143999" cy="282892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89887"/>
                <a:gridCol w="1989887"/>
                <a:gridCol w="1010735"/>
                <a:gridCol w="2132020"/>
                <a:gridCol w="1010735"/>
                <a:gridCol w="1010735"/>
              </a:tblGrid>
              <a:tr h="25370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7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35,3%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48,6%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12,5%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SC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528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SC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861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6792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Unidade com cursos não reconhecidos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25152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CC - TECNOLÓGICO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496" y="1412777"/>
          <a:ext cx="8964486" cy="25434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48272"/>
                <a:gridCol w="1296144"/>
                <a:gridCol w="1152128"/>
                <a:gridCol w="2304256"/>
                <a:gridCol w="716739"/>
                <a:gridCol w="1046947"/>
              </a:tblGrid>
              <a:tr h="2504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Presencial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A Distância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f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/>
                        <a:t>Conceito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04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04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04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1478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36,5%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23,3%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04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2177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53,8%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60,0%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04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317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7,8%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16,7%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62323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/>
                        <a:t>Unidade com cursos não reconhecidos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4844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/>
                        <a:t>Unidade com cursos não reconhecidos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462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-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139952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CONSIDERAÇÕES FINAIS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Todos reconhecem o papel fundamental das Instituições Ensino Superior no desenvolvimento intelectual, social e afetivo do individuo. Assim, em uma sociedade globalizada, com transformações contínuas e em ritmo acelerado, não é mais possível ignorar as alterações que as tecnologias – principalmente as Tecnologias da Informação e da Comunicação – provocam na forma como as pessoas veem e apreendem o mundo, nem abandonar o potencial pedagógico que tais tecnologias apresentam quando incorporadas à educação.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Cabe à Instituições de Ensino incorporar em seu trabalho, outras formas de aprender, e a modalidade de Educação a Distância com os resultados apresentados pelas avaliações do MEC no Exame Nacional de Desempenho de Estudantes (ENADE) demonstraram </a:t>
            </a:r>
            <a:r>
              <a:rPr lang="pt-BR" smtClean="0"/>
              <a:t>ótimos resultados.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r>
              <a:rPr lang="pt-PT" dirty="0" smtClean="0"/>
              <a:t>Márcia Figueiredo</a:t>
            </a:r>
          </a:p>
          <a:p>
            <a:pPr algn="ctr">
              <a:buNone/>
            </a:pPr>
            <a:r>
              <a:rPr lang="pt-BR" dirty="0" smtClean="0">
                <a:hlinkClick r:id="rId2"/>
              </a:rPr>
              <a:t>marciaead@baraodemaua.br</a:t>
            </a: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Avaliação Institucional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Avaliação Institucional surgiu de uma dupla necessidade: de um lado, a necessidade do Estado, no sentido de orientar os financiamentos e responder às pressões por melhorias que recebe da sociedade; de outro, a necessidade das próprias IES de se mostrarem capazes de atender às mudanças de cenário e garantir a qualidade de sua atividade-fim. </a:t>
            </a:r>
          </a:p>
          <a:p>
            <a:pPr algn="r">
              <a:buNone/>
            </a:pPr>
            <a:r>
              <a:rPr lang="pt-BR" dirty="0"/>
              <a:t>Durham e </a:t>
            </a:r>
            <a:r>
              <a:rPr lang="pt-BR" dirty="0" err="1"/>
              <a:t>Schwartzman</a:t>
            </a:r>
            <a:r>
              <a:rPr lang="pt-BR" dirty="0"/>
              <a:t>, 1992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No presente estudo analiso por meio do Instituto Nacional de Estudo e Pesquisas Nacionais Anísio Teixeira (INEP) e Ministério da Educação (E-MEC) a avaliação do Ensino Superior no Brasil na modalidade presencial e a distância.</a:t>
            </a:r>
          </a:p>
          <a:p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3933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39552" y="5013176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Análise Estatística Descritiva do Censo da Educação Superior 2011 e o E-MEC.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SINAES -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identificar mérito e valor das instituições, áreas, cursos e programas, nas dimensões de ensino, pesquisa, extensão, gestão e formação;</a:t>
            </a:r>
            <a:br>
              <a:rPr lang="pt-BR" dirty="0" smtClean="0"/>
            </a:br>
            <a:r>
              <a:rPr lang="pt-BR" dirty="0" smtClean="0"/>
              <a:t> </a:t>
            </a:r>
          </a:p>
          <a:p>
            <a:pPr algn="just"/>
            <a:r>
              <a:rPr lang="pt-BR" dirty="0" smtClean="0"/>
              <a:t>melhorar a qualidade da educação superior, orientar a expansão da oferta;</a:t>
            </a:r>
            <a:br>
              <a:rPr lang="pt-BR" dirty="0" smtClean="0"/>
            </a:br>
            <a:r>
              <a:rPr lang="pt-BR" dirty="0" smtClean="0"/>
              <a:t> </a:t>
            </a:r>
          </a:p>
          <a:p>
            <a:pPr algn="just"/>
            <a:r>
              <a:rPr lang="pt-BR" dirty="0" smtClean="0"/>
              <a:t>promover a responsabilidade social das IES, respeitando a identidade institucional e a autonomia.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Componentes principais do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SINAES está fundamentado nas:</a:t>
            </a:r>
          </a:p>
          <a:p>
            <a:pPr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avaliações institucionais;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de cursos;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de estudantes.</a:t>
            </a:r>
            <a:br>
              <a:rPr lang="pt-BR" dirty="0" smtClean="0"/>
            </a:br>
            <a:r>
              <a:rPr lang="pt-BR" dirty="0" smtClean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Número e Percentual de Instituições de Educação Superior, por Organização Acadêmica – Brasil – 2011.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4016" y="1412776"/>
          <a:ext cx="8892480" cy="237626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50525"/>
                <a:gridCol w="645815"/>
                <a:gridCol w="1619989"/>
                <a:gridCol w="556670"/>
                <a:gridCol w="1456588"/>
                <a:gridCol w="556670"/>
                <a:gridCol w="1275182"/>
                <a:gridCol w="654487"/>
                <a:gridCol w="821664"/>
                <a:gridCol w="554890"/>
              </a:tblGrid>
              <a:tr h="675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/>
                        <a:t>Total Geral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/>
                        <a:t>Organização Acadêmica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24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Total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%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Universidades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%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Centros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Universitários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%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Faculdades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%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err="1"/>
                        <a:t>IFs</a:t>
                      </a:r>
                      <a:r>
                        <a:rPr lang="pt-BR" sz="1700" b="1" dirty="0"/>
                        <a:t> 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err="1"/>
                        <a:t>Cefets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/>
                        <a:t>%</a:t>
                      </a:r>
                      <a:endParaRPr lang="pt-BR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/>
                        <a:t>2.365</a:t>
                      </a:r>
                      <a:endParaRPr lang="pt-BR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/>
                        <a:t>100,0</a:t>
                      </a:r>
                      <a:endParaRPr lang="pt-BR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/>
                        <a:t>190</a:t>
                      </a:r>
                      <a:endParaRPr lang="pt-BR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/>
                        <a:t>8,0</a:t>
                      </a:r>
                      <a:endParaRPr lang="pt-BR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131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5,6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2.004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84,7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40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/>
                        <a:t>1,7</a:t>
                      </a:r>
                      <a:endParaRPr lang="pt-B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2051720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Em termos de distribuição por região geográfica, praticamente metade das IES (48,9%) está localizada na região Sudeste. A outra metade apresenta a seguinte distribuição: 18,3% no Nordeste, 16,5% no Sul, 9,9% no Centro-Oeste e 6,4% no Norte.</a:t>
            </a:r>
            <a:endParaRPr lang="pt-BR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256584" cy="348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1653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Número de Instituições de Educação Superior, segundo as Regiões Geográficas – Brasil – 2011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MEC/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Inep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http://download.inep.gov.br/educacao_superior/censo_superior/resumo_tecnico/resumo_tecnico_censo_educacao_superior_2011.pdf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Ensino Superior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crescimento do Ensino Superior no Brasil em 2011, dados do MEC/INEP são </a:t>
            </a:r>
            <a:r>
              <a:rPr lang="pt-BR" b="1" dirty="0" smtClean="0"/>
              <a:t>6.739,689 matrículas </a:t>
            </a:r>
            <a:r>
              <a:rPr lang="pt-BR" dirty="0" smtClean="0"/>
              <a:t>em Cursos de Graduação, na Educação Presencial </a:t>
            </a:r>
            <a:r>
              <a:rPr lang="pt-BR" b="1" dirty="0" smtClean="0"/>
              <a:t>5.746.762 (85,3%);</a:t>
            </a:r>
            <a:r>
              <a:rPr lang="pt-BR" dirty="0" smtClean="0"/>
              <a:t> na Educação a Distância (EAD) </a:t>
            </a:r>
            <a:r>
              <a:rPr lang="pt-BR" b="1" dirty="0" smtClean="0"/>
              <a:t>992.927 (14,7%) </a:t>
            </a:r>
            <a:r>
              <a:rPr lang="pt-BR" dirty="0" smtClean="0"/>
              <a:t>matrículas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596</TotalTime>
  <Words>1459</Words>
  <Application>Microsoft Office PowerPoint</Application>
  <PresentationFormat>Apresentação na tela (4:3)</PresentationFormat>
  <Paragraphs>638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do Office</vt:lpstr>
      <vt:lpstr>AVALIAÇÃO DA EDUCAÇÃO SUPERIOR NO BRASIL: PRESENCIAL  X  EAD</vt:lpstr>
      <vt:lpstr>INTRODUÇÃO</vt:lpstr>
      <vt:lpstr>Avaliação Institucional</vt:lpstr>
      <vt:lpstr>OBJETIVO GERAL</vt:lpstr>
      <vt:lpstr>SINAES - Objetivos</vt:lpstr>
      <vt:lpstr>Componentes principais do Sistema</vt:lpstr>
      <vt:lpstr>Número e Percentual de Instituições de Educação Superior, por Organização Acadêmica – Brasil – 2011.</vt:lpstr>
      <vt:lpstr>Em termos de distribuição por região geográfica, praticamente metade das IES (48,9%) está localizada na região Sudeste. A outra metade apresenta a seguinte distribuição: 18,3% no Nordeste, 16,5% no Sul, 9,9% no Centro-Oeste e 6,4% no Norte.</vt:lpstr>
      <vt:lpstr>Ensino Superior</vt:lpstr>
      <vt:lpstr>O Gráfico compara a distribuição das matrículas de graduação, por grau acadêmico do curso, segundo a modalidade de ensino. A modalidade presencial totaliza 4.196.423 matrículas de bacharelado, 926.780 matrículas de licenciatura e 606.564 matrículas de grau tecnológico. Deve-se registrar que não está definido o grau acadêmico para 16.996 matrículas presenciais, as quais correspondem à área básica de ingresso.  A modalidade a distância, por sua vez, soma 429.549 matrículas de licenciatura, 299.408 matrículas de bacharelado e 263.970 matrículas de grau tecnológico.</vt:lpstr>
      <vt:lpstr>Matrículas dos Cursos de Graduação a Distância, por Organização Acadêmica e Categoria Administrativa das IES – 2011.</vt:lpstr>
      <vt:lpstr>Medidas de Posição para as Idades dos Matriculados, Ingressos (todas as Formas) e Concluintes nos Cursos de Graduação, segundo a Modalidade de Ensino – Brasil – 2011.</vt:lpstr>
      <vt:lpstr>Distribuições das Idades dos Ingressos (todas as Formas) nos Cursos de Graduação, segundo a Modalidade de Ensino – Brasil – 2009-2011</vt:lpstr>
      <vt:lpstr>ENADE - BACHARELADO</vt:lpstr>
      <vt:lpstr>CPC - BACHARELADO</vt:lpstr>
      <vt:lpstr>CC - BACHARELADO</vt:lpstr>
      <vt:lpstr>ENADE - LICENCIATURA</vt:lpstr>
      <vt:lpstr>CPC - LICENCIATURA</vt:lpstr>
      <vt:lpstr>CC - LICENCIATURA</vt:lpstr>
      <vt:lpstr>ENADE - TECNOLÓGICO</vt:lpstr>
      <vt:lpstr>CPC - TECNOLÓGICO</vt:lpstr>
      <vt:lpstr>CC - TECNOLÓGICO</vt:lpstr>
      <vt:lpstr>CONSIDERAÇÕES FINAIS</vt:lpstr>
      <vt:lpstr>Apresentação do PowerPoint</vt:lpstr>
      <vt:lpstr>Obrigada!</vt:lpstr>
    </vt:vector>
  </TitlesOfParts>
  <Company>ABED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HOME</cp:lastModifiedBy>
  <cp:revision>49</cp:revision>
  <dcterms:created xsi:type="dcterms:W3CDTF">2013-08-07T21:06:06Z</dcterms:created>
  <dcterms:modified xsi:type="dcterms:W3CDTF">2013-09-10T15:17:09Z</dcterms:modified>
</cp:coreProperties>
</file>