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4" r:id="rId6"/>
    <p:sldId id="261" r:id="rId7"/>
    <p:sldId id="269" r:id="rId8"/>
    <p:sldId id="262" r:id="rId9"/>
    <p:sldId id="263" r:id="rId10"/>
    <p:sldId id="264" r:id="rId11"/>
    <p:sldId id="270" r:id="rId12"/>
    <p:sldId id="265" r:id="rId13"/>
    <p:sldId id="271" r:id="rId14"/>
    <p:sldId id="266" r:id="rId15"/>
    <p:sldId id="267" r:id="rId16"/>
    <p:sldId id="272" r:id="rId17"/>
    <p:sldId id="273" r:id="rId18"/>
    <p:sldId id="268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08/09/2013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08/09/2013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08/09/2013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08/09/2013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08/09/2013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08/09/2013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08/09/2013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08/09/2013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08/09/2013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08/09/2013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08/09/2013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D2E01-FAE5-4D0C-8CA3-A2CC53272513}" type="datetimeFigureOut">
              <a:rPr lang="pt-BR" smtClean="0"/>
              <a:t>08/09/2013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PT" sz="4000" b="1" dirty="0">
                <a:latin typeface="Arial" pitchFamily="34" charset="0"/>
                <a:cs typeface="Arial" pitchFamily="34" charset="0"/>
              </a:rPr>
              <a:t>Alessandra de Paula </a:t>
            </a:r>
            <a:endParaRPr lang="pt-PT" sz="40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PT" sz="4000" b="1" dirty="0" smtClean="0">
                <a:latin typeface="Arial" pitchFamily="34" charset="0"/>
                <a:cs typeface="Arial" pitchFamily="34" charset="0"/>
              </a:rPr>
              <a:t>Juliane </a:t>
            </a:r>
            <a:r>
              <a:rPr lang="pt-PT" sz="4000" b="1" dirty="0">
                <a:latin typeface="Arial" pitchFamily="34" charset="0"/>
                <a:cs typeface="Arial" pitchFamily="34" charset="0"/>
              </a:rPr>
              <a:t>Marise Barbosa Teixeira </a:t>
            </a:r>
            <a:endParaRPr lang="pt-PT" sz="40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sz="4000" b="1" dirty="0" smtClean="0">
                <a:latin typeface="Arial" pitchFamily="34" charset="0"/>
                <a:cs typeface="Arial" pitchFamily="34" charset="0"/>
              </a:rPr>
              <a:t>Karin </a:t>
            </a:r>
            <a:r>
              <a:rPr lang="pt-BR" sz="4000" b="1" dirty="0" err="1">
                <a:latin typeface="Arial" pitchFamily="34" charset="0"/>
                <a:cs typeface="Arial" pitchFamily="34" charset="0"/>
              </a:rPr>
              <a:t>Sell</a:t>
            </a:r>
            <a:r>
              <a:rPr lang="pt-BR" sz="4000" b="1" dirty="0">
                <a:latin typeface="Arial" pitchFamily="34" charset="0"/>
                <a:cs typeface="Arial" pitchFamily="34" charset="0"/>
              </a:rPr>
              <a:t> Schneider Lima </a:t>
            </a:r>
            <a:endParaRPr lang="pt-BR" sz="40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PT" sz="4000" b="1" dirty="0" smtClean="0">
                <a:latin typeface="Arial" pitchFamily="34" charset="0"/>
                <a:cs typeface="Arial" pitchFamily="34" charset="0"/>
              </a:rPr>
              <a:t>Nelson </a:t>
            </a:r>
            <a:r>
              <a:rPr lang="pt-PT" sz="4000" b="1" dirty="0">
                <a:latin typeface="Arial" pitchFamily="34" charset="0"/>
                <a:cs typeface="Arial" pitchFamily="34" charset="0"/>
              </a:rPr>
              <a:t>Pereira </a:t>
            </a:r>
            <a:r>
              <a:rPr lang="pt-PT" sz="4000" b="1" dirty="0" smtClean="0">
                <a:latin typeface="Arial" pitchFamily="34" charset="0"/>
                <a:cs typeface="Arial" pitchFamily="34" charset="0"/>
              </a:rPr>
              <a:t>Castanheira</a:t>
            </a:r>
            <a:endParaRPr lang="pt-BR" sz="40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BR" sz="4000" b="1" dirty="0" smtClean="0">
                <a:latin typeface="Arial" pitchFamily="34" charset="0"/>
                <a:cs typeface="Arial" pitchFamily="34" charset="0"/>
              </a:rPr>
              <a:t>Regiane </a:t>
            </a:r>
            <a:r>
              <a:rPr lang="pt-BR" sz="4000" b="1" dirty="0" err="1">
                <a:latin typeface="Arial" pitchFamily="34" charset="0"/>
                <a:cs typeface="Arial" pitchFamily="34" charset="0"/>
              </a:rPr>
              <a:t>Banzzatto</a:t>
            </a:r>
            <a:r>
              <a:rPr lang="pt-BR" sz="4000" b="1" dirty="0">
                <a:latin typeface="Arial" pitchFamily="34" charset="0"/>
                <a:cs typeface="Arial" pitchFamily="34" charset="0"/>
              </a:rPr>
              <a:t> Bergamo </a:t>
            </a:r>
            <a:endParaRPr lang="pt-BR" sz="40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pt-PT" sz="4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Centro </a:t>
            </a:r>
            <a:r>
              <a:rPr lang="pt-PT" sz="4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Universitário Internacional UNINTER</a:t>
            </a:r>
            <a:endParaRPr lang="pt-BR" sz="4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705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t-BR" b="1" dirty="0">
                <a:latin typeface="Arial" pitchFamily="34" charset="0"/>
                <a:cs typeface="Arial" pitchFamily="34" charset="0"/>
              </a:rPr>
              <a:t>ONDE ESTÁ A UAB?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dirty="0">
                <a:latin typeface="Arial" pitchFamily="34" charset="0"/>
                <a:cs typeface="Arial" pitchFamily="34" charset="0"/>
              </a:rPr>
              <a:t>país tinha, em 2007, 11% dos jovens entre 18 e 24 anos de idade com acesso ao ensino superior e a UAB foi criada com o propósito de elevar esse percentual até se chegar aos 30%. A UAB tem como meta chegar em 2013 com 800 polos e uma média de 800 alunos por polo </a:t>
            </a:r>
            <a:r>
              <a:rPr lang="pt-B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http://www.uab.capes.gov.br//</a:t>
            </a:r>
            <a:r>
              <a:rPr lang="pt-B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pt-BR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59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ONDE ESTÁ A UAB</a:t>
            </a:r>
            <a:r>
              <a:rPr lang="pt-B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pt-BR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Apesar da gratuidade da UAB, o ensino público só contribui com 16,4% dos alunos matriculados na década (2001 a 2010). A UAB foi criada em 2005 pelo MEC e pela ANDIFES (300 polos).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423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pt-BR" b="1" dirty="0">
                <a:latin typeface="Arial" pitchFamily="34" charset="0"/>
                <a:cs typeface="Arial" pitchFamily="34" charset="0"/>
              </a:rPr>
              <a:t>ONDE ESTÁ A UAB?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dirty="0">
                <a:latin typeface="Arial" pitchFamily="34" charset="0"/>
                <a:cs typeface="Arial" pitchFamily="34" charset="0"/>
              </a:rPr>
              <a:t>educação a distância poderia atender melhor a demanda por educação superior no país, aí se considerando, separadamente, as características das Instituições públicas e das Instituições privadas de ensino.</a:t>
            </a: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686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ONDE ESTÁ A UAB?</a:t>
            </a:r>
          </a:p>
          <a:p>
            <a:pPr marL="0" indent="0">
              <a:buNone/>
            </a:pPr>
            <a:r>
              <a:rPr lang="pt-BR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Entretanto, as IES púbicas estão muito aquém das IES privadas em quantidade de cursos ofertados e alunos matriculados, apesar da limitação de vagas para as instituições privadas</a:t>
            </a:r>
            <a:endParaRPr lang="pt-BR" sz="4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349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/>
              <a:t>ONDE ESTÁ A UAB?</a:t>
            </a:r>
            <a:endParaRPr lang="pt-BR" dirty="0"/>
          </a:p>
          <a:p>
            <a:pPr marL="0" indent="0"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Não </a:t>
            </a:r>
            <a:r>
              <a:rPr lang="pt-BR" dirty="0">
                <a:latin typeface="Arial" pitchFamily="34" charset="0"/>
                <a:cs typeface="Arial" pitchFamily="34" charset="0"/>
              </a:rPr>
              <a:t>há, entretanto, como as Universidades Federais atenderem às necessidades dos brasileiros, estejam eles entre a idade de 18 e de 24 anos ou não, face ao grande número de municípios que tem o país.</a:t>
            </a: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7064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ONDE ESTÁ A UAB</a:t>
            </a:r>
            <a:r>
              <a:rPr lang="pt-BR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pt-BR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Deverá </a:t>
            </a:r>
            <a:r>
              <a:rPr lang="pt-BR" dirty="0">
                <a:latin typeface="Arial" pitchFamily="34" charset="0"/>
                <a:cs typeface="Arial" pitchFamily="34" charset="0"/>
              </a:rPr>
              <a:t>ser feita uma parceria com as Instituições de Ensino Estaduais, em um primeiro momento,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com </a:t>
            </a:r>
            <a:r>
              <a:rPr lang="pt-BR" dirty="0">
                <a:latin typeface="Arial" pitchFamily="34" charset="0"/>
                <a:cs typeface="Arial" pitchFamily="34" charset="0"/>
              </a:rPr>
              <a:t>as Municipais em um segundo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momento e, por que não, com as privadas em um terceiro momento. </a:t>
            </a:r>
            <a:r>
              <a:rPr lang="pt-BR" dirty="0">
                <a:latin typeface="Arial" pitchFamily="34" charset="0"/>
                <a:cs typeface="Arial" pitchFamily="34" charset="0"/>
              </a:rPr>
              <a:t>Com isso, o número de Polos de Apoio de Aprendizagem (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PAPs</a:t>
            </a:r>
            <a:r>
              <a:rPr lang="pt-BR" dirty="0">
                <a:latin typeface="Arial" pitchFamily="34" charset="0"/>
                <a:cs typeface="Arial" pitchFamily="34" charset="0"/>
              </a:rPr>
              <a:t>) crescerá na velocidade que a demanda exige. 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9851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Alguns cuidados a tomar:</a:t>
            </a:r>
          </a:p>
          <a:p>
            <a:pPr>
              <a:buFontTx/>
              <a:buChar char="-"/>
            </a:pPr>
            <a:r>
              <a:rPr lang="pt-BR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 orientar pelos Referenciais de Qualidade para a </a:t>
            </a:r>
            <a:r>
              <a:rPr lang="pt-BR" sz="4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EaD</a:t>
            </a:r>
            <a:r>
              <a:rPr lang="pt-BR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FontTx/>
              <a:buChar char="-"/>
            </a:pPr>
            <a:r>
              <a:rPr lang="pt-BR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Atender cursos regionais;</a:t>
            </a:r>
          </a:p>
          <a:p>
            <a:pPr>
              <a:buFontTx/>
              <a:buChar char="-"/>
            </a:pPr>
            <a:r>
              <a:rPr lang="pt-BR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Considerar a geração Net no modelo pedagógico.</a:t>
            </a:r>
            <a:endParaRPr lang="pt-BR" sz="4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473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4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... OU</a:t>
            </a:r>
            <a:endParaRPr lang="pt-BR" sz="4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4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pt-BR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número de matrículas aumentará um pouco e o número de egressos diminuirá bastante.</a:t>
            </a:r>
            <a:endParaRPr lang="pt-BR" sz="4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4256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marL="0" indent="0" algn="ctr">
              <a:buNone/>
            </a:pPr>
            <a:r>
              <a:rPr lang="pt-BR" sz="4800" b="1" dirty="0" smtClean="0">
                <a:latin typeface="Arial" pitchFamily="34" charset="0"/>
                <a:cs typeface="Arial" pitchFamily="34" charset="0"/>
              </a:rPr>
              <a:t>OBRIGADO</a:t>
            </a:r>
            <a:endParaRPr lang="pt-BR" sz="4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22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pt-BR" sz="4000" b="1" dirty="0">
                <a:latin typeface="Arial" pitchFamily="34" charset="0"/>
                <a:cs typeface="Arial" pitchFamily="34" charset="0"/>
              </a:rPr>
              <a:t>TC BD 288</a:t>
            </a:r>
            <a:endParaRPr lang="pt-BR" sz="4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b="1" dirty="0"/>
          </a:p>
          <a:p>
            <a:pPr marL="0" indent="0" algn="ctr">
              <a:buNone/>
            </a:pPr>
            <a:r>
              <a:rPr lang="pt-BR" sz="4000" b="1" dirty="0" err="1" smtClean="0">
                <a:latin typeface="Arial" pitchFamily="34" charset="0"/>
                <a:cs typeface="Arial" pitchFamily="34" charset="0"/>
              </a:rPr>
              <a:t>EaD</a:t>
            </a:r>
            <a:r>
              <a:rPr lang="pt-BR" sz="4000" b="1" dirty="0">
                <a:latin typeface="Arial" pitchFamily="34" charset="0"/>
                <a:cs typeface="Arial" pitchFamily="34" charset="0"/>
              </a:rPr>
              <a:t>: COMO ATINGIR AS METAS DO GOVERNO E AS DIRETRIZES DO PNE</a:t>
            </a:r>
            <a:endParaRPr lang="pt-BR" sz="4000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2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2528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b="1" dirty="0">
                <a:latin typeface="Arial" pitchFamily="34" charset="0"/>
                <a:cs typeface="Arial" pitchFamily="34" charset="0"/>
              </a:rPr>
              <a:t>PNE 2011 – 2020 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dirty="0">
                <a:latin typeface="Arial" pitchFamily="34" charset="0"/>
                <a:cs typeface="Arial" pitchFamily="34" charset="0"/>
              </a:rPr>
              <a:t>Plano Nacional de Educação (PNE), a vigorar de 2011 a 2020, apresenta dez diretrizes objetivas e vinte metas, seguidas das estratégias específicas de concretização. O PNE apresenta como primeira diretriz “a erradicação do analfabetismo” e como segunda diretriz “a universalização do atendimento escolar”. </a:t>
            </a: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685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dirty="0">
                <a:latin typeface="Arial" pitchFamily="34" charset="0"/>
                <a:cs typeface="Arial" pitchFamily="34" charset="0"/>
              </a:rPr>
              <a:t>projeto estabelece ainda estratégias para alcançar a universalização da educação básica de quatro a 17 anos, prevista na Emenda Constitucional nº 59 de 2009, Art. 1º, que altera o Inciso I do Art. 208 da Constituição Federal.</a:t>
            </a:r>
            <a:endParaRPr lang="pt-BR" dirty="0"/>
          </a:p>
        </p:txBody>
      </p:sp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628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40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IMPORTANTE: os pesquisadores utilizaram como amostra os Cursos Superiores Tecnológicos</a:t>
            </a:r>
            <a:endParaRPr lang="pt-BR" sz="4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341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pt-BR" b="1" spc="-150" dirty="0">
                <a:latin typeface="Arial" pitchFamily="34" charset="0"/>
                <a:cs typeface="Arial" pitchFamily="34" charset="0"/>
              </a:rPr>
              <a:t>EVOLUÇÃO DA </a:t>
            </a:r>
            <a:r>
              <a:rPr lang="pt-BR" b="1" spc="-150" dirty="0" err="1">
                <a:latin typeface="Arial" pitchFamily="34" charset="0"/>
                <a:cs typeface="Arial" pitchFamily="34" charset="0"/>
              </a:rPr>
              <a:t>EaD</a:t>
            </a:r>
            <a:r>
              <a:rPr lang="pt-BR" b="1" spc="-150" dirty="0">
                <a:latin typeface="Arial" pitchFamily="34" charset="0"/>
                <a:cs typeface="Arial" pitchFamily="34" charset="0"/>
              </a:rPr>
              <a:t> NO BRASIL </a:t>
            </a:r>
            <a:endParaRPr lang="pt-BR" b="1" spc="-15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192204"/>
              </p:ext>
            </p:extLst>
          </p:nvPr>
        </p:nvGraphicFramePr>
        <p:xfrm>
          <a:off x="863588" y="2132856"/>
          <a:ext cx="7416824" cy="39728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9885"/>
                <a:gridCol w="1619885"/>
                <a:gridCol w="1729740"/>
                <a:gridCol w="2447314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ANO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ALUNOS MATRICULADOS NOS CURSOS TECNOLÓGICOS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PRESENCIAL</a:t>
                      </a:r>
                      <a:endParaRPr lang="pt-BR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 DISTÂNCIA</a:t>
                      </a:r>
                      <a:endParaRPr lang="pt-BR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pt-BR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2001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69.797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69.797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2002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81.348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81.348</a:t>
                      </a:r>
                      <a:endParaRPr lang="pt-B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2003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114.770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114.770</a:t>
                      </a:r>
                      <a:endParaRPr lang="pt-B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2004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153.307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5.609</a:t>
                      </a:r>
                      <a:endParaRPr lang="pt-B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158.916</a:t>
                      </a:r>
                      <a:endParaRPr lang="pt-B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2005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214.271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22.795</a:t>
                      </a:r>
                      <a:endParaRPr lang="pt-B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237.066</a:t>
                      </a:r>
                      <a:endParaRPr lang="pt-B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2006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278.727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47.174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325.901</a:t>
                      </a:r>
                      <a:endParaRPr lang="pt-B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2007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347.150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67.672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414.822</a:t>
                      </a:r>
                      <a:endParaRPr lang="pt-B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2008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412.032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127.619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539.651</a:t>
                      </a:r>
                      <a:endParaRPr lang="pt-B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2009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486.730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193.949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680.679</a:t>
                      </a:r>
                      <a:endParaRPr lang="pt-B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2010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545.844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235.765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781.609</a:t>
                      </a:r>
                      <a:endParaRPr lang="pt-B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856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pt-BR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Ressalte-se que nessa década o número de alunos matriculados no ensino superior aumentou em 110% (presencial  +  </a:t>
            </a:r>
            <a:r>
              <a:rPr lang="pt-BR" sz="4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EaD</a:t>
            </a:r>
            <a:r>
              <a:rPr lang="pt-BR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marL="0" indent="0">
              <a:buNone/>
            </a:pPr>
            <a:r>
              <a:rPr lang="pt-BR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Considerando somente a </a:t>
            </a:r>
            <a:r>
              <a:rPr lang="pt-BR" sz="4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EaD</a:t>
            </a:r>
            <a:r>
              <a:rPr lang="pt-BR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o aumento foi de 17257%...</a:t>
            </a:r>
            <a:endParaRPr lang="pt-BR" dirty="0">
              <a:solidFill>
                <a:srgbClr val="FFFF00"/>
              </a:solidFill>
            </a:endParaRPr>
          </a:p>
        </p:txBody>
      </p:sp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756592" y="-315416"/>
            <a:ext cx="9144000" cy="13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826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2528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t-BR" sz="3800" b="1" dirty="0">
                <a:latin typeface="Arial" pitchFamily="34" charset="0"/>
                <a:cs typeface="Arial" pitchFamily="34" charset="0"/>
              </a:rPr>
              <a:t>O ENSINO SUPERIOR NO PAÍS</a:t>
            </a:r>
            <a:endParaRPr lang="pt-BR" sz="3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3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3800" dirty="0" smtClean="0">
                <a:latin typeface="Arial" pitchFamily="34" charset="0"/>
                <a:cs typeface="Arial" pitchFamily="34" charset="0"/>
              </a:rPr>
              <a:t>Sendo </a:t>
            </a:r>
            <a:r>
              <a:rPr lang="pt-BR" sz="3800" dirty="0">
                <a:latin typeface="Arial" pitchFamily="34" charset="0"/>
                <a:cs typeface="Arial" pitchFamily="34" charset="0"/>
              </a:rPr>
              <a:t>o Brasil de dimensões continentais, com 5.565 municípios, dos quais somente cerca de 30% possuem uma Instituição de Ensino Superior, como fazer para atender à demanda existente nos cerca de quatro mil municípios que não possuem um curso superior presencial? Como atender, ainda, a demanda naqueles municípios que, apesar de possuírem uma Instituição Superior de Ensino, não oferecem o curso que o aluno deseja ou precisa cursar? </a:t>
            </a:r>
          </a:p>
          <a:p>
            <a:endParaRPr lang="pt-BR" dirty="0"/>
          </a:p>
        </p:txBody>
      </p:sp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073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8554020"/>
              </p:ext>
            </p:extLst>
          </p:nvPr>
        </p:nvGraphicFramePr>
        <p:xfrm>
          <a:off x="683569" y="1628803"/>
          <a:ext cx="7848871" cy="4248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1353"/>
                <a:gridCol w="1134870"/>
                <a:gridCol w="1224136"/>
                <a:gridCol w="1152128"/>
                <a:gridCol w="1296144"/>
                <a:gridCol w="1224136"/>
                <a:gridCol w="936104"/>
              </a:tblGrid>
              <a:tr h="30346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ANO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ALUNOS MATRICULADOS NOS CURSOS TECNOLÓGICOS</a:t>
                      </a:r>
                      <a:endParaRPr lang="pt-BR" sz="1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0346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PRESENCIAL</a:t>
                      </a:r>
                      <a:endParaRPr lang="pt-BR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 DISTÂNCIA</a:t>
                      </a:r>
                      <a:endParaRPr lang="pt-BR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pt-BR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0346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Público</a:t>
                      </a:r>
                      <a:endParaRPr lang="pt-BR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Privado</a:t>
                      </a:r>
                      <a:endParaRPr lang="pt-BR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Público</a:t>
                      </a:r>
                      <a:endParaRPr lang="pt-BR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Privado</a:t>
                      </a:r>
                      <a:endParaRPr lang="pt-BR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Presencial</a:t>
                      </a:r>
                      <a:endParaRPr lang="pt-BR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EaD</a:t>
                      </a:r>
                      <a:endParaRPr lang="pt-BR" sz="16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3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2001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25.871</a:t>
                      </a:r>
                      <a:endParaRPr lang="pt-B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43.926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69.797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3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2002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32.361</a:t>
                      </a:r>
                      <a:endParaRPr lang="pt-B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48.987</a:t>
                      </a:r>
                      <a:endParaRPr lang="pt-B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81.348</a:t>
                      </a:r>
                      <a:endParaRPr lang="pt-B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3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2003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38.879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75.891</a:t>
                      </a:r>
                      <a:endParaRPr lang="pt-B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114.770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3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2004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45.573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107.734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pt-B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5.609</a:t>
                      </a:r>
                      <a:endParaRPr lang="pt-B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153.307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5.609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3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2005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54.710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159.561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1.398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21.397</a:t>
                      </a:r>
                      <a:endParaRPr lang="pt-B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214.271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22.795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3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2006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59.940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218.787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2.964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44.210</a:t>
                      </a:r>
                      <a:endParaRPr lang="pt-B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278.727</a:t>
                      </a:r>
                      <a:endParaRPr lang="pt-B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47.174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3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2007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63.520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283.630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1.300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66.372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347.150</a:t>
                      </a:r>
                      <a:endParaRPr lang="pt-B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67.672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3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2008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68.861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343.171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22.430</a:t>
                      </a:r>
                      <a:endParaRPr lang="pt-B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105.189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412.032</a:t>
                      </a:r>
                      <a:endParaRPr lang="pt-B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127.619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3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2009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84.845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401.885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17.045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176.904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486.730</a:t>
                      </a:r>
                      <a:endParaRPr lang="pt-B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193.949</a:t>
                      </a:r>
                      <a:endParaRPr lang="pt-B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3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2010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90.869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454.975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33.210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202.555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545.844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235.765</a:t>
                      </a:r>
                      <a:endParaRPr lang="pt-B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3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TOTAL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565.429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2.138.547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78.347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622.236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Arial" pitchFamily="34" charset="0"/>
                          <a:cs typeface="Arial" pitchFamily="34" charset="0"/>
                        </a:rPr>
                        <a:t>2.703.976</a:t>
                      </a:r>
                      <a:endParaRPr lang="pt-BR" sz="16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700.583</a:t>
                      </a:r>
                      <a:endParaRPr lang="pt-BR" sz="16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5320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751</Words>
  <Application>Microsoft Office PowerPoint</Application>
  <PresentationFormat>Apresentação na tela (4:3)</PresentationFormat>
  <Paragraphs>183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ABED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SIDNEY DO CARMO FERREIRA DE LARA</cp:lastModifiedBy>
  <cp:revision>39</cp:revision>
  <dcterms:created xsi:type="dcterms:W3CDTF">2013-08-07T21:06:06Z</dcterms:created>
  <dcterms:modified xsi:type="dcterms:W3CDTF">2013-09-08T22:11:35Z</dcterms:modified>
</cp:coreProperties>
</file>