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8" r:id="rId3"/>
    <p:sldId id="274" r:id="rId4"/>
    <p:sldId id="275" r:id="rId5"/>
    <p:sldId id="257" r:id="rId6"/>
    <p:sldId id="267" r:id="rId7"/>
    <p:sldId id="276" r:id="rId8"/>
    <p:sldId id="268" r:id="rId9"/>
    <p:sldId id="277" r:id="rId10"/>
    <p:sldId id="278" r:id="rId11"/>
    <p:sldId id="279" r:id="rId12"/>
    <p:sldId id="280" r:id="rId13"/>
    <p:sldId id="281" r:id="rId14"/>
    <p:sldId id="282" r:id="rId15"/>
    <p:sldId id="283" r:id="rId16"/>
    <p:sldId id="284" r:id="rId17"/>
    <p:sldId id="270" r:id="rId18"/>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62" autoAdjust="0"/>
    <p:restoredTop sz="94660"/>
  </p:normalViewPr>
  <p:slideViewPr>
    <p:cSldViewPr>
      <p:cViewPr varScale="1">
        <p:scale>
          <a:sx n="69" d="100"/>
          <a:sy n="69" d="100"/>
        </p:scale>
        <p:origin x="-141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10" name="Triângulo retângulo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ítulo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pt-BR" smtClean="0"/>
              <a:t>Clique para editar o título mestre</a:t>
            </a:r>
            <a:endParaRPr kumimoji="0" lang="en-US"/>
          </a:p>
        </p:txBody>
      </p:sp>
      <p:sp>
        <p:nvSpPr>
          <p:cNvPr id="17" name="Subtítulo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t-BR" smtClean="0"/>
              <a:t>Clique para editar o estilo do subtítulo mestre</a:t>
            </a:r>
            <a:endParaRPr kumimoji="0" lang="en-US"/>
          </a:p>
        </p:txBody>
      </p:sp>
      <p:grpSp>
        <p:nvGrpSpPr>
          <p:cNvPr id="2" name="Grupo 1"/>
          <p:cNvGrpSpPr/>
          <p:nvPr/>
        </p:nvGrpSpPr>
        <p:grpSpPr>
          <a:xfrm>
            <a:off x="-3765" y="4953000"/>
            <a:ext cx="9147765" cy="1912088"/>
            <a:chOff x="-3765" y="4832896"/>
            <a:chExt cx="9147765" cy="2032192"/>
          </a:xfrm>
        </p:grpSpPr>
        <p:sp>
          <p:nvSpPr>
            <p:cNvPr id="7" name="Forma livre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orma livre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orma livre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Conector reto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Espaço Reservado para Data 29"/>
          <p:cNvSpPr>
            <a:spLocks noGrp="1"/>
          </p:cNvSpPr>
          <p:nvPr>
            <p:ph type="dt" sz="half" idx="10"/>
          </p:nvPr>
        </p:nvSpPr>
        <p:spPr/>
        <p:txBody>
          <a:bodyPr/>
          <a:lstStyle>
            <a:lvl1pPr>
              <a:defRPr>
                <a:solidFill>
                  <a:srgbClr val="FFFFFF"/>
                </a:solidFill>
              </a:defRPr>
            </a:lvl1pPr>
            <a:extLst/>
          </a:lstStyle>
          <a:p>
            <a:fld id="{4D7F8A1A-B6CD-436D-88C3-8DDE28D50ECA}" type="datetimeFigureOut">
              <a:rPr lang="pt-BR" smtClean="0"/>
              <a:t>10/09/2013</a:t>
            </a:fld>
            <a:endParaRPr lang="pt-BR"/>
          </a:p>
        </p:txBody>
      </p:sp>
      <p:sp>
        <p:nvSpPr>
          <p:cNvPr id="19" name="Espaço Reservado para Rodapé 18"/>
          <p:cNvSpPr>
            <a:spLocks noGrp="1"/>
          </p:cNvSpPr>
          <p:nvPr>
            <p:ph type="ftr" sz="quarter" idx="11"/>
          </p:nvPr>
        </p:nvSpPr>
        <p:spPr/>
        <p:txBody>
          <a:bodyPr/>
          <a:lstStyle>
            <a:lvl1pPr>
              <a:defRPr>
                <a:solidFill>
                  <a:schemeClr val="accent1">
                    <a:tint val="20000"/>
                  </a:schemeClr>
                </a:solidFill>
              </a:defRPr>
            </a:lvl1pPr>
            <a:extLst/>
          </a:lstStyle>
          <a:p>
            <a:endParaRPr lang="pt-BR"/>
          </a:p>
        </p:txBody>
      </p:sp>
      <p:sp>
        <p:nvSpPr>
          <p:cNvPr id="27" name="Espaço Reservado para Número de Slide 26"/>
          <p:cNvSpPr>
            <a:spLocks noGrp="1"/>
          </p:cNvSpPr>
          <p:nvPr>
            <p:ph type="sldNum" sz="quarter" idx="12"/>
          </p:nvPr>
        </p:nvSpPr>
        <p:spPr/>
        <p:txBody>
          <a:bodyPr/>
          <a:lstStyle>
            <a:lvl1pPr>
              <a:defRPr>
                <a:solidFill>
                  <a:srgbClr val="FFFFFF"/>
                </a:solidFill>
              </a:defRPr>
            </a:lvl1pPr>
            <a:extLst/>
          </a:lstStyle>
          <a:p>
            <a:fld id="{7BF05851-86A9-4FFB-87DB-CB013C6A545E}" type="slidenum">
              <a:rPr lang="pt-BR" smtClean="0"/>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extLst/>
          </a:lstStyle>
          <a:p>
            <a:r>
              <a:rPr kumimoji="0" lang="pt-BR" smtClean="0"/>
              <a:t>Clique para editar o título mestre</a:t>
            </a:r>
            <a:endParaRPr kumimoji="0" lang="en-US"/>
          </a:p>
        </p:txBody>
      </p:sp>
      <p:sp>
        <p:nvSpPr>
          <p:cNvPr id="3" name="Espaço Reservado para Texto Vertical 2"/>
          <p:cNvSpPr>
            <a:spLocks noGrp="1"/>
          </p:cNvSpPr>
          <p:nvPr>
            <p:ph type="body" orient="vert" idx="1"/>
          </p:nvPr>
        </p:nvSpPr>
        <p:spPr>
          <a:xfrm>
            <a:off x="457200" y="1481329"/>
            <a:ext cx="8229600" cy="4386071"/>
          </a:xfrm>
        </p:spPr>
        <p:txBody>
          <a:bodyPr vert="eaVert"/>
          <a:lstStyle>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extLst/>
          </a:lstStyle>
          <a:p>
            <a:fld id="{4D7F8A1A-B6CD-436D-88C3-8DDE28D50ECA}" type="datetimeFigureOut">
              <a:rPr lang="pt-BR" smtClean="0"/>
              <a:t>10/09/2013</a:t>
            </a:fld>
            <a:endParaRPr lang="pt-BR"/>
          </a:p>
        </p:txBody>
      </p:sp>
      <p:sp>
        <p:nvSpPr>
          <p:cNvPr id="5" name="Espaço Reservado para Rodapé 4"/>
          <p:cNvSpPr>
            <a:spLocks noGrp="1"/>
          </p:cNvSpPr>
          <p:nvPr>
            <p:ph type="ftr" sz="quarter" idx="11"/>
          </p:nvPr>
        </p:nvSpPr>
        <p:spPr/>
        <p:txBody>
          <a:bodyPr/>
          <a:lstStyle>
            <a:extLst/>
          </a:lstStyle>
          <a:p>
            <a:endParaRPr lang="pt-BR"/>
          </a:p>
        </p:txBody>
      </p:sp>
      <p:sp>
        <p:nvSpPr>
          <p:cNvPr id="6" name="Espaço Reservado para Número de Slide 5"/>
          <p:cNvSpPr>
            <a:spLocks noGrp="1"/>
          </p:cNvSpPr>
          <p:nvPr>
            <p:ph type="sldNum" sz="quarter" idx="12"/>
          </p:nvPr>
        </p:nvSpPr>
        <p:spPr/>
        <p:txBody>
          <a:bodyPr/>
          <a:lstStyle>
            <a:extLst/>
          </a:lstStyle>
          <a:p>
            <a:fld id="{7BF05851-86A9-4FFB-87DB-CB013C6A545E}" type="slidenum">
              <a:rPr lang="pt-BR" smtClean="0"/>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844013" y="274640"/>
            <a:ext cx="1777470" cy="5592761"/>
          </a:xfrm>
        </p:spPr>
        <p:txBody>
          <a:bodyPr vert="eaVert"/>
          <a:lstStyle>
            <a:extLst/>
          </a:lstStyle>
          <a:p>
            <a:r>
              <a:rPr kumimoji="0" lang="pt-BR" smtClean="0"/>
              <a:t>Clique para editar o título mestre</a:t>
            </a:r>
            <a:endParaRPr kumimoji="0" lang="en-US"/>
          </a:p>
        </p:txBody>
      </p:sp>
      <p:sp>
        <p:nvSpPr>
          <p:cNvPr id="3" name="Espaço Reservado para Texto Vertical 2"/>
          <p:cNvSpPr>
            <a:spLocks noGrp="1"/>
          </p:cNvSpPr>
          <p:nvPr>
            <p:ph type="body" orient="vert" idx="1"/>
          </p:nvPr>
        </p:nvSpPr>
        <p:spPr>
          <a:xfrm>
            <a:off x="457200" y="274641"/>
            <a:ext cx="6324600" cy="5592760"/>
          </a:xfrm>
        </p:spPr>
        <p:txBody>
          <a:bodyPr vert="eaVert"/>
          <a:lstStyle>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extLst/>
          </a:lstStyle>
          <a:p>
            <a:fld id="{4D7F8A1A-B6CD-436D-88C3-8DDE28D50ECA}" type="datetimeFigureOut">
              <a:rPr lang="pt-BR" smtClean="0"/>
              <a:t>10/09/2013</a:t>
            </a:fld>
            <a:endParaRPr lang="pt-BR"/>
          </a:p>
        </p:txBody>
      </p:sp>
      <p:sp>
        <p:nvSpPr>
          <p:cNvPr id="5" name="Espaço Reservado para Rodapé 4"/>
          <p:cNvSpPr>
            <a:spLocks noGrp="1"/>
          </p:cNvSpPr>
          <p:nvPr>
            <p:ph type="ftr" sz="quarter" idx="11"/>
          </p:nvPr>
        </p:nvSpPr>
        <p:spPr/>
        <p:txBody>
          <a:bodyPr/>
          <a:lstStyle>
            <a:extLst/>
          </a:lstStyle>
          <a:p>
            <a:endParaRPr lang="pt-BR"/>
          </a:p>
        </p:txBody>
      </p:sp>
      <p:sp>
        <p:nvSpPr>
          <p:cNvPr id="6" name="Espaço Reservado para Número de Slide 5"/>
          <p:cNvSpPr>
            <a:spLocks noGrp="1"/>
          </p:cNvSpPr>
          <p:nvPr>
            <p:ph type="sldNum" sz="quarter" idx="12"/>
          </p:nvPr>
        </p:nvSpPr>
        <p:spPr/>
        <p:txBody>
          <a:bodyPr/>
          <a:lstStyle>
            <a:extLst/>
          </a:lstStyle>
          <a:p>
            <a:fld id="{7BF05851-86A9-4FFB-87DB-CB013C6A545E}" type="slidenum">
              <a:rPr lang="pt-BR" smtClean="0"/>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extLst/>
          </a:lstStyle>
          <a:p>
            <a:fld id="{4D7F8A1A-B6CD-436D-88C3-8DDE28D50ECA}" type="datetimeFigureOut">
              <a:rPr lang="pt-BR" smtClean="0"/>
              <a:t>10/09/2013</a:t>
            </a:fld>
            <a:endParaRPr lang="pt-BR"/>
          </a:p>
        </p:txBody>
      </p:sp>
      <p:sp>
        <p:nvSpPr>
          <p:cNvPr id="5" name="Espaço Reservado para Rodapé 4"/>
          <p:cNvSpPr>
            <a:spLocks noGrp="1"/>
          </p:cNvSpPr>
          <p:nvPr>
            <p:ph type="ftr" sz="quarter" idx="11"/>
          </p:nvPr>
        </p:nvSpPr>
        <p:spPr/>
        <p:txBody>
          <a:bodyPr/>
          <a:lstStyle>
            <a:extLst/>
          </a:lstStyle>
          <a:p>
            <a:endParaRPr lang="pt-BR"/>
          </a:p>
        </p:txBody>
      </p:sp>
      <p:sp>
        <p:nvSpPr>
          <p:cNvPr id="6" name="Espaço Reservado para Número de Slide 5"/>
          <p:cNvSpPr>
            <a:spLocks noGrp="1"/>
          </p:cNvSpPr>
          <p:nvPr>
            <p:ph type="sldNum" sz="quarter" idx="12"/>
          </p:nvPr>
        </p:nvSpPr>
        <p:spPr/>
        <p:txBody>
          <a:bodyPr/>
          <a:lstStyle>
            <a:extLst/>
          </a:lstStyle>
          <a:p>
            <a:fld id="{7BF05851-86A9-4FFB-87DB-CB013C6A545E}" type="slidenum">
              <a:rPr lang="pt-BR" smtClean="0"/>
              <a:t>‹nº›</a:t>
            </a:fld>
            <a:endParaRPr lang="pt-BR"/>
          </a:p>
        </p:txBody>
      </p:sp>
      <p:sp>
        <p:nvSpPr>
          <p:cNvPr id="7" name="Título 6"/>
          <p:cNvSpPr>
            <a:spLocks noGrp="1"/>
          </p:cNvSpPr>
          <p:nvPr>
            <p:ph type="title"/>
          </p:nvPr>
        </p:nvSpPr>
        <p:spPr/>
        <p:txBody>
          <a:bodyPr rtlCol="0"/>
          <a:lstStyle>
            <a:extLst/>
          </a:lstStyle>
          <a:p>
            <a:r>
              <a:rPr kumimoji="0" lang="pt-BR" smtClean="0"/>
              <a:t>Clique para editar o título mestre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bg>
      <p:bgRef idx="1002">
        <a:schemeClr val="bg1"/>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pt-BR" smtClean="0"/>
              <a:t>Clique para editar o título mestre</a:t>
            </a:r>
            <a:endParaRPr kumimoji="0" lang="en-US"/>
          </a:p>
        </p:txBody>
      </p:sp>
      <p:sp>
        <p:nvSpPr>
          <p:cNvPr id="3" name="Espaço Reservado para Texto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t-BR" smtClean="0"/>
              <a:t>Clique para editar o texto mestre</a:t>
            </a:r>
          </a:p>
        </p:txBody>
      </p:sp>
      <p:sp>
        <p:nvSpPr>
          <p:cNvPr id="4" name="Espaço Reservado para Data 3"/>
          <p:cNvSpPr>
            <a:spLocks noGrp="1"/>
          </p:cNvSpPr>
          <p:nvPr>
            <p:ph type="dt" sz="half" idx="10"/>
          </p:nvPr>
        </p:nvSpPr>
        <p:spPr/>
        <p:txBody>
          <a:bodyPr/>
          <a:lstStyle>
            <a:extLst/>
          </a:lstStyle>
          <a:p>
            <a:fld id="{4D7F8A1A-B6CD-436D-88C3-8DDE28D50ECA}" type="datetimeFigureOut">
              <a:rPr lang="pt-BR" smtClean="0"/>
              <a:t>10/09/2013</a:t>
            </a:fld>
            <a:endParaRPr lang="pt-BR"/>
          </a:p>
        </p:txBody>
      </p:sp>
      <p:sp>
        <p:nvSpPr>
          <p:cNvPr id="5" name="Espaço Reservado para Rodapé 4"/>
          <p:cNvSpPr>
            <a:spLocks noGrp="1"/>
          </p:cNvSpPr>
          <p:nvPr>
            <p:ph type="ftr" sz="quarter" idx="11"/>
          </p:nvPr>
        </p:nvSpPr>
        <p:spPr/>
        <p:txBody>
          <a:bodyPr/>
          <a:lstStyle>
            <a:extLst/>
          </a:lstStyle>
          <a:p>
            <a:endParaRPr lang="pt-BR"/>
          </a:p>
        </p:txBody>
      </p:sp>
      <p:sp>
        <p:nvSpPr>
          <p:cNvPr id="6" name="Espaço Reservado para Número de Slide 5"/>
          <p:cNvSpPr>
            <a:spLocks noGrp="1"/>
          </p:cNvSpPr>
          <p:nvPr>
            <p:ph type="sldNum" sz="quarter" idx="12"/>
          </p:nvPr>
        </p:nvSpPr>
        <p:spPr/>
        <p:txBody>
          <a:bodyPr/>
          <a:lstStyle>
            <a:extLst/>
          </a:lstStyle>
          <a:p>
            <a:fld id="{7BF05851-86A9-4FFB-87DB-CB013C6A545E}" type="slidenum">
              <a:rPr lang="pt-BR" smtClean="0"/>
              <a:t>‹nº›</a:t>
            </a:fld>
            <a:endParaRPr lang="pt-BR"/>
          </a:p>
        </p:txBody>
      </p:sp>
      <p:sp>
        <p:nvSpPr>
          <p:cNvPr id="7" name="Divisa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Divisa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bg>
      <p:bgRef idx="1002">
        <a:schemeClr val="bg1"/>
      </p:bgRef>
    </p:bg>
    <p:spTree>
      <p:nvGrpSpPr>
        <p:cNvPr id="1" name=""/>
        <p:cNvGrpSpPr/>
        <p:nvPr/>
      </p:nvGrpSpPr>
      <p:grpSpPr>
        <a:xfrm>
          <a:off x="0" y="0"/>
          <a:ext cx="0" cy="0"/>
          <a:chOff x="0" y="0"/>
          <a:chExt cx="0" cy="0"/>
        </a:xfrm>
      </p:grpSpPr>
      <p:sp>
        <p:nvSpPr>
          <p:cNvPr id="3" name="Espaço Reservado para Conteúdo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Conteúdo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extLst/>
          </a:lstStyle>
          <a:p>
            <a:fld id="{4D7F8A1A-B6CD-436D-88C3-8DDE28D50ECA}" type="datetimeFigureOut">
              <a:rPr lang="pt-BR" smtClean="0"/>
              <a:t>10/09/2013</a:t>
            </a:fld>
            <a:endParaRPr lang="pt-BR"/>
          </a:p>
        </p:txBody>
      </p:sp>
      <p:sp>
        <p:nvSpPr>
          <p:cNvPr id="6" name="Espaço Reservado para Rodapé 5"/>
          <p:cNvSpPr>
            <a:spLocks noGrp="1"/>
          </p:cNvSpPr>
          <p:nvPr>
            <p:ph type="ftr" sz="quarter" idx="11"/>
          </p:nvPr>
        </p:nvSpPr>
        <p:spPr/>
        <p:txBody>
          <a:bodyPr/>
          <a:lstStyle>
            <a:extLst/>
          </a:lstStyle>
          <a:p>
            <a:endParaRPr lang="pt-BR"/>
          </a:p>
        </p:txBody>
      </p:sp>
      <p:sp>
        <p:nvSpPr>
          <p:cNvPr id="7" name="Espaço Reservado para Número de Slide 6"/>
          <p:cNvSpPr>
            <a:spLocks noGrp="1"/>
          </p:cNvSpPr>
          <p:nvPr>
            <p:ph type="sldNum" sz="quarter" idx="12"/>
          </p:nvPr>
        </p:nvSpPr>
        <p:spPr/>
        <p:txBody>
          <a:bodyPr/>
          <a:lstStyle>
            <a:extLst/>
          </a:lstStyle>
          <a:p>
            <a:fld id="{7BF05851-86A9-4FFB-87DB-CB013C6A545E}" type="slidenum">
              <a:rPr lang="pt-BR" smtClean="0"/>
              <a:t>‹nº›</a:t>
            </a:fld>
            <a:endParaRPr lang="pt-BR"/>
          </a:p>
        </p:txBody>
      </p:sp>
      <p:sp>
        <p:nvSpPr>
          <p:cNvPr id="8" name="Título 7"/>
          <p:cNvSpPr>
            <a:spLocks noGrp="1"/>
          </p:cNvSpPr>
          <p:nvPr>
            <p:ph type="title"/>
          </p:nvPr>
        </p:nvSpPr>
        <p:spPr/>
        <p:txBody>
          <a:bodyPr rtlCol="0"/>
          <a:lstStyle>
            <a:extLst/>
          </a:lstStyle>
          <a:p>
            <a:r>
              <a:rPr kumimoji="0" lang="pt-BR" smtClean="0"/>
              <a:t>Clique para editar o título mestre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ção">
    <p:bg>
      <p:bgRef idx="1003">
        <a:schemeClr val="bg1"/>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8229600" cy="1143000"/>
          </a:xfrm>
        </p:spPr>
        <p:txBody>
          <a:bodyPr anchor="ctr"/>
          <a:lstStyle>
            <a:lvl1pPr>
              <a:defRPr/>
            </a:lvl1pPr>
            <a:extLst/>
          </a:lstStyle>
          <a:p>
            <a:r>
              <a:rPr kumimoji="0" lang="pt-BR" smtClean="0"/>
              <a:t>Clique para editar o título mestre</a:t>
            </a:r>
            <a:endParaRPr kumimoji="0" lang="en-US"/>
          </a:p>
        </p:txBody>
      </p:sp>
      <p:sp>
        <p:nvSpPr>
          <p:cNvPr id="3" name="Espaço Reservado para Texto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t-BR" smtClean="0"/>
              <a:t>Clique para editar o texto mestre</a:t>
            </a:r>
          </a:p>
        </p:txBody>
      </p:sp>
      <p:sp>
        <p:nvSpPr>
          <p:cNvPr id="4" name="Espaço Reservado para Texto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t-BR" smtClean="0"/>
              <a:t>Clique para editar o texto mestre</a:t>
            </a:r>
          </a:p>
        </p:txBody>
      </p:sp>
      <p:sp>
        <p:nvSpPr>
          <p:cNvPr id="5" name="Espaço Reservado para Conteúdo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6" name="Espaço Reservado para Conteúdo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7" name="Espaço Reservado para Data 6"/>
          <p:cNvSpPr>
            <a:spLocks noGrp="1"/>
          </p:cNvSpPr>
          <p:nvPr>
            <p:ph type="dt" sz="half" idx="10"/>
          </p:nvPr>
        </p:nvSpPr>
        <p:spPr/>
        <p:txBody>
          <a:bodyPr/>
          <a:lstStyle>
            <a:extLst/>
          </a:lstStyle>
          <a:p>
            <a:fld id="{4D7F8A1A-B6CD-436D-88C3-8DDE28D50ECA}" type="datetimeFigureOut">
              <a:rPr lang="pt-BR" smtClean="0"/>
              <a:t>10/09/2013</a:t>
            </a:fld>
            <a:endParaRPr lang="pt-BR"/>
          </a:p>
        </p:txBody>
      </p:sp>
      <p:sp>
        <p:nvSpPr>
          <p:cNvPr id="8" name="Espaço Reservado para Rodapé 7"/>
          <p:cNvSpPr>
            <a:spLocks noGrp="1"/>
          </p:cNvSpPr>
          <p:nvPr>
            <p:ph type="ftr" sz="quarter" idx="11"/>
          </p:nvPr>
        </p:nvSpPr>
        <p:spPr/>
        <p:txBody>
          <a:bodyPr/>
          <a:lstStyle>
            <a:extLst/>
          </a:lstStyle>
          <a:p>
            <a:endParaRPr lang="pt-BR"/>
          </a:p>
        </p:txBody>
      </p:sp>
      <p:sp>
        <p:nvSpPr>
          <p:cNvPr id="9" name="Espaço Reservado para Número de Slide 8"/>
          <p:cNvSpPr>
            <a:spLocks noGrp="1"/>
          </p:cNvSpPr>
          <p:nvPr>
            <p:ph type="sldNum" sz="quarter" idx="12"/>
          </p:nvPr>
        </p:nvSpPr>
        <p:spPr/>
        <p:txBody>
          <a:bodyPr/>
          <a:lstStyle>
            <a:extLst/>
          </a:lstStyle>
          <a:p>
            <a:fld id="{7BF05851-86A9-4FFB-87DB-CB013C6A545E}" type="slidenum">
              <a:rPr lang="pt-BR" smtClean="0"/>
              <a:t>‹nº›</a:t>
            </a:fld>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bg>
      <p:bgRef idx="1002">
        <a:schemeClr val="bg1"/>
      </p:bgRef>
    </p:bg>
    <p:spTree>
      <p:nvGrpSpPr>
        <p:cNvPr id="1" name=""/>
        <p:cNvGrpSpPr/>
        <p:nvPr/>
      </p:nvGrpSpPr>
      <p:grpSpPr>
        <a:xfrm>
          <a:off x="0" y="0"/>
          <a:ext cx="0" cy="0"/>
          <a:chOff x="0" y="0"/>
          <a:chExt cx="0" cy="0"/>
        </a:xfrm>
      </p:grpSpPr>
      <p:sp>
        <p:nvSpPr>
          <p:cNvPr id="3" name="Espaço Reservado para Data 2"/>
          <p:cNvSpPr>
            <a:spLocks noGrp="1"/>
          </p:cNvSpPr>
          <p:nvPr>
            <p:ph type="dt" sz="half" idx="10"/>
          </p:nvPr>
        </p:nvSpPr>
        <p:spPr/>
        <p:txBody>
          <a:bodyPr/>
          <a:lstStyle>
            <a:extLst/>
          </a:lstStyle>
          <a:p>
            <a:fld id="{4D7F8A1A-B6CD-436D-88C3-8DDE28D50ECA}" type="datetimeFigureOut">
              <a:rPr lang="pt-BR" smtClean="0"/>
              <a:t>10/09/2013</a:t>
            </a:fld>
            <a:endParaRPr lang="pt-BR"/>
          </a:p>
        </p:txBody>
      </p:sp>
      <p:sp>
        <p:nvSpPr>
          <p:cNvPr id="4" name="Espaço Reservado para Rodapé 3"/>
          <p:cNvSpPr>
            <a:spLocks noGrp="1"/>
          </p:cNvSpPr>
          <p:nvPr>
            <p:ph type="ftr" sz="quarter" idx="11"/>
          </p:nvPr>
        </p:nvSpPr>
        <p:spPr/>
        <p:txBody>
          <a:bodyPr/>
          <a:lstStyle>
            <a:extLst/>
          </a:lstStyle>
          <a:p>
            <a:endParaRPr lang="pt-BR"/>
          </a:p>
        </p:txBody>
      </p:sp>
      <p:sp>
        <p:nvSpPr>
          <p:cNvPr id="5" name="Espaço Reservado para Número de Slide 4"/>
          <p:cNvSpPr>
            <a:spLocks noGrp="1"/>
          </p:cNvSpPr>
          <p:nvPr>
            <p:ph type="sldNum" sz="quarter" idx="12"/>
          </p:nvPr>
        </p:nvSpPr>
        <p:spPr/>
        <p:txBody>
          <a:bodyPr/>
          <a:lstStyle>
            <a:extLst/>
          </a:lstStyle>
          <a:p>
            <a:fld id="{7BF05851-86A9-4FFB-87DB-CB013C6A545E}" type="slidenum">
              <a:rPr lang="pt-BR" smtClean="0"/>
              <a:t>‹nº›</a:t>
            </a:fld>
            <a:endParaRPr lang="pt-BR"/>
          </a:p>
        </p:txBody>
      </p:sp>
      <p:sp>
        <p:nvSpPr>
          <p:cNvPr id="6" name="Título 5"/>
          <p:cNvSpPr>
            <a:spLocks noGrp="1"/>
          </p:cNvSpPr>
          <p:nvPr>
            <p:ph type="title"/>
          </p:nvPr>
        </p:nvSpPr>
        <p:spPr/>
        <p:txBody>
          <a:bodyPr rtlCol="0"/>
          <a:lstStyle>
            <a:extLst/>
          </a:lstStyle>
          <a:p>
            <a:r>
              <a:rPr kumimoji="0" lang="pt-BR" smtClean="0"/>
              <a:t>Clique para editar o título mestre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extLst/>
          </a:lstStyle>
          <a:p>
            <a:fld id="{4D7F8A1A-B6CD-436D-88C3-8DDE28D50ECA}" type="datetimeFigureOut">
              <a:rPr lang="pt-BR" smtClean="0"/>
              <a:t>10/09/2013</a:t>
            </a:fld>
            <a:endParaRPr lang="pt-BR"/>
          </a:p>
        </p:txBody>
      </p:sp>
      <p:sp>
        <p:nvSpPr>
          <p:cNvPr id="3" name="Espaço Reservado para Rodapé 2"/>
          <p:cNvSpPr>
            <a:spLocks noGrp="1"/>
          </p:cNvSpPr>
          <p:nvPr>
            <p:ph type="ftr" sz="quarter" idx="11"/>
          </p:nvPr>
        </p:nvSpPr>
        <p:spPr/>
        <p:txBody>
          <a:bodyPr/>
          <a:lstStyle>
            <a:extLst/>
          </a:lstStyle>
          <a:p>
            <a:endParaRPr lang="pt-BR"/>
          </a:p>
        </p:txBody>
      </p:sp>
      <p:sp>
        <p:nvSpPr>
          <p:cNvPr id="4" name="Espaço Reservado para Número de Slide 3"/>
          <p:cNvSpPr>
            <a:spLocks noGrp="1"/>
          </p:cNvSpPr>
          <p:nvPr>
            <p:ph type="sldNum" sz="quarter" idx="12"/>
          </p:nvPr>
        </p:nvSpPr>
        <p:spPr/>
        <p:txBody>
          <a:bodyPr/>
          <a:lstStyle>
            <a:extLst/>
          </a:lstStyle>
          <a:p>
            <a:fld id="{7BF05851-86A9-4FFB-87DB-CB013C6A545E}" type="slidenum">
              <a:rPr lang="pt-BR" smtClean="0"/>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bg>
      <p:bgRef idx="1003">
        <a:schemeClr val="bg1"/>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pt-BR" smtClean="0"/>
              <a:t>Clique para editar o título mestre</a:t>
            </a:r>
            <a:endParaRPr kumimoji="0" lang="en-US"/>
          </a:p>
        </p:txBody>
      </p:sp>
      <p:sp>
        <p:nvSpPr>
          <p:cNvPr id="3" name="Espaço Reservado para Texto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pt-BR" smtClean="0"/>
              <a:t>Clique para editar o texto mestre</a:t>
            </a:r>
          </a:p>
        </p:txBody>
      </p:sp>
      <p:sp>
        <p:nvSpPr>
          <p:cNvPr id="4" name="Espaço Reservado para Conteúdo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a:xfrm>
            <a:off x="6727032" y="6407944"/>
            <a:ext cx="1920240" cy="365760"/>
          </a:xfrm>
        </p:spPr>
        <p:txBody>
          <a:bodyPr/>
          <a:lstStyle>
            <a:extLst/>
          </a:lstStyle>
          <a:p>
            <a:fld id="{4D7F8A1A-B6CD-436D-88C3-8DDE28D50ECA}" type="datetimeFigureOut">
              <a:rPr lang="pt-BR" smtClean="0"/>
              <a:t>10/09/2013</a:t>
            </a:fld>
            <a:endParaRPr lang="pt-BR"/>
          </a:p>
        </p:txBody>
      </p:sp>
      <p:sp>
        <p:nvSpPr>
          <p:cNvPr id="6" name="Espaço Reservado para Rodapé 5"/>
          <p:cNvSpPr>
            <a:spLocks noGrp="1"/>
          </p:cNvSpPr>
          <p:nvPr>
            <p:ph type="ftr" sz="quarter" idx="11"/>
          </p:nvPr>
        </p:nvSpPr>
        <p:spPr/>
        <p:txBody>
          <a:bodyPr/>
          <a:lstStyle>
            <a:extLst/>
          </a:lstStyle>
          <a:p>
            <a:endParaRPr lang="pt-BR"/>
          </a:p>
        </p:txBody>
      </p:sp>
      <p:sp>
        <p:nvSpPr>
          <p:cNvPr id="7" name="Espaço Reservado para Número de Slide 6"/>
          <p:cNvSpPr>
            <a:spLocks noGrp="1"/>
          </p:cNvSpPr>
          <p:nvPr>
            <p:ph type="sldNum" sz="quarter" idx="12"/>
          </p:nvPr>
        </p:nvSpPr>
        <p:spPr/>
        <p:txBody>
          <a:bodyPr/>
          <a:lstStyle>
            <a:extLst/>
          </a:lstStyle>
          <a:p>
            <a:fld id="{7BF05851-86A9-4FFB-87DB-CB013C6A545E}" type="slidenum">
              <a:rPr lang="pt-BR" smtClean="0"/>
              <a:t>‹nº›</a:t>
            </a:fld>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bg>
      <p:bgRef idx="1002">
        <a:schemeClr val="bg1"/>
      </p:bgRef>
    </p:bg>
    <p:spTree>
      <p:nvGrpSpPr>
        <p:cNvPr id="1" name=""/>
        <p:cNvGrpSpPr/>
        <p:nvPr/>
      </p:nvGrpSpPr>
      <p:grpSpPr>
        <a:xfrm>
          <a:off x="0" y="0"/>
          <a:ext cx="0" cy="0"/>
          <a:chOff x="0" y="0"/>
          <a:chExt cx="0" cy="0"/>
        </a:xfrm>
      </p:grpSpPr>
      <p:sp>
        <p:nvSpPr>
          <p:cNvPr id="4" name="Espaço Reservado para Texto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pt-BR" smtClean="0"/>
              <a:t>Clique para editar o texto mestre</a:t>
            </a:r>
          </a:p>
        </p:txBody>
      </p:sp>
      <p:sp>
        <p:nvSpPr>
          <p:cNvPr id="3" name="Espaço Reservado para Imagem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pt-BR" smtClean="0"/>
              <a:t>Clique no ícone para adicionar uma imagem</a:t>
            </a:r>
            <a:endParaRPr kumimoji="0" lang="en-US" dirty="0"/>
          </a:p>
        </p:txBody>
      </p:sp>
      <p:sp>
        <p:nvSpPr>
          <p:cNvPr id="5" name="Espaço Reservado para Data 4"/>
          <p:cNvSpPr>
            <a:spLocks noGrp="1"/>
          </p:cNvSpPr>
          <p:nvPr>
            <p:ph type="dt" sz="half" idx="10"/>
          </p:nvPr>
        </p:nvSpPr>
        <p:spPr/>
        <p:txBody>
          <a:bodyPr/>
          <a:lstStyle>
            <a:lvl1pPr>
              <a:defRPr>
                <a:solidFill>
                  <a:schemeClr val="tx1"/>
                </a:solidFill>
              </a:defRPr>
            </a:lvl1pPr>
            <a:extLst/>
          </a:lstStyle>
          <a:p>
            <a:fld id="{4D7F8A1A-B6CD-436D-88C3-8DDE28D50ECA}" type="datetimeFigureOut">
              <a:rPr lang="pt-BR" smtClean="0"/>
              <a:t>10/09/2013</a:t>
            </a:fld>
            <a:endParaRPr lang="pt-BR"/>
          </a:p>
        </p:txBody>
      </p:sp>
      <p:sp>
        <p:nvSpPr>
          <p:cNvPr id="6" name="Espaço Reservado para Rodapé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pt-BR"/>
          </a:p>
        </p:txBody>
      </p:sp>
      <p:sp>
        <p:nvSpPr>
          <p:cNvPr id="7" name="Espaço Reservado para Número de Slide 6"/>
          <p:cNvSpPr>
            <a:spLocks noGrp="1"/>
          </p:cNvSpPr>
          <p:nvPr>
            <p:ph type="sldNum" sz="quarter" idx="12"/>
          </p:nvPr>
        </p:nvSpPr>
        <p:spPr/>
        <p:txBody>
          <a:bodyPr/>
          <a:lstStyle>
            <a:lvl1pPr>
              <a:defRPr>
                <a:solidFill>
                  <a:schemeClr val="tx1"/>
                </a:solidFill>
              </a:defRPr>
            </a:lvl1pPr>
            <a:extLst/>
          </a:lstStyle>
          <a:p>
            <a:fld id="{7BF05851-86A9-4FFB-87DB-CB013C6A545E}" type="slidenum">
              <a:rPr lang="pt-BR" smtClean="0"/>
              <a:t>‹nº›</a:t>
            </a:fld>
            <a:endParaRPr lang="pt-BR"/>
          </a:p>
        </p:txBody>
      </p:sp>
      <p:sp>
        <p:nvSpPr>
          <p:cNvPr id="2" name="Título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pt-BR" smtClean="0"/>
              <a:t>Clique para editar o título mestre</a:t>
            </a:r>
            <a:endParaRPr kumimoji="0" lang="en-US"/>
          </a:p>
        </p:txBody>
      </p:sp>
      <p:sp>
        <p:nvSpPr>
          <p:cNvPr id="8" name="Forma livre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orma livre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iângulo retângulo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Conector reto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Divisa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Divisa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orma livre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orma livre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riângulo retângulo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Conector reto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Espaço Reservado para Título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pt-BR" smtClean="0"/>
              <a:t>Clique para editar o título mestre</a:t>
            </a:r>
            <a:endParaRPr kumimoji="0" lang="en-US"/>
          </a:p>
        </p:txBody>
      </p:sp>
      <p:sp>
        <p:nvSpPr>
          <p:cNvPr id="30" name="Espaço Reservado para Texto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pt-BR" smtClean="0"/>
              <a:t>Clique para editar 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10" name="Espaço Reservado para Data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D7F8A1A-B6CD-436D-88C3-8DDE28D50ECA}" type="datetimeFigureOut">
              <a:rPr lang="pt-BR" smtClean="0"/>
              <a:t>10/09/2013</a:t>
            </a:fld>
            <a:endParaRPr lang="pt-BR"/>
          </a:p>
        </p:txBody>
      </p:sp>
      <p:sp>
        <p:nvSpPr>
          <p:cNvPr id="22" name="Espaço Reservado para Rodapé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pt-BR"/>
          </a:p>
        </p:txBody>
      </p:sp>
      <p:sp>
        <p:nvSpPr>
          <p:cNvPr id="18" name="Espaço Reservado para Número de Slide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BF05851-86A9-4FFB-87DB-CB013C6A545E}" type="slidenum">
              <a:rPr lang="pt-BR" smtClean="0"/>
              <a:t>‹nº›</a:t>
            </a:fld>
            <a:endParaRPr lang="pt-BR"/>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docs.google.com/spreadsheet/viewform?formkey=dDV3SXpXN19QOVRxd3VJOGt2TVhJYUE6MQ#gid=0"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fontScale="90000"/>
          </a:bodyPr>
          <a:lstStyle/>
          <a:p>
            <a:r>
              <a:rPr lang="pt-BR" dirty="0">
                <a:effectLst/>
              </a:rPr>
              <a:t>PERFIL DO EGRESSO DO ALUNO DE GESTÃO DA PRODUÇÃO INDUSTRIAL NA MODALIDADE EAD</a:t>
            </a:r>
          </a:p>
        </p:txBody>
      </p:sp>
    </p:spTree>
    <p:extLst>
      <p:ext uri="{BB962C8B-B14F-4D97-AF65-F5344CB8AC3E}">
        <p14:creationId xmlns:p14="http://schemas.microsoft.com/office/powerpoint/2010/main" val="9961482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ço Reservado para Conteúdo 3"/>
          <p:cNvGraphicFramePr>
            <a:graphicFrameLocks noGrp="1"/>
          </p:cNvGraphicFramePr>
          <p:nvPr>
            <p:ph idx="1"/>
            <p:extLst>
              <p:ext uri="{D42A27DB-BD31-4B8C-83A1-F6EECF244321}">
                <p14:modId xmlns:p14="http://schemas.microsoft.com/office/powerpoint/2010/main" val="3863442788"/>
              </p:ext>
            </p:extLst>
          </p:nvPr>
        </p:nvGraphicFramePr>
        <p:xfrm>
          <a:off x="323528" y="3573016"/>
          <a:ext cx="8229602" cy="1927860"/>
        </p:xfrm>
        <a:graphic>
          <a:graphicData uri="http://schemas.openxmlformats.org/drawingml/2006/table">
            <a:tbl>
              <a:tblPr firstRow="1" firstCol="1" bandRow="1">
                <a:tableStyleId>{5C22544A-7EE6-4342-B048-85BDC9FD1C3A}</a:tableStyleId>
              </a:tblPr>
              <a:tblGrid>
                <a:gridCol w="6360009"/>
                <a:gridCol w="352967"/>
                <a:gridCol w="314273"/>
                <a:gridCol w="352967"/>
                <a:gridCol w="424693"/>
                <a:gridCol w="424693"/>
              </a:tblGrid>
              <a:tr h="0">
                <a:tc>
                  <a:txBody>
                    <a:bodyPr/>
                    <a:lstStyle/>
                    <a:p>
                      <a:pPr>
                        <a:lnSpc>
                          <a:spcPct val="115000"/>
                        </a:lnSpc>
                        <a:spcAft>
                          <a:spcPts val="0"/>
                        </a:spcAft>
                      </a:pPr>
                      <a:r>
                        <a:rPr lang="pt-BR" sz="1000" dirty="0">
                          <a:effectLst/>
                        </a:rPr>
                        <a:t>Você considera que após ter concluído seu curso, você desenvolveu:</a:t>
                      </a:r>
                      <a:endParaRPr lang="pt-BR" sz="1100" dirty="0">
                        <a:effectLst/>
                        <a:latin typeface="Calibri"/>
                        <a:ea typeface="Calibri"/>
                        <a:cs typeface="Times New Roman"/>
                      </a:endParaRPr>
                    </a:p>
                  </a:txBody>
                  <a:tcPr marL="101926" marR="101926" marT="0" marB="0"/>
                </a:tc>
                <a:tc>
                  <a:txBody>
                    <a:bodyPr/>
                    <a:lstStyle/>
                    <a:p>
                      <a:pPr>
                        <a:lnSpc>
                          <a:spcPct val="115000"/>
                        </a:lnSpc>
                        <a:spcAft>
                          <a:spcPts val="0"/>
                        </a:spcAft>
                      </a:pPr>
                      <a:r>
                        <a:rPr lang="pt-BR" sz="1000">
                          <a:effectLst/>
                        </a:rPr>
                        <a:t>1</a:t>
                      </a:r>
                      <a:endParaRPr lang="pt-BR" sz="1100">
                        <a:effectLst/>
                        <a:latin typeface="Calibri"/>
                        <a:ea typeface="Calibri"/>
                        <a:cs typeface="Times New Roman"/>
                      </a:endParaRPr>
                    </a:p>
                  </a:txBody>
                  <a:tcPr marL="101926" marR="101926" marT="0" marB="0"/>
                </a:tc>
                <a:tc>
                  <a:txBody>
                    <a:bodyPr/>
                    <a:lstStyle/>
                    <a:p>
                      <a:pPr>
                        <a:lnSpc>
                          <a:spcPct val="115000"/>
                        </a:lnSpc>
                        <a:spcAft>
                          <a:spcPts val="0"/>
                        </a:spcAft>
                      </a:pPr>
                      <a:r>
                        <a:rPr lang="pt-BR" sz="1000">
                          <a:effectLst/>
                        </a:rPr>
                        <a:t>2</a:t>
                      </a:r>
                      <a:endParaRPr lang="pt-BR" sz="1100">
                        <a:effectLst/>
                        <a:latin typeface="Calibri"/>
                        <a:ea typeface="Calibri"/>
                        <a:cs typeface="Times New Roman"/>
                      </a:endParaRPr>
                    </a:p>
                  </a:txBody>
                  <a:tcPr marL="101926" marR="101926" marT="0" marB="0"/>
                </a:tc>
                <a:tc>
                  <a:txBody>
                    <a:bodyPr/>
                    <a:lstStyle/>
                    <a:p>
                      <a:pPr>
                        <a:lnSpc>
                          <a:spcPct val="115000"/>
                        </a:lnSpc>
                        <a:spcAft>
                          <a:spcPts val="0"/>
                        </a:spcAft>
                      </a:pPr>
                      <a:r>
                        <a:rPr lang="pt-BR" sz="1000">
                          <a:effectLst/>
                        </a:rPr>
                        <a:t>3</a:t>
                      </a:r>
                      <a:endParaRPr lang="pt-BR" sz="1100">
                        <a:effectLst/>
                        <a:latin typeface="Calibri"/>
                        <a:ea typeface="Calibri"/>
                        <a:cs typeface="Times New Roman"/>
                      </a:endParaRPr>
                    </a:p>
                  </a:txBody>
                  <a:tcPr marL="101926" marR="101926" marT="0" marB="0"/>
                </a:tc>
                <a:tc>
                  <a:txBody>
                    <a:bodyPr/>
                    <a:lstStyle/>
                    <a:p>
                      <a:pPr>
                        <a:lnSpc>
                          <a:spcPct val="115000"/>
                        </a:lnSpc>
                        <a:spcAft>
                          <a:spcPts val="0"/>
                        </a:spcAft>
                      </a:pPr>
                      <a:r>
                        <a:rPr lang="pt-BR" sz="1000">
                          <a:effectLst/>
                        </a:rPr>
                        <a:t>4</a:t>
                      </a:r>
                      <a:endParaRPr lang="pt-BR" sz="1100">
                        <a:effectLst/>
                        <a:latin typeface="Calibri"/>
                        <a:ea typeface="Calibri"/>
                        <a:cs typeface="Times New Roman"/>
                      </a:endParaRPr>
                    </a:p>
                  </a:txBody>
                  <a:tcPr marL="101926" marR="101926" marT="0" marB="0"/>
                </a:tc>
                <a:tc>
                  <a:txBody>
                    <a:bodyPr/>
                    <a:lstStyle/>
                    <a:p>
                      <a:pPr>
                        <a:lnSpc>
                          <a:spcPct val="115000"/>
                        </a:lnSpc>
                        <a:spcAft>
                          <a:spcPts val="0"/>
                        </a:spcAft>
                      </a:pPr>
                      <a:r>
                        <a:rPr lang="pt-BR" sz="1000">
                          <a:effectLst/>
                        </a:rPr>
                        <a:t>5</a:t>
                      </a:r>
                      <a:endParaRPr lang="pt-BR" sz="1100">
                        <a:effectLst/>
                        <a:latin typeface="Calibri"/>
                        <a:ea typeface="Calibri"/>
                        <a:cs typeface="Times New Roman"/>
                      </a:endParaRPr>
                    </a:p>
                  </a:txBody>
                  <a:tcPr marL="101926" marR="101926" marT="0" marB="0"/>
                </a:tc>
              </a:tr>
              <a:tr h="0">
                <a:tc>
                  <a:txBody>
                    <a:bodyPr/>
                    <a:lstStyle/>
                    <a:p>
                      <a:pPr>
                        <a:lnSpc>
                          <a:spcPct val="115000"/>
                        </a:lnSpc>
                        <a:spcAft>
                          <a:spcPts val="0"/>
                        </a:spcAft>
                      </a:pPr>
                      <a:r>
                        <a:rPr lang="pt-BR" sz="1000">
                          <a:effectLst/>
                        </a:rPr>
                        <a:t>Espírito empreendedor</a:t>
                      </a:r>
                      <a:endParaRPr lang="pt-BR" sz="1100">
                        <a:effectLst/>
                        <a:latin typeface="Calibri"/>
                        <a:ea typeface="Calibri"/>
                        <a:cs typeface="Times New Roman"/>
                      </a:endParaRPr>
                    </a:p>
                  </a:txBody>
                  <a:tcPr marL="101926" marR="101926" marT="0" marB="0"/>
                </a:tc>
                <a:tc>
                  <a:txBody>
                    <a:bodyPr/>
                    <a:lstStyle/>
                    <a:p>
                      <a:pPr>
                        <a:lnSpc>
                          <a:spcPct val="115000"/>
                        </a:lnSpc>
                        <a:spcAft>
                          <a:spcPts val="0"/>
                        </a:spcAft>
                      </a:pPr>
                      <a:r>
                        <a:rPr lang="pt-BR" sz="1000">
                          <a:effectLst/>
                        </a:rPr>
                        <a:t>0</a:t>
                      </a:r>
                      <a:endParaRPr lang="pt-BR" sz="1100">
                        <a:effectLst/>
                        <a:latin typeface="Calibri"/>
                        <a:ea typeface="Calibri"/>
                        <a:cs typeface="Times New Roman"/>
                      </a:endParaRPr>
                    </a:p>
                  </a:txBody>
                  <a:tcPr marL="101926" marR="101926" marT="0" marB="0"/>
                </a:tc>
                <a:tc>
                  <a:txBody>
                    <a:bodyPr/>
                    <a:lstStyle/>
                    <a:p>
                      <a:pPr>
                        <a:lnSpc>
                          <a:spcPct val="115000"/>
                        </a:lnSpc>
                        <a:spcAft>
                          <a:spcPts val="0"/>
                        </a:spcAft>
                      </a:pPr>
                      <a:r>
                        <a:rPr lang="pt-BR" sz="1000">
                          <a:effectLst/>
                        </a:rPr>
                        <a:t>0</a:t>
                      </a:r>
                      <a:endParaRPr lang="pt-BR" sz="1100">
                        <a:effectLst/>
                        <a:latin typeface="Calibri"/>
                        <a:ea typeface="Calibri"/>
                        <a:cs typeface="Times New Roman"/>
                      </a:endParaRPr>
                    </a:p>
                  </a:txBody>
                  <a:tcPr marL="101926" marR="101926" marT="0" marB="0"/>
                </a:tc>
                <a:tc>
                  <a:txBody>
                    <a:bodyPr/>
                    <a:lstStyle/>
                    <a:p>
                      <a:pPr>
                        <a:lnSpc>
                          <a:spcPct val="115000"/>
                        </a:lnSpc>
                        <a:spcAft>
                          <a:spcPts val="0"/>
                        </a:spcAft>
                      </a:pPr>
                      <a:r>
                        <a:rPr lang="pt-BR" sz="1000">
                          <a:effectLst/>
                        </a:rPr>
                        <a:t>2</a:t>
                      </a:r>
                      <a:endParaRPr lang="pt-BR" sz="1100">
                        <a:effectLst/>
                        <a:latin typeface="Calibri"/>
                        <a:ea typeface="Calibri"/>
                        <a:cs typeface="Times New Roman"/>
                      </a:endParaRPr>
                    </a:p>
                  </a:txBody>
                  <a:tcPr marL="101926" marR="101926" marT="0" marB="0"/>
                </a:tc>
                <a:tc>
                  <a:txBody>
                    <a:bodyPr/>
                    <a:lstStyle/>
                    <a:p>
                      <a:pPr>
                        <a:lnSpc>
                          <a:spcPct val="115000"/>
                        </a:lnSpc>
                        <a:spcAft>
                          <a:spcPts val="0"/>
                        </a:spcAft>
                      </a:pPr>
                      <a:r>
                        <a:rPr lang="pt-BR" sz="1000">
                          <a:effectLst/>
                        </a:rPr>
                        <a:t>10</a:t>
                      </a:r>
                      <a:endParaRPr lang="pt-BR" sz="1100">
                        <a:effectLst/>
                        <a:latin typeface="Calibri"/>
                        <a:ea typeface="Calibri"/>
                        <a:cs typeface="Times New Roman"/>
                      </a:endParaRPr>
                    </a:p>
                  </a:txBody>
                  <a:tcPr marL="101926" marR="101926" marT="0" marB="0"/>
                </a:tc>
                <a:tc>
                  <a:txBody>
                    <a:bodyPr/>
                    <a:lstStyle/>
                    <a:p>
                      <a:pPr>
                        <a:lnSpc>
                          <a:spcPct val="115000"/>
                        </a:lnSpc>
                        <a:spcAft>
                          <a:spcPts val="0"/>
                        </a:spcAft>
                      </a:pPr>
                      <a:r>
                        <a:rPr lang="pt-BR" sz="1000">
                          <a:effectLst/>
                        </a:rPr>
                        <a:t>3</a:t>
                      </a:r>
                      <a:endParaRPr lang="pt-BR" sz="1100">
                        <a:effectLst/>
                        <a:latin typeface="Calibri"/>
                        <a:ea typeface="Calibri"/>
                        <a:cs typeface="Times New Roman"/>
                      </a:endParaRPr>
                    </a:p>
                  </a:txBody>
                  <a:tcPr marL="101926" marR="101926" marT="0" marB="0"/>
                </a:tc>
              </a:tr>
              <a:tr h="0">
                <a:tc>
                  <a:txBody>
                    <a:bodyPr/>
                    <a:lstStyle/>
                    <a:p>
                      <a:pPr>
                        <a:lnSpc>
                          <a:spcPct val="115000"/>
                        </a:lnSpc>
                        <a:spcAft>
                          <a:spcPts val="0"/>
                        </a:spcAft>
                      </a:pPr>
                      <a:r>
                        <a:rPr lang="pt-BR" sz="1000">
                          <a:effectLst/>
                        </a:rPr>
                        <a:t>Capacidade de mudança</a:t>
                      </a:r>
                      <a:endParaRPr lang="pt-BR" sz="1100">
                        <a:effectLst/>
                        <a:latin typeface="Calibri"/>
                        <a:ea typeface="Calibri"/>
                        <a:cs typeface="Times New Roman"/>
                      </a:endParaRPr>
                    </a:p>
                  </a:txBody>
                  <a:tcPr marL="101926" marR="101926" marT="0" marB="0"/>
                </a:tc>
                <a:tc>
                  <a:txBody>
                    <a:bodyPr/>
                    <a:lstStyle/>
                    <a:p>
                      <a:pPr>
                        <a:lnSpc>
                          <a:spcPct val="115000"/>
                        </a:lnSpc>
                        <a:spcAft>
                          <a:spcPts val="0"/>
                        </a:spcAft>
                      </a:pPr>
                      <a:r>
                        <a:rPr lang="pt-BR" sz="1000">
                          <a:effectLst/>
                        </a:rPr>
                        <a:t>0</a:t>
                      </a:r>
                      <a:endParaRPr lang="pt-BR" sz="1100">
                        <a:effectLst/>
                        <a:latin typeface="Calibri"/>
                        <a:ea typeface="Calibri"/>
                        <a:cs typeface="Times New Roman"/>
                      </a:endParaRPr>
                    </a:p>
                  </a:txBody>
                  <a:tcPr marL="101926" marR="101926" marT="0" marB="0"/>
                </a:tc>
                <a:tc>
                  <a:txBody>
                    <a:bodyPr/>
                    <a:lstStyle/>
                    <a:p>
                      <a:pPr>
                        <a:lnSpc>
                          <a:spcPct val="115000"/>
                        </a:lnSpc>
                        <a:spcAft>
                          <a:spcPts val="0"/>
                        </a:spcAft>
                      </a:pPr>
                      <a:r>
                        <a:rPr lang="pt-BR" sz="1000">
                          <a:effectLst/>
                        </a:rPr>
                        <a:t>0</a:t>
                      </a:r>
                      <a:endParaRPr lang="pt-BR" sz="1100">
                        <a:effectLst/>
                        <a:latin typeface="Calibri"/>
                        <a:ea typeface="Calibri"/>
                        <a:cs typeface="Times New Roman"/>
                      </a:endParaRPr>
                    </a:p>
                  </a:txBody>
                  <a:tcPr marL="101926" marR="101926" marT="0" marB="0"/>
                </a:tc>
                <a:tc>
                  <a:txBody>
                    <a:bodyPr/>
                    <a:lstStyle/>
                    <a:p>
                      <a:pPr>
                        <a:lnSpc>
                          <a:spcPct val="115000"/>
                        </a:lnSpc>
                        <a:spcAft>
                          <a:spcPts val="0"/>
                        </a:spcAft>
                      </a:pPr>
                      <a:r>
                        <a:rPr lang="pt-BR" sz="1000">
                          <a:effectLst/>
                        </a:rPr>
                        <a:t>0</a:t>
                      </a:r>
                      <a:endParaRPr lang="pt-BR" sz="1100">
                        <a:effectLst/>
                        <a:latin typeface="Calibri"/>
                        <a:ea typeface="Calibri"/>
                        <a:cs typeface="Times New Roman"/>
                      </a:endParaRPr>
                    </a:p>
                  </a:txBody>
                  <a:tcPr marL="101926" marR="101926" marT="0" marB="0"/>
                </a:tc>
                <a:tc>
                  <a:txBody>
                    <a:bodyPr/>
                    <a:lstStyle/>
                    <a:p>
                      <a:pPr>
                        <a:lnSpc>
                          <a:spcPct val="115000"/>
                        </a:lnSpc>
                        <a:spcAft>
                          <a:spcPts val="0"/>
                        </a:spcAft>
                      </a:pPr>
                      <a:r>
                        <a:rPr lang="pt-BR" sz="1000">
                          <a:effectLst/>
                        </a:rPr>
                        <a:t>8</a:t>
                      </a:r>
                      <a:endParaRPr lang="pt-BR" sz="1100">
                        <a:effectLst/>
                        <a:latin typeface="Calibri"/>
                        <a:ea typeface="Calibri"/>
                        <a:cs typeface="Times New Roman"/>
                      </a:endParaRPr>
                    </a:p>
                  </a:txBody>
                  <a:tcPr marL="101926" marR="101926" marT="0" marB="0"/>
                </a:tc>
                <a:tc>
                  <a:txBody>
                    <a:bodyPr/>
                    <a:lstStyle/>
                    <a:p>
                      <a:pPr>
                        <a:lnSpc>
                          <a:spcPct val="115000"/>
                        </a:lnSpc>
                        <a:spcAft>
                          <a:spcPts val="0"/>
                        </a:spcAft>
                      </a:pPr>
                      <a:r>
                        <a:rPr lang="pt-BR" sz="1000">
                          <a:effectLst/>
                        </a:rPr>
                        <a:t>7</a:t>
                      </a:r>
                      <a:endParaRPr lang="pt-BR" sz="1100">
                        <a:effectLst/>
                        <a:latin typeface="Calibri"/>
                        <a:ea typeface="Calibri"/>
                        <a:cs typeface="Times New Roman"/>
                      </a:endParaRPr>
                    </a:p>
                  </a:txBody>
                  <a:tcPr marL="101926" marR="101926" marT="0" marB="0"/>
                </a:tc>
              </a:tr>
              <a:tr h="0">
                <a:tc>
                  <a:txBody>
                    <a:bodyPr/>
                    <a:lstStyle/>
                    <a:p>
                      <a:pPr>
                        <a:lnSpc>
                          <a:spcPct val="115000"/>
                        </a:lnSpc>
                        <a:spcAft>
                          <a:spcPts val="0"/>
                        </a:spcAft>
                      </a:pPr>
                      <a:r>
                        <a:rPr lang="pt-BR" sz="1000" dirty="0">
                          <a:effectLst/>
                        </a:rPr>
                        <a:t>Capacidade de liderança</a:t>
                      </a:r>
                      <a:endParaRPr lang="pt-BR" sz="1100" dirty="0">
                        <a:effectLst/>
                        <a:latin typeface="Calibri"/>
                        <a:ea typeface="Calibri"/>
                        <a:cs typeface="Times New Roman"/>
                      </a:endParaRPr>
                    </a:p>
                  </a:txBody>
                  <a:tcPr marL="101926" marR="101926" marT="0" marB="0"/>
                </a:tc>
                <a:tc>
                  <a:txBody>
                    <a:bodyPr/>
                    <a:lstStyle/>
                    <a:p>
                      <a:pPr>
                        <a:lnSpc>
                          <a:spcPct val="115000"/>
                        </a:lnSpc>
                        <a:spcAft>
                          <a:spcPts val="0"/>
                        </a:spcAft>
                      </a:pPr>
                      <a:r>
                        <a:rPr lang="pt-BR" sz="1000">
                          <a:effectLst/>
                        </a:rPr>
                        <a:t>0</a:t>
                      </a:r>
                      <a:endParaRPr lang="pt-BR" sz="1100">
                        <a:effectLst/>
                        <a:latin typeface="Calibri"/>
                        <a:ea typeface="Calibri"/>
                        <a:cs typeface="Times New Roman"/>
                      </a:endParaRPr>
                    </a:p>
                  </a:txBody>
                  <a:tcPr marL="101926" marR="101926" marT="0" marB="0"/>
                </a:tc>
                <a:tc>
                  <a:txBody>
                    <a:bodyPr/>
                    <a:lstStyle/>
                    <a:p>
                      <a:pPr>
                        <a:lnSpc>
                          <a:spcPct val="115000"/>
                        </a:lnSpc>
                        <a:spcAft>
                          <a:spcPts val="0"/>
                        </a:spcAft>
                      </a:pPr>
                      <a:r>
                        <a:rPr lang="pt-BR" sz="1000">
                          <a:effectLst/>
                        </a:rPr>
                        <a:t>0</a:t>
                      </a:r>
                      <a:endParaRPr lang="pt-BR" sz="1100">
                        <a:effectLst/>
                        <a:latin typeface="Calibri"/>
                        <a:ea typeface="Calibri"/>
                        <a:cs typeface="Times New Roman"/>
                      </a:endParaRPr>
                    </a:p>
                  </a:txBody>
                  <a:tcPr marL="101926" marR="101926" marT="0" marB="0"/>
                </a:tc>
                <a:tc>
                  <a:txBody>
                    <a:bodyPr/>
                    <a:lstStyle/>
                    <a:p>
                      <a:pPr>
                        <a:lnSpc>
                          <a:spcPct val="115000"/>
                        </a:lnSpc>
                        <a:spcAft>
                          <a:spcPts val="0"/>
                        </a:spcAft>
                      </a:pPr>
                      <a:r>
                        <a:rPr lang="pt-BR" sz="1000">
                          <a:effectLst/>
                        </a:rPr>
                        <a:t>1</a:t>
                      </a:r>
                      <a:endParaRPr lang="pt-BR" sz="1100">
                        <a:effectLst/>
                        <a:latin typeface="Calibri"/>
                        <a:ea typeface="Calibri"/>
                        <a:cs typeface="Times New Roman"/>
                      </a:endParaRPr>
                    </a:p>
                  </a:txBody>
                  <a:tcPr marL="101926" marR="101926" marT="0" marB="0"/>
                </a:tc>
                <a:tc>
                  <a:txBody>
                    <a:bodyPr/>
                    <a:lstStyle/>
                    <a:p>
                      <a:pPr>
                        <a:lnSpc>
                          <a:spcPct val="115000"/>
                        </a:lnSpc>
                        <a:spcAft>
                          <a:spcPts val="0"/>
                        </a:spcAft>
                      </a:pPr>
                      <a:r>
                        <a:rPr lang="pt-BR" sz="1000">
                          <a:effectLst/>
                        </a:rPr>
                        <a:t>6</a:t>
                      </a:r>
                      <a:endParaRPr lang="pt-BR" sz="1100">
                        <a:effectLst/>
                        <a:latin typeface="Calibri"/>
                        <a:ea typeface="Calibri"/>
                        <a:cs typeface="Times New Roman"/>
                      </a:endParaRPr>
                    </a:p>
                  </a:txBody>
                  <a:tcPr marL="101926" marR="101926" marT="0" marB="0"/>
                </a:tc>
                <a:tc>
                  <a:txBody>
                    <a:bodyPr/>
                    <a:lstStyle/>
                    <a:p>
                      <a:pPr>
                        <a:lnSpc>
                          <a:spcPct val="115000"/>
                        </a:lnSpc>
                        <a:spcAft>
                          <a:spcPts val="0"/>
                        </a:spcAft>
                      </a:pPr>
                      <a:r>
                        <a:rPr lang="pt-BR" sz="1000">
                          <a:effectLst/>
                        </a:rPr>
                        <a:t>8</a:t>
                      </a:r>
                      <a:endParaRPr lang="pt-BR" sz="1100">
                        <a:effectLst/>
                        <a:latin typeface="Calibri"/>
                        <a:ea typeface="Calibri"/>
                        <a:cs typeface="Times New Roman"/>
                      </a:endParaRPr>
                    </a:p>
                  </a:txBody>
                  <a:tcPr marL="101926" marR="101926" marT="0" marB="0"/>
                </a:tc>
              </a:tr>
              <a:tr h="0">
                <a:tc>
                  <a:txBody>
                    <a:bodyPr/>
                    <a:lstStyle/>
                    <a:p>
                      <a:pPr>
                        <a:lnSpc>
                          <a:spcPct val="115000"/>
                        </a:lnSpc>
                        <a:spcAft>
                          <a:spcPts val="0"/>
                        </a:spcAft>
                      </a:pPr>
                      <a:r>
                        <a:rPr lang="pt-BR" sz="1000">
                          <a:effectLst/>
                        </a:rPr>
                        <a:t>Comunicação objetiva</a:t>
                      </a:r>
                      <a:endParaRPr lang="pt-BR" sz="1100">
                        <a:effectLst/>
                        <a:latin typeface="Calibri"/>
                        <a:ea typeface="Calibri"/>
                        <a:cs typeface="Times New Roman"/>
                      </a:endParaRPr>
                    </a:p>
                  </a:txBody>
                  <a:tcPr marL="101926" marR="101926" marT="0" marB="0"/>
                </a:tc>
                <a:tc>
                  <a:txBody>
                    <a:bodyPr/>
                    <a:lstStyle/>
                    <a:p>
                      <a:pPr>
                        <a:lnSpc>
                          <a:spcPct val="115000"/>
                        </a:lnSpc>
                        <a:spcAft>
                          <a:spcPts val="0"/>
                        </a:spcAft>
                      </a:pPr>
                      <a:r>
                        <a:rPr lang="pt-BR" sz="1000">
                          <a:effectLst/>
                        </a:rPr>
                        <a:t>0</a:t>
                      </a:r>
                      <a:endParaRPr lang="pt-BR" sz="1100">
                        <a:effectLst/>
                        <a:latin typeface="Calibri"/>
                        <a:ea typeface="Calibri"/>
                        <a:cs typeface="Times New Roman"/>
                      </a:endParaRPr>
                    </a:p>
                  </a:txBody>
                  <a:tcPr marL="101926" marR="101926" marT="0" marB="0"/>
                </a:tc>
                <a:tc>
                  <a:txBody>
                    <a:bodyPr/>
                    <a:lstStyle/>
                    <a:p>
                      <a:pPr>
                        <a:lnSpc>
                          <a:spcPct val="115000"/>
                        </a:lnSpc>
                        <a:spcAft>
                          <a:spcPts val="0"/>
                        </a:spcAft>
                      </a:pPr>
                      <a:r>
                        <a:rPr lang="pt-BR" sz="1000">
                          <a:effectLst/>
                        </a:rPr>
                        <a:t>0</a:t>
                      </a:r>
                      <a:endParaRPr lang="pt-BR" sz="1100">
                        <a:effectLst/>
                        <a:latin typeface="Calibri"/>
                        <a:ea typeface="Calibri"/>
                        <a:cs typeface="Times New Roman"/>
                      </a:endParaRPr>
                    </a:p>
                  </a:txBody>
                  <a:tcPr marL="101926" marR="101926" marT="0" marB="0"/>
                </a:tc>
                <a:tc>
                  <a:txBody>
                    <a:bodyPr/>
                    <a:lstStyle/>
                    <a:p>
                      <a:pPr>
                        <a:lnSpc>
                          <a:spcPct val="115000"/>
                        </a:lnSpc>
                        <a:spcAft>
                          <a:spcPts val="0"/>
                        </a:spcAft>
                      </a:pPr>
                      <a:r>
                        <a:rPr lang="pt-BR" sz="1000">
                          <a:effectLst/>
                        </a:rPr>
                        <a:t>1</a:t>
                      </a:r>
                      <a:endParaRPr lang="pt-BR" sz="1100">
                        <a:effectLst/>
                        <a:latin typeface="Calibri"/>
                        <a:ea typeface="Calibri"/>
                        <a:cs typeface="Times New Roman"/>
                      </a:endParaRPr>
                    </a:p>
                  </a:txBody>
                  <a:tcPr marL="101926" marR="101926" marT="0" marB="0"/>
                </a:tc>
                <a:tc>
                  <a:txBody>
                    <a:bodyPr/>
                    <a:lstStyle/>
                    <a:p>
                      <a:pPr>
                        <a:lnSpc>
                          <a:spcPct val="115000"/>
                        </a:lnSpc>
                        <a:spcAft>
                          <a:spcPts val="0"/>
                        </a:spcAft>
                      </a:pPr>
                      <a:r>
                        <a:rPr lang="pt-BR" sz="1000">
                          <a:effectLst/>
                        </a:rPr>
                        <a:t>6</a:t>
                      </a:r>
                      <a:endParaRPr lang="pt-BR" sz="1100">
                        <a:effectLst/>
                        <a:latin typeface="Calibri"/>
                        <a:ea typeface="Calibri"/>
                        <a:cs typeface="Times New Roman"/>
                      </a:endParaRPr>
                    </a:p>
                  </a:txBody>
                  <a:tcPr marL="101926" marR="101926" marT="0" marB="0"/>
                </a:tc>
                <a:tc>
                  <a:txBody>
                    <a:bodyPr/>
                    <a:lstStyle/>
                    <a:p>
                      <a:pPr>
                        <a:lnSpc>
                          <a:spcPct val="115000"/>
                        </a:lnSpc>
                        <a:spcAft>
                          <a:spcPts val="0"/>
                        </a:spcAft>
                      </a:pPr>
                      <a:r>
                        <a:rPr lang="pt-BR" sz="1000">
                          <a:effectLst/>
                        </a:rPr>
                        <a:t>8</a:t>
                      </a:r>
                      <a:endParaRPr lang="pt-BR" sz="1100">
                        <a:effectLst/>
                        <a:latin typeface="Calibri"/>
                        <a:ea typeface="Calibri"/>
                        <a:cs typeface="Times New Roman"/>
                      </a:endParaRPr>
                    </a:p>
                  </a:txBody>
                  <a:tcPr marL="101926" marR="101926" marT="0" marB="0"/>
                </a:tc>
              </a:tr>
              <a:tr h="0">
                <a:tc>
                  <a:txBody>
                    <a:bodyPr/>
                    <a:lstStyle/>
                    <a:p>
                      <a:pPr>
                        <a:lnSpc>
                          <a:spcPct val="115000"/>
                        </a:lnSpc>
                        <a:spcAft>
                          <a:spcPts val="0"/>
                        </a:spcAft>
                      </a:pPr>
                      <a:r>
                        <a:rPr lang="pt-BR" sz="1000">
                          <a:effectLst/>
                        </a:rPr>
                        <a:t>Criatividade e capacidade inovadora para solução de problemas reais</a:t>
                      </a:r>
                      <a:endParaRPr lang="pt-BR" sz="1100">
                        <a:effectLst/>
                        <a:latin typeface="Calibri"/>
                        <a:ea typeface="Calibri"/>
                        <a:cs typeface="Times New Roman"/>
                      </a:endParaRPr>
                    </a:p>
                  </a:txBody>
                  <a:tcPr marL="101926" marR="101926" marT="0" marB="0"/>
                </a:tc>
                <a:tc>
                  <a:txBody>
                    <a:bodyPr/>
                    <a:lstStyle/>
                    <a:p>
                      <a:pPr>
                        <a:lnSpc>
                          <a:spcPct val="115000"/>
                        </a:lnSpc>
                        <a:spcAft>
                          <a:spcPts val="0"/>
                        </a:spcAft>
                      </a:pPr>
                      <a:r>
                        <a:rPr lang="pt-BR" sz="1000">
                          <a:effectLst/>
                        </a:rPr>
                        <a:t>0</a:t>
                      </a:r>
                      <a:endParaRPr lang="pt-BR" sz="1100">
                        <a:effectLst/>
                        <a:latin typeface="Calibri"/>
                        <a:ea typeface="Calibri"/>
                        <a:cs typeface="Times New Roman"/>
                      </a:endParaRPr>
                    </a:p>
                  </a:txBody>
                  <a:tcPr marL="101926" marR="101926" marT="0" marB="0"/>
                </a:tc>
                <a:tc>
                  <a:txBody>
                    <a:bodyPr/>
                    <a:lstStyle/>
                    <a:p>
                      <a:pPr>
                        <a:lnSpc>
                          <a:spcPct val="115000"/>
                        </a:lnSpc>
                        <a:spcAft>
                          <a:spcPts val="0"/>
                        </a:spcAft>
                      </a:pPr>
                      <a:r>
                        <a:rPr lang="pt-BR" sz="1000">
                          <a:effectLst/>
                        </a:rPr>
                        <a:t>0</a:t>
                      </a:r>
                      <a:endParaRPr lang="pt-BR" sz="1100">
                        <a:effectLst/>
                        <a:latin typeface="Calibri"/>
                        <a:ea typeface="Calibri"/>
                        <a:cs typeface="Times New Roman"/>
                      </a:endParaRPr>
                    </a:p>
                  </a:txBody>
                  <a:tcPr marL="101926" marR="101926" marT="0" marB="0"/>
                </a:tc>
                <a:tc>
                  <a:txBody>
                    <a:bodyPr/>
                    <a:lstStyle/>
                    <a:p>
                      <a:pPr>
                        <a:lnSpc>
                          <a:spcPct val="115000"/>
                        </a:lnSpc>
                        <a:spcAft>
                          <a:spcPts val="0"/>
                        </a:spcAft>
                      </a:pPr>
                      <a:r>
                        <a:rPr lang="pt-BR" sz="1000">
                          <a:effectLst/>
                        </a:rPr>
                        <a:t>1</a:t>
                      </a:r>
                      <a:endParaRPr lang="pt-BR" sz="1100">
                        <a:effectLst/>
                        <a:latin typeface="Calibri"/>
                        <a:ea typeface="Calibri"/>
                        <a:cs typeface="Times New Roman"/>
                      </a:endParaRPr>
                    </a:p>
                  </a:txBody>
                  <a:tcPr marL="101926" marR="101926" marT="0" marB="0"/>
                </a:tc>
                <a:tc>
                  <a:txBody>
                    <a:bodyPr/>
                    <a:lstStyle/>
                    <a:p>
                      <a:pPr>
                        <a:lnSpc>
                          <a:spcPct val="115000"/>
                        </a:lnSpc>
                        <a:spcAft>
                          <a:spcPts val="0"/>
                        </a:spcAft>
                      </a:pPr>
                      <a:r>
                        <a:rPr lang="pt-BR" sz="1000">
                          <a:effectLst/>
                        </a:rPr>
                        <a:t>8</a:t>
                      </a:r>
                      <a:endParaRPr lang="pt-BR" sz="1100">
                        <a:effectLst/>
                        <a:latin typeface="Calibri"/>
                        <a:ea typeface="Calibri"/>
                        <a:cs typeface="Times New Roman"/>
                      </a:endParaRPr>
                    </a:p>
                  </a:txBody>
                  <a:tcPr marL="101926" marR="101926" marT="0" marB="0"/>
                </a:tc>
                <a:tc>
                  <a:txBody>
                    <a:bodyPr/>
                    <a:lstStyle/>
                    <a:p>
                      <a:pPr>
                        <a:lnSpc>
                          <a:spcPct val="115000"/>
                        </a:lnSpc>
                        <a:spcAft>
                          <a:spcPts val="0"/>
                        </a:spcAft>
                      </a:pPr>
                      <a:r>
                        <a:rPr lang="pt-BR" sz="1000">
                          <a:effectLst/>
                        </a:rPr>
                        <a:t>6</a:t>
                      </a:r>
                      <a:endParaRPr lang="pt-BR" sz="1100">
                        <a:effectLst/>
                        <a:latin typeface="Calibri"/>
                        <a:ea typeface="Calibri"/>
                        <a:cs typeface="Times New Roman"/>
                      </a:endParaRPr>
                    </a:p>
                  </a:txBody>
                  <a:tcPr marL="101926" marR="101926" marT="0" marB="0"/>
                </a:tc>
              </a:tr>
              <a:tr h="0">
                <a:tc>
                  <a:txBody>
                    <a:bodyPr/>
                    <a:lstStyle/>
                    <a:p>
                      <a:pPr>
                        <a:lnSpc>
                          <a:spcPct val="115000"/>
                        </a:lnSpc>
                        <a:spcAft>
                          <a:spcPts val="0"/>
                        </a:spcAft>
                      </a:pPr>
                      <a:r>
                        <a:rPr lang="pt-BR" sz="1000">
                          <a:effectLst/>
                        </a:rPr>
                        <a:t>Consciência da importância de um aprendizado permanente</a:t>
                      </a:r>
                      <a:endParaRPr lang="pt-BR" sz="1100">
                        <a:effectLst/>
                        <a:latin typeface="Calibri"/>
                        <a:ea typeface="Calibri"/>
                        <a:cs typeface="Times New Roman"/>
                      </a:endParaRPr>
                    </a:p>
                  </a:txBody>
                  <a:tcPr marL="101926" marR="101926" marT="0" marB="0"/>
                </a:tc>
                <a:tc>
                  <a:txBody>
                    <a:bodyPr/>
                    <a:lstStyle/>
                    <a:p>
                      <a:pPr>
                        <a:lnSpc>
                          <a:spcPct val="115000"/>
                        </a:lnSpc>
                        <a:spcAft>
                          <a:spcPts val="0"/>
                        </a:spcAft>
                      </a:pPr>
                      <a:r>
                        <a:rPr lang="pt-BR" sz="1000">
                          <a:effectLst/>
                        </a:rPr>
                        <a:t>0</a:t>
                      </a:r>
                      <a:endParaRPr lang="pt-BR" sz="1100">
                        <a:effectLst/>
                        <a:latin typeface="Calibri"/>
                        <a:ea typeface="Calibri"/>
                        <a:cs typeface="Times New Roman"/>
                      </a:endParaRPr>
                    </a:p>
                  </a:txBody>
                  <a:tcPr marL="101926" marR="101926" marT="0" marB="0"/>
                </a:tc>
                <a:tc>
                  <a:txBody>
                    <a:bodyPr/>
                    <a:lstStyle/>
                    <a:p>
                      <a:pPr>
                        <a:lnSpc>
                          <a:spcPct val="115000"/>
                        </a:lnSpc>
                        <a:spcAft>
                          <a:spcPts val="0"/>
                        </a:spcAft>
                      </a:pPr>
                      <a:r>
                        <a:rPr lang="pt-BR" sz="1000">
                          <a:effectLst/>
                        </a:rPr>
                        <a:t>0</a:t>
                      </a:r>
                      <a:endParaRPr lang="pt-BR" sz="1100">
                        <a:effectLst/>
                        <a:latin typeface="Calibri"/>
                        <a:ea typeface="Calibri"/>
                        <a:cs typeface="Times New Roman"/>
                      </a:endParaRPr>
                    </a:p>
                  </a:txBody>
                  <a:tcPr marL="101926" marR="101926" marT="0" marB="0"/>
                </a:tc>
                <a:tc>
                  <a:txBody>
                    <a:bodyPr/>
                    <a:lstStyle/>
                    <a:p>
                      <a:pPr>
                        <a:lnSpc>
                          <a:spcPct val="115000"/>
                        </a:lnSpc>
                        <a:spcAft>
                          <a:spcPts val="0"/>
                        </a:spcAft>
                      </a:pPr>
                      <a:r>
                        <a:rPr lang="pt-BR" sz="1000">
                          <a:effectLst/>
                        </a:rPr>
                        <a:t>0</a:t>
                      </a:r>
                      <a:endParaRPr lang="pt-BR" sz="1100">
                        <a:effectLst/>
                        <a:latin typeface="Calibri"/>
                        <a:ea typeface="Calibri"/>
                        <a:cs typeface="Times New Roman"/>
                      </a:endParaRPr>
                    </a:p>
                  </a:txBody>
                  <a:tcPr marL="101926" marR="101926" marT="0" marB="0"/>
                </a:tc>
                <a:tc>
                  <a:txBody>
                    <a:bodyPr/>
                    <a:lstStyle/>
                    <a:p>
                      <a:pPr>
                        <a:lnSpc>
                          <a:spcPct val="115000"/>
                        </a:lnSpc>
                        <a:spcAft>
                          <a:spcPts val="0"/>
                        </a:spcAft>
                      </a:pPr>
                      <a:r>
                        <a:rPr lang="pt-BR" sz="1000">
                          <a:effectLst/>
                        </a:rPr>
                        <a:t>5</a:t>
                      </a:r>
                      <a:endParaRPr lang="pt-BR" sz="1100">
                        <a:effectLst/>
                        <a:latin typeface="Calibri"/>
                        <a:ea typeface="Calibri"/>
                        <a:cs typeface="Times New Roman"/>
                      </a:endParaRPr>
                    </a:p>
                  </a:txBody>
                  <a:tcPr marL="101926" marR="101926" marT="0" marB="0"/>
                </a:tc>
                <a:tc>
                  <a:txBody>
                    <a:bodyPr/>
                    <a:lstStyle/>
                    <a:p>
                      <a:pPr>
                        <a:lnSpc>
                          <a:spcPct val="115000"/>
                        </a:lnSpc>
                        <a:spcAft>
                          <a:spcPts val="0"/>
                        </a:spcAft>
                      </a:pPr>
                      <a:r>
                        <a:rPr lang="pt-BR" sz="1000">
                          <a:effectLst/>
                        </a:rPr>
                        <a:t>10</a:t>
                      </a:r>
                      <a:endParaRPr lang="pt-BR" sz="1100">
                        <a:effectLst/>
                        <a:latin typeface="Calibri"/>
                        <a:ea typeface="Calibri"/>
                        <a:cs typeface="Times New Roman"/>
                      </a:endParaRPr>
                    </a:p>
                  </a:txBody>
                  <a:tcPr marL="101926" marR="101926" marT="0" marB="0"/>
                </a:tc>
              </a:tr>
              <a:tr h="0">
                <a:tc>
                  <a:txBody>
                    <a:bodyPr/>
                    <a:lstStyle/>
                    <a:p>
                      <a:pPr>
                        <a:lnSpc>
                          <a:spcPct val="115000"/>
                        </a:lnSpc>
                        <a:spcAft>
                          <a:spcPts val="0"/>
                        </a:spcAft>
                      </a:pPr>
                      <a:r>
                        <a:rPr lang="pt-BR" sz="1000">
                          <a:effectLst/>
                        </a:rPr>
                        <a:t>Visão prática e sistêmica que permita a compreensão do “mundo”, da sociedade e do meio ambiente nos quais seus projetos são implantados</a:t>
                      </a:r>
                      <a:endParaRPr lang="pt-BR" sz="1100">
                        <a:effectLst/>
                        <a:latin typeface="Calibri"/>
                        <a:ea typeface="Calibri"/>
                        <a:cs typeface="Times New Roman"/>
                      </a:endParaRPr>
                    </a:p>
                  </a:txBody>
                  <a:tcPr marL="101926" marR="101926" marT="0" marB="0"/>
                </a:tc>
                <a:tc>
                  <a:txBody>
                    <a:bodyPr/>
                    <a:lstStyle/>
                    <a:p>
                      <a:pPr>
                        <a:lnSpc>
                          <a:spcPct val="115000"/>
                        </a:lnSpc>
                        <a:spcAft>
                          <a:spcPts val="0"/>
                        </a:spcAft>
                      </a:pPr>
                      <a:r>
                        <a:rPr lang="pt-BR" sz="1000">
                          <a:effectLst/>
                        </a:rPr>
                        <a:t>0</a:t>
                      </a:r>
                      <a:endParaRPr lang="pt-BR" sz="1100">
                        <a:effectLst/>
                        <a:latin typeface="Calibri"/>
                        <a:ea typeface="Calibri"/>
                        <a:cs typeface="Times New Roman"/>
                      </a:endParaRPr>
                    </a:p>
                  </a:txBody>
                  <a:tcPr marL="101926" marR="101926" marT="0" marB="0"/>
                </a:tc>
                <a:tc>
                  <a:txBody>
                    <a:bodyPr/>
                    <a:lstStyle/>
                    <a:p>
                      <a:pPr>
                        <a:lnSpc>
                          <a:spcPct val="115000"/>
                        </a:lnSpc>
                        <a:spcAft>
                          <a:spcPts val="0"/>
                        </a:spcAft>
                      </a:pPr>
                      <a:r>
                        <a:rPr lang="pt-BR" sz="1000">
                          <a:effectLst/>
                        </a:rPr>
                        <a:t>0</a:t>
                      </a:r>
                      <a:endParaRPr lang="pt-BR" sz="1100">
                        <a:effectLst/>
                        <a:latin typeface="Calibri"/>
                        <a:ea typeface="Calibri"/>
                        <a:cs typeface="Times New Roman"/>
                      </a:endParaRPr>
                    </a:p>
                  </a:txBody>
                  <a:tcPr marL="101926" marR="101926" marT="0" marB="0"/>
                </a:tc>
                <a:tc>
                  <a:txBody>
                    <a:bodyPr/>
                    <a:lstStyle/>
                    <a:p>
                      <a:pPr>
                        <a:lnSpc>
                          <a:spcPct val="115000"/>
                        </a:lnSpc>
                        <a:spcAft>
                          <a:spcPts val="0"/>
                        </a:spcAft>
                      </a:pPr>
                      <a:r>
                        <a:rPr lang="pt-BR" sz="1000">
                          <a:effectLst/>
                        </a:rPr>
                        <a:t>0</a:t>
                      </a:r>
                      <a:endParaRPr lang="pt-BR" sz="1100">
                        <a:effectLst/>
                        <a:latin typeface="Calibri"/>
                        <a:ea typeface="Calibri"/>
                        <a:cs typeface="Times New Roman"/>
                      </a:endParaRPr>
                    </a:p>
                  </a:txBody>
                  <a:tcPr marL="101926" marR="101926" marT="0" marB="0"/>
                </a:tc>
                <a:tc>
                  <a:txBody>
                    <a:bodyPr/>
                    <a:lstStyle/>
                    <a:p>
                      <a:pPr>
                        <a:lnSpc>
                          <a:spcPct val="115000"/>
                        </a:lnSpc>
                        <a:spcAft>
                          <a:spcPts val="0"/>
                        </a:spcAft>
                      </a:pPr>
                      <a:r>
                        <a:rPr lang="pt-BR" sz="1000">
                          <a:effectLst/>
                        </a:rPr>
                        <a:t>7</a:t>
                      </a:r>
                      <a:endParaRPr lang="pt-BR" sz="1100">
                        <a:effectLst/>
                        <a:latin typeface="Calibri"/>
                        <a:ea typeface="Calibri"/>
                        <a:cs typeface="Times New Roman"/>
                      </a:endParaRPr>
                    </a:p>
                  </a:txBody>
                  <a:tcPr marL="101926" marR="101926" marT="0" marB="0"/>
                </a:tc>
                <a:tc>
                  <a:txBody>
                    <a:bodyPr/>
                    <a:lstStyle/>
                    <a:p>
                      <a:pPr>
                        <a:lnSpc>
                          <a:spcPct val="115000"/>
                        </a:lnSpc>
                        <a:spcAft>
                          <a:spcPts val="0"/>
                        </a:spcAft>
                      </a:pPr>
                      <a:r>
                        <a:rPr lang="pt-BR" sz="1000">
                          <a:effectLst/>
                        </a:rPr>
                        <a:t>8</a:t>
                      </a:r>
                      <a:endParaRPr lang="pt-BR" sz="1100">
                        <a:effectLst/>
                        <a:latin typeface="Calibri"/>
                        <a:ea typeface="Calibri"/>
                        <a:cs typeface="Times New Roman"/>
                      </a:endParaRPr>
                    </a:p>
                  </a:txBody>
                  <a:tcPr marL="101926" marR="101926" marT="0" marB="0"/>
                </a:tc>
              </a:tr>
              <a:tr h="0">
                <a:tc>
                  <a:txBody>
                    <a:bodyPr/>
                    <a:lstStyle/>
                    <a:p>
                      <a:pPr>
                        <a:lnSpc>
                          <a:spcPct val="115000"/>
                        </a:lnSpc>
                        <a:spcAft>
                          <a:spcPts val="0"/>
                        </a:spcAft>
                      </a:pPr>
                      <a:r>
                        <a:rPr lang="pt-BR" sz="1000">
                          <a:effectLst/>
                        </a:rPr>
                        <a:t>Postura ética como cidadão e profissional, sustentada pela consciência de uma responsabilidade no contexto amplo e individual</a:t>
                      </a:r>
                      <a:endParaRPr lang="pt-BR" sz="1100">
                        <a:effectLst/>
                        <a:latin typeface="Calibri"/>
                        <a:ea typeface="Calibri"/>
                        <a:cs typeface="Times New Roman"/>
                      </a:endParaRPr>
                    </a:p>
                  </a:txBody>
                  <a:tcPr marL="101926" marR="101926" marT="0" marB="0"/>
                </a:tc>
                <a:tc>
                  <a:txBody>
                    <a:bodyPr/>
                    <a:lstStyle/>
                    <a:p>
                      <a:pPr>
                        <a:lnSpc>
                          <a:spcPct val="115000"/>
                        </a:lnSpc>
                        <a:spcAft>
                          <a:spcPts val="0"/>
                        </a:spcAft>
                      </a:pPr>
                      <a:r>
                        <a:rPr lang="pt-BR" sz="1000">
                          <a:effectLst/>
                        </a:rPr>
                        <a:t>0</a:t>
                      </a:r>
                      <a:endParaRPr lang="pt-BR" sz="1100">
                        <a:effectLst/>
                        <a:latin typeface="Calibri"/>
                        <a:ea typeface="Calibri"/>
                        <a:cs typeface="Times New Roman"/>
                      </a:endParaRPr>
                    </a:p>
                  </a:txBody>
                  <a:tcPr marL="101926" marR="101926" marT="0" marB="0"/>
                </a:tc>
                <a:tc>
                  <a:txBody>
                    <a:bodyPr/>
                    <a:lstStyle/>
                    <a:p>
                      <a:pPr>
                        <a:lnSpc>
                          <a:spcPct val="115000"/>
                        </a:lnSpc>
                        <a:spcAft>
                          <a:spcPts val="0"/>
                        </a:spcAft>
                      </a:pPr>
                      <a:r>
                        <a:rPr lang="pt-BR" sz="1000">
                          <a:effectLst/>
                        </a:rPr>
                        <a:t>0</a:t>
                      </a:r>
                      <a:endParaRPr lang="pt-BR" sz="1100">
                        <a:effectLst/>
                        <a:latin typeface="Calibri"/>
                        <a:ea typeface="Calibri"/>
                        <a:cs typeface="Times New Roman"/>
                      </a:endParaRPr>
                    </a:p>
                  </a:txBody>
                  <a:tcPr marL="101926" marR="101926" marT="0" marB="0"/>
                </a:tc>
                <a:tc>
                  <a:txBody>
                    <a:bodyPr/>
                    <a:lstStyle/>
                    <a:p>
                      <a:pPr>
                        <a:lnSpc>
                          <a:spcPct val="115000"/>
                        </a:lnSpc>
                        <a:spcAft>
                          <a:spcPts val="0"/>
                        </a:spcAft>
                      </a:pPr>
                      <a:r>
                        <a:rPr lang="pt-BR" sz="1000">
                          <a:effectLst/>
                        </a:rPr>
                        <a:t>0</a:t>
                      </a:r>
                      <a:endParaRPr lang="pt-BR" sz="1100">
                        <a:effectLst/>
                        <a:latin typeface="Calibri"/>
                        <a:ea typeface="Calibri"/>
                        <a:cs typeface="Times New Roman"/>
                      </a:endParaRPr>
                    </a:p>
                  </a:txBody>
                  <a:tcPr marL="101926" marR="101926" marT="0" marB="0"/>
                </a:tc>
                <a:tc>
                  <a:txBody>
                    <a:bodyPr/>
                    <a:lstStyle/>
                    <a:p>
                      <a:pPr>
                        <a:lnSpc>
                          <a:spcPct val="115000"/>
                        </a:lnSpc>
                        <a:spcAft>
                          <a:spcPts val="0"/>
                        </a:spcAft>
                      </a:pPr>
                      <a:r>
                        <a:rPr lang="pt-BR" sz="1000">
                          <a:effectLst/>
                        </a:rPr>
                        <a:t>4</a:t>
                      </a:r>
                      <a:endParaRPr lang="pt-BR" sz="1100">
                        <a:effectLst/>
                        <a:latin typeface="Calibri"/>
                        <a:ea typeface="Calibri"/>
                        <a:cs typeface="Times New Roman"/>
                      </a:endParaRPr>
                    </a:p>
                  </a:txBody>
                  <a:tcPr marL="101926" marR="101926" marT="0" marB="0"/>
                </a:tc>
                <a:tc>
                  <a:txBody>
                    <a:bodyPr/>
                    <a:lstStyle/>
                    <a:p>
                      <a:pPr>
                        <a:lnSpc>
                          <a:spcPct val="115000"/>
                        </a:lnSpc>
                        <a:spcAft>
                          <a:spcPts val="0"/>
                        </a:spcAft>
                      </a:pPr>
                      <a:r>
                        <a:rPr lang="pt-BR" sz="1000" dirty="0">
                          <a:effectLst/>
                        </a:rPr>
                        <a:t>11</a:t>
                      </a:r>
                      <a:endParaRPr lang="pt-BR" sz="1100" dirty="0">
                        <a:effectLst/>
                        <a:latin typeface="Calibri"/>
                        <a:ea typeface="Calibri"/>
                        <a:cs typeface="Times New Roman"/>
                      </a:endParaRPr>
                    </a:p>
                  </a:txBody>
                  <a:tcPr marL="101926" marR="101926" marT="0" marB="0"/>
                </a:tc>
              </a:tr>
            </a:tbl>
          </a:graphicData>
        </a:graphic>
      </p:graphicFrame>
      <p:sp>
        <p:nvSpPr>
          <p:cNvPr id="3" name="Título 2"/>
          <p:cNvSpPr>
            <a:spLocks noGrp="1"/>
          </p:cNvSpPr>
          <p:nvPr>
            <p:ph type="title"/>
          </p:nvPr>
        </p:nvSpPr>
        <p:spPr/>
        <p:txBody>
          <a:bodyPr/>
          <a:lstStyle/>
          <a:p>
            <a:r>
              <a:rPr lang="pt-BR" dirty="0"/>
              <a:t>Resultados e Discussões</a:t>
            </a:r>
          </a:p>
        </p:txBody>
      </p:sp>
      <p:sp>
        <p:nvSpPr>
          <p:cNvPr id="6" name="Retângulo 5"/>
          <p:cNvSpPr/>
          <p:nvPr/>
        </p:nvSpPr>
        <p:spPr>
          <a:xfrm>
            <a:off x="611560" y="1202013"/>
            <a:ext cx="7560840" cy="2308324"/>
          </a:xfrm>
          <a:prstGeom prst="rect">
            <a:avLst/>
          </a:prstGeom>
        </p:spPr>
        <p:txBody>
          <a:bodyPr wrap="square">
            <a:spAutoFit/>
          </a:bodyPr>
          <a:lstStyle/>
          <a:p>
            <a:r>
              <a:rPr lang="pt-BR" dirty="0"/>
              <a:t>A segunda parte do questionário buscou identificar os conhecimentos, habilidades e atitudes desenvolvidas após a conclusão do curso (Tabela 1).</a:t>
            </a:r>
          </a:p>
          <a:p>
            <a:r>
              <a:rPr lang="pt-BR" dirty="0"/>
              <a:t>Para a primeira seção, visando a identificação das atitudes, foi sugerido que o egresso respondesse obedecendo à logica de uma escala </a:t>
            </a:r>
            <a:r>
              <a:rPr lang="pt-BR" dirty="0" err="1"/>
              <a:t>Likert</a:t>
            </a:r>
            <a:r>
              <a:rPr lang="pt-BR" dirty="0"/>
              <a:t>, de 1 a 5, onde Concordo totalmente = 5; Concordo = 4; Indiferente = 3; Discordo = 2; e Discordo totalmente = 1	.</a:t>
            </a:r>
          </a:p>
        </p:txBody>
      </p:sp>
    </p:spTree>
    <p:extLst>
      <p:ext uri="{BB962C8B-B14F-4D97-AF65-F5344CB8AC3E}">
        <p14:creationId xmlns:p14="http://schemas.microsoft.com/office/powerpoint/2010/main" val="12645200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fontScale="85000" lnSpcReduction="20000"/>
          </a:bodyPr>
          <a:lstStyle/>
          <a:p>
            <a:r>
              <a:rPr lang="pt-BR" dirty="0"/>
              <a:t>Pelas respostas colhidas nesta etapa do questionário, foi possível reconhecer que o curso pôde colaborar de forma relevante na formação deste profissional. Neste rol de questionamentos, não houve apontamentos que sinalizassem para índices 1 ou 2 na escala pesquisada, e que apontariam para o não desenvolvimento de habilidades ou atitudes após o curso nestes egressos. </a:t>
            </a:r>
            <a:r>
              <a:rPr lang="pt-BR" dirty="0" smtClean="0"/>
              <a:t>De </a:t>
            </a:r>
            <a:r>
              <a:rPr lang="pt-BR" dirty="0"/>
              <a:t>modo bastante relevante, os índices estiveram predominantemente localizados nos índices superiores 4 (45%) e 5 (50.8%), totalizando nesta faixa 95,8% das respostas.</a:t>
            </a:r>
          </a:p>
          <a:p>
            <a:endParaRPr lang="pt-BR" dirty="0" smtClean="0"/>
          </a:p>
          <a:p>
            <a:r>
              <a:rPr lang="pt-BR" dirty="0" smtClean="0"/>
              <a:t>Quando </a:t>
            </a:r>
            <a:r>
              <a:rPr lang="pt-BR" dirty="0"/>
              <a:t>questionados sobre o desenvolvimento de espírito empreendedor, 87%, ou 13 pessoas apontaram concordar ou concordar totalmente.</a:t>
            </a:r>
          </a:p>
          <a:p>
            <a:endParaRPr lang="pt-BR" dirty="0"/>
          </a:p>
        </p:txBody>
      </p:sp>
      <p:sp>
        <p:nvSpPr>
          <p:cNvPr id="3" name="Título 2"/>
          <p:cNvSpPr>
            <a:spLocks noGrp="1"/>
          </p:cNvSpPr>
          <p:nvPr>
            <p:ph type="title"/>
          </p:nvPr>
        </p:nvSpPr>
        <p:spPr/>
        <p:txBody>
          <a:bodyPr/>
          <a:lstStyle/>
          <a:p>
            <a:r>
              <a:rPr lang="pt-BR" dirty="0"/>
              <a:t>Resultados e Discussões</a:t>
            </a:r>
          </a:p>
        </p:txBody>
      </p:sp>
    </p:spTree>
    <p:extLst>
      <p:ext uri="{BB962C8B-B14F-4D97-AF65-F5344CB8AC3E}">
        <p14:creationId xmlns:p14="http://schemas.microsoft.com/office/powerpoint/2010/main" val="25734398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fontScale="70000" lnSpcReduction="20000"/>
          </a:bodyPr>
          <a:lstStyle/>
          <a:p>
            <a:r>
              <a:rPr lang="pt-BR" dirty="0" smtClean="0"/>
              <a:t>A </a:t>
            </a:r>
            <a:r>
              <a:rPr lang="pt-BR" dirty="0"/>
              <a:t>totalidade do universo respondente sinalizou que o curso havia proporcionado o desenvolvimento para capacidade de mudança, 93% deles que haviam desenvolvido capacidade de liderança e de comunicar-se objetivamente. O mesmo contingente (93%), também apontou o desenvolvimento de criatividade e capacidade inovadora para solução de problemas reais.</a:t>
            </a:r>
          </a:p>
          <a:p>
            <a:endParaRPr lang="pt-BR" dirty="0" smtClean="0"/>
          </a:p>
          <a:p>
            <a:r>
              <a:rPr lang="pt-BR" dirty="0" smtClean="0"/>
              <a:t>Integralmente </a:t>
            </a:r>
            <a:r>
              <a:rPr lang="pt-BR" dirty="0"/>
              <a:t>o grupo apontou que o curso promoveu a consciência da importância de um aprendizado permanente, e pôde promover o desenvolvimento de uma visão prática e sistêmica que permitia a compreensão do mundo, da sociedade e do meio ambiente nos quais seus projetos são implantados. Da mesma forma, o grupo todo sinalizou que após o curso pôde desenvolver postura ética como cidadão e profissional, sustentada pela consciência de uma responsabilidade em contextos amplo e individual.</a:t>
            </a:r>
          </a:p>
          <a:p>
            <a:endParaRPr lang="pt-BR" dirty="0"/>
          </a:p>
        </p:txBody>
      </p:sp>
      <p:sp>
        <p:nvSpPr>
          <p:cNvPr id="3" name="Título 2"/>
          <p:cNvSpPr>
            <a:spLocks noGrp="1"/>
          </p:cNvSpPr>
          <p:nvPr>
            <p:ph type="title"/>
          </p:nvPr>
        </p:nvSpPr>
        <p:spPr/>
        <p:txBody>
          <a:bodyPr/>
          <a:lstStyle/>
          <a:p>
            <a:r>
              <a:rPr lang="pt-BR" dirty="0"/>
              <a:t>Resultados e Discussões</a:t>
            </a:r>
          </a:p>
        </p:txBody>
      </p:sp>
    </p:spTree>
    <p:extLst>
      <p:ext uri="{BB962C8B-B14F-4D97-AF65-F5344CB8AC3E}">
        <p14:creationId xmlns:p14="http://schemas.microsoft.com/office/powerpoint/2010/main" val="5461016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ço Reservado para Conteúdo 3"/>
          <p:cNvGraphicFramePr>
            <a:graphicFrameLocks noGrp="1"/>
          </p:cNvGraphicFramePr>
          <p:nvPr>
            <p:ph idx="1"/>
            <p:extLst>
              <p:ext uri="{D42A27DB-BD31-4B8C-83A1-F6EECF244321}">
                <p14:modId xmlns:p14="http://schemas.microsoft.com/office/powerpoint/2010/main" val="2610989869"/>
              </p:ext>
            </p:extLst>
          </p:nvPr>
        </p:nvGraphicFramePr>
        <p:xfrm>
          <a:off x="539552" y="3212976"/>
          <a:ext cx="8228658" cy="2804160"/>
        </p:xfrm>
        <a:graphic>
          <a:graphicData uri="http://schemas.openxmlformats.org/drawingml/2006/table">
            <a:tbl>
              <a:tblPr firstRow="1" firstCol="1" bandRow="1">
                <a:tableStyleId>{5C22544A-7EE6-4342-B048-85BDC9FD1C3A}</a:tableStyleId>
              </a:tblPr>
              <a:tblGrid>
                <a:gridCol w="6357177"/>
                <a:gridCol w="353911"/>
                <a:gridCol w="314273"/>
                <a:gridCol w="353911"/>
                <a:gridCol w="424693"/>
                <a:gridCol w="424693"/>
              </a:tblGrid>
              <a:tr h="0">
                <a:tc>
                  <a:txBody>
                    <a:bodyPr/>
                    <a:lstStyle/>
                    <a:p>
                      <a:pPr>
                        <a:lnSpc>
                          <a:spcPct val="115000"/>
                        </a:lnSpc>
                        <a:spcAft>
                          <a:spcPts val="0"/>
                        </a:spcAft>
                      </a:pPr>
                      <a:r>
                        <a:rPr lang="pt-BR" sz="1000" dirty="0">
                          <a:effectLst/>
                        </a:rPr>
                        <a:t>Após a realização do curso o(a) </a:t>
                      </a:r>
                      <a:r>
                        <a:rPr lang="pt-BR" sz="1000" dirty="0" err="1">
                          <a:effectLst/>
                        </a:rPr>
                        <a:t>sr.</a:t>
                      </a:r>
                      <a:r>
                        <a:rPr lang="pt-BR" sz="1000" dirty="0">
                          <a:effectLst/>
                        </a:rPr>
                        <a:t>(a) foi capaz de:</a:t>
                      </a:r>
                      <a:endParaRPr lang="pt-BR" sz="1100" dirty="0">
                        <a:effectLst/>
                        <a:latin typeface="Calibri"/>
                        <a:ea typeface="Calibri"/>
                        <a:cs typeface="Times New Roman"/>
                      </a:endParaRPr>
                    </a:p>
                  </a:txBody>
                  <a:tcPr marL="101926" marR="101926" marT="0" marB="0"/>
                </a:tc>
                <a:tc>
                  <a:txBody>
                    <a:bodyPr/>
                    <a:lstStyle/>
                    <a:p>
                      <a:pPr>
                        <a:lnSpc>
                          <a:spcPct val="115000"/>
                        </a:lnSpc>
                        <a:spcAft>
                          <a:spcPts val="0"/>
                        </a:spcAft>
                      </a:pPr>
                      <a:r>
                        <a:rPr lang="pt-BR" sz="1000">
                          <a:effectLst/>
                        </a:rPr>
                        <a:t>1</a:t>
                      </a:r>
                      <a:endParaRPr lang="pt-BR" sz="1100">
                        <a:effectLst/>
                        <a:latin typeface="Calibri"/>
                        <a:ea typeface="Calibri"/>
                        <a:cs typeface="Times New Roman"/>
                      </a:endParaRPr>
                    </a:p>
                  </a:txBody>
                  <a:tcPr marL="101926" marR="101926" marT="0" marB="0"/>
                </a:tc>
                <a:tc>
                  <a:txBody>
                    <a:bodyPr/>
                    <a:lstStyle/>
                    <a:p>
                      <a:pPr>
                        <a:lnSpc>
                          <a:spcPct val="115000"/>
                        </a:lnSpc>
                        <a:spcAft>
                          <a:spcPts val="0"/>
                        </a:spcAft>
                      </a:pPr>
                      <a:r>
                        <a:rPr lang="pt-BR" sz="1000">
                          <a:effectLst/>
                        </a:rPr>
                        <a:t>2</a:t>
                      </a:r>
                      <a:endParaRPr lang="pt-BR" sz="1100">
                        <a:effectLst/>
                        <a:latin typeface="Calibri"/>
                        <a:ea typeface="Calibri"/>
                        <a:cs typeface="Times New Roman"/>
                      </a:endParaRPr>
                    </a:p>
                  </a:txBody>
                  <a:tcPr marL="101926" marR="101926" marT="0" marB="0"/>
                </a:tc>
                <a:tc>
                  <a:txBody>
                    <a:bodyPr/>
                    <a:lstStyle/>
                    <a:p>
                      <a:pPr>
                        <a:lnSpc>
                          <a:spcPct val="115000"/>
                        </a:lnSpc>
                        <a:spcAft>
                          <a:spcPts val="0"/>
                        </a:spcAft>
                      </a:pPr>
                      <a:r>
                        <a:rPr lang="pt-BR" sz="1000">
                          <a:effectLst/>
                        </a:rPr>
                        <a:t>3</a:t>
                      </a:r>
                      <a:endParaRPr lang="pt-BR" sz="1100">
                        <a:effectLst/>
                        <a:latin typeface="Calibri"/>
                        <a:ea typeface="Calibri"/>
                        <a:cs typeface="Times New Roman"/>
                      </a:endParaRPr>
                    </a:p>
                  </a:txBody>
                  <a:tcPr marL="101926" marR="101926" marT="0" marB="0"/>
                </a:tc>
                <a:tc>
                  <a:txBody>
                    <a:bodyPr/>
                    <a:lstStyle/>
                    <a:p>
                      <a:pPr>
                        <a:lnSpc>
                          <a:spcPct val="115000"/>
                        </a:lnSpc>
                        <a:spcAft>
                          <a:spcPts val="0"/>
                        </a:spcAft>
                      </a:pPr>
                      <a:r>
                        <a:rPr lang="pt-BR" sz="1000">
                          <a:effectLst/>
                        </a:rPr>
                        <a:t>4</a:t>
                      </a:r>
                      <a:endParaRPr lang="pt-BR" sz="1100">
                        <a:effectLst/>
                        <a:latin typeface="Calibri"/>
                        <a:ea typeface="Calibri"/>
                        <a:cs typeface="Times New Roman"/>
                      </a:endParaRPr>
                    </a:p>
                  </a:txBody>
                  <a:tcPr marL="101926" marR="101926" marT="0" marB="0"/>
                </a:tc>
                <a:tc>
                  <a:txBody>
                    <a:bodyPr/>
                    <a:lstStyle/>
                    <a:p>
                      <a:pPr>
                        <a:lnSpc>
                          <a:spcPct val="115000"/>
                        </a:lnSpc>
                        <a:spcAft>
                          <a:spcPts val="0"/>
                        </a:spcAft>
                      </a:pPr>
                      <a:r>
                        <a:rPr lang="pt-BR" sz="1000">
                          <a:effectLst/>
                        </a:rPr>
                        <a:t>5</a:t>
                      </a:r>
                      <a:endParaRPr lang="pt-BR" sz="1100">
                        <a:effectLst/>
                        <a:latin typeface="Calibri"/>
                        <a:ea typeface="Calibri"/>
                        <a:cs typeface="Times New Roman"/>
                      </a:endParaRPr>
                    </a:p>
                  </a:txBody>
                  <a:tcPr marL="101926" marR="101926" marT="0" marB="0"/>
                </a:tc>
              </a:tr>
              <a:tr h="0">
                <a:tc>
                  <a:txBody>
                    <a:bodyPr/>
                    <a:lstStyle/>
                    <a:p>
                      <a:pPr>
                        <a:lnSpc>
                          <a:spcPct val="115000"/>
                        </a:lnSpc>
                        <a:spcAft>
                          <a:spcPts val="0"/>
                        </a:spcAft>
                      </a:pPr>
                      <a:r>
                        <a:rPr lang="pt-BR" sz="1000">
                          <a:effectLst/>
                        </a:rPr>
                        <a:t>Compreender e aplicar os conceitos estatísticos e probabilísticos</a:t>
                      </a:r>
                      <a:endParaRPr lang="pt-BR" sz="1100">
                        <a:effectLst/>
                        <a:latin typeface="Calibri"/>
                        <a:ea typeface="Calibri"/>
                        <a:cs typeface="Times New Roman"/>
                      </a:endParaRPr>
                    </a:p>
                  </a:txBody>
                  <a:tcPr marL="101926" marR="101926" marT="0" marB="0"/>
                </a:tc>
                <a:tc>
                  <a:txBody>
                    <a:bodyPr/>
                    <a:lstStyle/>
                    <a:p>
                      <a:pPr>
                        <a:lnSpc>
                          <a:spcPct val="115000"/>
                        </a:lnSpc>
                        <a:spcAft>
                          <a:spcPts val="0"/>
                        </a:spcAft>
                      </a:pPr>
                      <a:r>
                        <a:rPr lang="pt-BR" sz="1000">
                          <a:effectLst/>
                        </a:rPr>
                        <a:t>0</a:t>
                      </a:r>
                      <a:endParaRPr lang="pt-BR" sz="1100">
                        <a:effectLst/>
                        <a:latin typeface="Calibri"/>
                        <a:ea typeface="Calibri"/>
                        <a:cs typeface="Times New Roman"/>
                      </a:endParaRPr>
                    </a:p>
                  </a:txBody>
                  <a:tcPr marL="101926" marR="101926" marT="0" marB="0"/>
                </a:tc>
                <a:tc>
                  <a:txBody>
                    <a:bodyPr/>
                    <a:lstStyle/>
                    <a:p>
                      <a:pPr>
                        <a:lnSpc>
                          <a:spcPct val="115000"/>
                        </a:lnSpc>
                        <a:spcAft>
                          <a:spcPts val="0"/>
                        </a:spcAft>
                      </a:pPr>
                      <a:r>
                        <a:rPr lang="pt-BR" sz="1000">
                          <a:effectLst/>
                        </a:rPr>
                        <a:t>0</a:t>
                      </a:r>
                      <a:endParaRPr lang="pt-BR" sz="1100">
                        <a:effectLst/>
                        <a:latin typeface="Calibri"/>
                        <a:ea typeface="Calibri"/>
                        <a:cs typeface="Times New Roman"/>
                      </a:endParaRPr>
                    </a:p>
                  </a:txBody>
                  <a:tcPr marL="101926" marR="101926" marT="0" marB="0"/>
                </a:tc>
                <a:tc>
                  <a:txBody>
                    <a:bodyPr/>
                    <a:lstStyle/>
                    <a:p>
                      <a:pPr>
                        <a:lnSpc>
                          <a:spcPct val="115000"/>
                        </a:lnSpc>
                        <a:spcAft>
                          <a:spcPts val="0"/>
                        </a:spcAft>
                      </a:pPr>
                      <a:r>
                        <a:rPr lang="pt-BR" sz="1000">
                          <a:effectLst/>
                        </a:rPr>
                        <a:t>1</a:t>
                      </a:r>
                      <a:endParaRPr lang="pt-BR" sz="1100">
                        <a:effectLst/>
                        <a:latin typeface="Calibri"/>
                        <a:ea typeface="Calibri"/>
                        <a:cs typeface="Times New Roman"/>
                      </a:endParaRPr>
                    </a:p>
                  </a:txBody>
                  <a:tcPr marL="101926" marR="101926" marT="0" marB="0"/>
                </a:tc>
                <a:tc>
                  <a:txBody>
                    <a:bodyPr/>
                    <a:lstStyle/>
                    <a:p>
                      <a:pPr>
                        <a:lnSpc>
                          <a:spcPct val="115000"/>
                        </a:lnSpc>
                        <a:spcAft>
                          <a:spcPts val="0"/>
                        </a:spcAft>
                      </a:pPr>
                      <a:r>
                        <a:rPr lang="pt-BR" sz="1000">
                          <a:effectLst/>
                        </a:rPr>
                        <a:t>2</a:t>
                      </a:r>
                      <a:endParaRPr lang="pt-BR" sz="1100">
                        <a:effectLst/>
                        <a:latin typeface="Calibri"/>
                        <a:ea typeface="Calibri"/>
                        <a:cs typeface="Times New Roman"/>
                      </a:endParaRPr>
                    </a:p>
                  </a:txBody>
                  <a:tcPr marL="101926" marR="101926" marT="0" marB="0"/>
                </a:tc>
                <a:tc>
                  <a:txBody>
                    <a:bodyPr/>
                    <a:lstStyle/>
                    <a:p>
                      <a:pPr>
                        <a:lnSpc>
                          <a:spcPct val="115000"/>
                        </a:lnSpc>
                        <a:spcAft>
                          <a:spcPts val="0"/>
                        </a:spcAft>
                      </a:pPr>
                      <a:r>
                        <a:rPr lang="pt-BR" sz="1000">
                          <a:effectLst/>
                        </a:rPr>
                        <a:t>12</a:t>
                      </a:r>
                      <a:endParaRPr lang="pt-BR" sz="1100">
                        <a:effectLst/>
                        <a:latin typeface="Calibri"/>
                        <a:ea typeface="Calibri"/>
                        <a:cs typeface="Times New Roman"/>
                      </a:endParaRPr>
                    </a:p>
                  </a:txBody>
                  <a:tcPr marL="101926" marR="101926" marT="0" marB="0"/>
                </a:tc>
              </a:tr>
              <a:tr h="0">
                <a:tc>
                  <a:txBody>
                    <a:bodyPr/>
                    <a:lstStyle/>
                    <a:p>
                      <a:pPr>
                        <a:lnSpc>
                          <a:spcPct val="115000"/>
                        </a:lnSpc>
                        <a:spcAft>
                          <a:spcPts val="0"/>
                        </a:spcAft>
                      </a:pPr>
                      <a:r>
                        <a:rPr lang="pt-BR" sz="1000">
                          <a:effectLst/>
                        </a:rPr>
                        <a:t>Compreender e aplicar os conceitos básicos e recursos dos sistemas de informação gerenciais</a:t>
                      </a:r>
                      <a:endParaRPr lang="pt-BR" sz="1100">
                        <a:effectLst/>
                        <a:latin typeface="Calibri"/>
                        <a:ea typeface="Calibri"/>
                        <a:cs typeface="Times New Roman"/>
                      </a:endParaRPr>
                    </a:p>
                  </a:txBody>
                  <a:tcPr marL="101926" marR="101926" marT="0" marB="0"/>
                </a:tc>
                <a:tc>
                  <a:txBody>
                    <a:bodyPr/>
                    <a:lstStyle/>
                    <a:p>
                      <a:pPr>
                        <a:lnSpc>
                          <a:spcPct val="115000"/>
                        </a:lnSpc>
                        <a:spcAft>
                          <a:spcPts val="0"/>
                        </a:spcAft>
                      </a:pPr>
                      <a:r>
                        <a:rPr lang="pt-BR" sz="1000">
                          <a:effectLst/>
                        </a:rPr>
                        <a:t>0</a:t>
                      </a:r>
                      <a:endParaRPr lang="pt-BR" sz="1100">
                        <a:effectLst/>
                        <a:latin typeface="Calibri"/>
                        <a:ea typeface="Calibri"/>
                        <a:cs typeface="Times New Roman"/>
                      </a:endParaRPr>
                    </a:p>
                  </a:txBody>
                  <a:tcPr marL="101926" marR="101926" marT="0" marB="0"/>
                </a:tc>
                <a:tc>
                  <a:txBody>
                    <a:bodyPr/>
                    <a:lstStyle/>
                    <a:p>
                      <a:pPr>
                        <a:lnSpc>
                          <a:spcPct val="115000"/>
                        </a:lnSpc>
                        <a:spcAft>
                          <a:spcPts val="0"/>
                        </a:spcAft>
                      </a:pPr>
                      <a:r>
                        <a:rPr lang="pt-BR" sz="1000">
                          <a:effectLst/>
                        </a:rPr>
                        <a:t>0</a:t>
                      </a:r>
                      <a:endParaRPr lang="pt-BR" sz="1100">
                        <a:effectLst/>
                        <a:latin typeface="Calibri"/>
                        <a:ea typeface="Calibri"/>
                        <a:cs typeface="Times New Roman"/>
                      </a:endParaRPr>
                    </a:p>
                  </a:txBody>
                  <a:tcPr marL="101926" marR="101926" marT="0" marB="0"/>
                </a:tc>
                <a:tc>
                  <a:txBody>
                    <a:bodyPr/>
                    <a:lstStyle/>
                    <a:p>
                      <a:pPr>
                        <a:lnSpc>
                          <a:spcPct val="115000"/>
                        </a:lnSpc>
                        <a:spcAft>
                          <a:spcPts val="0"/>
                        </a:spcAft>
                      </a:pPr>
                      <a:r>
                        <a:rPr lang="pt-BR" sz="1000">
                          <a:effectLst/>
                        </a:rPr>
                        <a:t>0</a:t>
                      </a:r>
                      <a:endParaRPr lang="pt-BR" sz="1100">
                        <a:effectLst/>
                        <a:latin typeface="Calibri"/>
                        <a:ea typeface="Calibri"/>
                        <a:cs typeface="Times New Roman"/>
                      </a:endParaRPr>
                    </a:p>
                  </a:txBody>
                  <a:tcPr marL="101926" marR="101926" marT="0" marB="0"/>
                </a:tc>
                <a:tc>
                  <a:txBody>
                    <a:bodyPr/>
                    <a:lstStyle/>
                    <a:p>
                      <a:pPr>
                        <a:lnSpc>
                          <a:spcPct val="115000"/>
                        </a:lnSpc>
                        <a:spcAft>
                          <a:spcPts val="0"/>
                        </a:spcAft>
                      </a:pPr>
                      <a:r>
                        <a:rPr lang="pt-BR" sz="1000">
                          <a:effectLst/>
                        </a:rPr>
                        <a:t>8</a:t>
                      </a:r>
                      <a:endParaRPr lang="pt-BR" sz="1100">
                        <a:effectLst/>
                        <a:latin typeface="Calibri"/>
                        <a:ea typeface="Calibri"/>
                        <a:cs typeface="Times New Roman"/>
                      </a:endParaRPr>
                    </a:p>
                  </a:txBody>
                  <a:tcPr marL="101926" marR="101926" marT="0" marB="0"/>
                </a:tc>
                <a:tc>
                  <a:txBody>
                    <a:bodyPr/>
                    <a:lstStyle/>
                    <a:p>
                      <a:pPr>
                        <a:lnSpc>
                          <a:spcPct val="115000"/>
                        </a:lnSpc>
                        <a:spcAft>
                          <a:spcPts val="0"/>
                        </a:spcAft>
                      </a:pPr>
                      <a:r>
                        <a:rPr lang="pt-BR" sz="1000">
                          <a:effectLst/>
                        </a:rPr>
                        <a:t>7</a:t>
                      </a:r>
                      <a:endParaRPr lang="pt-BR" sz="1100">
                        <a:effectLst/>
                        <a:latin typeface="Calibri"/>
                        <a:ea typeface="Calibri"/>
                        <a:cs typeface="Times New Roman"/>
                      </a:endParaRPr>
                    </a:p>
                  </a:txBody>
                  <a:tcPr marL="101926" marR="101926" marT="0" marB="0"/>
                </a:tc>
              </a:tr>
              <a:tr h="0">
                <a:tc>
                  <a:txBody>
                    <a:bodyPr/>
                    <a:lstStyle/>
                    <a:p>
                      <a:pPr>
                        <a:lnSpc>
                          <a:spcPct val="115000"/>
                        </a:lnSpc>
                        <a:spcAft>
                          <a:spcPts val="0"/>
                        </a:spcAft>
                      </a:pPr>
                      <a:r>
                        <a:rPr lang="pt-BR" sz="1000">
                          <a:effectLst/>
                        </a:rPr>
                        <a:t>Compreender e aplicar os conceitos de economia e gestão financeira</a:t>
                      </a:r>
                      <a:endParaRPr lang="pt-BR" sz="1100">
                        <a:effectLst/>
                        <a:latin typeface="Calibri"/>
                        <a:ea typeface="Calibri"/>
                        <a:cs typeface="Times New Roman"/>
                      </a:endParaRPr>
                    </a:p>
                  </a:txBody>
                  <a:tcPr marL="101926" marR="101926" marT="0" marB="0"/>
                </a:tc>
                <a:tc>
                  <a:txBody>
                    <a:bodyPr/>
                    <a:lstStyle/>
                    <a:p>
                      <a:pPr>
                        <a:lnSpc>
                          <a:spcPct val="115000"/>
                        </a:lnSpc>
                        <a:spcAft>
                          <a:spcPts val="0"/>
                        </a:spcAft>
                      </a:pPr>
                      <a:r>
                        <a:rPr lang="pt-BR" sz="1000">
                          <a:effectLst/>
                        </a:rPr>
                        <a:t>0</a:t>
                      </a:r>
                      <a:endParaRPr lang="pt-BR" sz="1100">
                        <a:effectLst/>
                        <a:latin typeface="Calibri"/>
                        <a:ea typeface="Calibri"/>
                        <a:cs typeface="Times New Roman"/>
                      </a:endParaRPr>
                    </a:p>
                  </a:txBody>
                  <a:tcPr marL="101926" marR="101926" marT="0" marB="0"/>
                </a:tc>
                <a:tc>
                  <a:txBody>
                    <a:bodyPr/>
                    <a:lstStyle/>
                    <a:p>
                      <a:pPr>
                        <a:lnSpc>
                          <a:spcPct val="115000"/>
                        </a:lnSpc>
                        <a:spcAft>
                          <a:spcPts val="0"/>
                        </a:spcAft>
                      </a:pPr>
                      <a:r>
                        <a:rPr lang="pt-BR" sz="1000">
                          <a:effectLst/>
                        </a:rPr>
                        <a:t>0</a:t>
                      </a:r>
                      <a:endParaRPr lang="pt-BR" sz="1100">
                        <a:effectLst/>
                        <a:latin typeface="Calibri"/>
                        <a:ea typeface="Calibri"/>
                        <a:cs typeface="Times New Roman"/>
                      </a:endParaRPr>
                    </a:p>
                  </a:txBody>
                  <a:tcPr marL="101926" marR="101926" marT="0" marB="0"/>
                </a:tc>
                <a:tc>
                  <a:txBody>
                    <a:bodyPr/>
                    <a:lstStyle/>
                    <a:p>
                      <a:pPr>
                        <a:lnSpc>
                          <a:spcPct val="115000"/>
                        </a:lnSpc>
                        <a:spcAft>
                          <a:spcPts val="0"/>
                        </a:spcAft>
                      </a:pPr>
                      <a:r>
                        <a:rPr lang="pt-BR" sz="1000">
                          <a:effectLst/>
                        </a:rPr>
                        <a:t>0</a:t>
                      </a:r>
                      <a:endParaRPr lang="pt-BR" sz="1100">
                        <a:effectLst/>
                        <a:latin typeface="Calibri"/>
                        <a:ea typeface="Calibri"/>
                        <a:cs typeface="Times New Roman"/>
                      </a:endParaRPr>
                    </a:p>
                  </a:txBody>
                  <a:tcPr marL="101926" marR="101926" marT="0" marB="0"/>
                </a:tc>
                <a:tc>
                  <a:txBody>
                    <a:bodyPr/>
                    <a:lstStyle/>
                    <a:p>
                      <a:pPr>
                        <a:lnSpc>
                          <a:spcPct val="115000"/>
                        </a:lnSpc>
                        <a:spcAft>
                          <a:spcPts val="0"/>
                        </a:spcAft>
                      </a:pPr>
                      <a:r>
                        <a:rPr lang="pt-BR" sz="1000">
                          <a:effectLst/>
                        </a:rPr>
                        <a:t>11</a:t>
                      </a:r>
                      <a:endParaRPr lang="pt-BR" sz="1100">
                        <a:effectLst/>
                        <a:latin typeface="Calibri"/>
                        <a:ea typeface="Calibri"/>
                        <a:cs typeface="Times New Roman"/>
                      </a:endParaRPr>
                    </a:p>
                  </a:txBody>
                  <a:tcPr marL="101926" marR="101926" marT="0" marB="0"/>
                </a:tc>
                <a:tc>
                  <a:txBody>
                    <a:bodyPr/>
                    <a:lstStyle/>
                    <a:p>
                      <a:pPr>
                        <a:lnSpc>
                          <a:spcPct val="115000"/>
                        </a:lnSpc>
                        <a:spcAft>
                          <a:spcPts val="0"/>
                        </a:spcAft>
                      </a:pPr>
                      <a:r>
                        <a:rPr lang="pt-BR" sz="1000">
                          <a:effectLst/>
                        </a:rPr>
                        <a:t>4</a:t>
                      </a:r>
                      <a:endParaRPr lang="pt-BR" sz="1100">
                        <a:effectLst/>
                        <a:latin typeface="Calibri"/>
                        <a:ea typeface="Calibri"/>
                        <a:cs typeface="Times New Roman"/>
                      </a:endParaRPr>
                    </a:p>
                  </a:txBody>
                  <a:tcPr marL="101926" marR="101926" marT="0" marB="0"/>
                </a:tc>
              </a:tr>
              <a:tr h="0">
                <a:tc>
                  <a:txBody>
                    <a:bodyPr/>
                    <a:lstStyle/>
                    <a:p>
                      <a:pPr>
                        <a:lnSpc>
                          <a:spcPct val="115000"/>
                        </a:lnSpc>
                        <a:spcAft>
                          <a:spcPts val="0"/>
                        </a:spcAft>
                      </a:pPr>
                      <a:r>
                        <a:rPr lang="pt-BR" sz="1000" dirty="0">
                          <a:effectLst/>
                        </a:rPr>
                        <a:t>Compreender e aplicar conceitos de Planejamento e controle da produção nos diversos tipos de sistemas de produtivos</a:t>
                      </a:r>
                      <a:endParaRPr lang="pt-BR" sz="1100" dirty="0">
                        <a:effectLst/>
                        <a:latin typeface="Calibri"/>
                        <a:ea typeface="Calibri"/>
                        <a:cs typeface="Times New Roman"/>
                      </a:endParaRPr>
                    </a:p>
                  </a:txBody>
                  <a:tcPr marL="101926" marR="101926" marT="0" marB="0"/>
                </a:tc>
                <a:tc>
                  <a:txBody>
                    <a:bodyPr/>
                    <a:lstStyle/>
                    <a:p>
                      <a:pPr>
                        <a:lnSpc>
                          <a:spcPct val="115000"/>
                        </a:lnSpc>
                        <a:spcAft>
                          <a:spcPts val="0"/>
                        </a:spcAft>
                      </a:pPr>
                      <a:r>
                        <a:rPr lang="pt-BR" sz="1000">
                          <a:effectLst/>
                        </a:rPr>
                        <a:t>0</a:t>
                      </a:r>
                      <a:endParaRPr lang="pt-BR" sz="1100">
                        <a:effectLst/>
                        <a:latin typeface="Calibri"/>
                        <a:ea typeface="Calibri"/>
                        <a:cs typeface="Times New Roman"/>
                      </a:endParaRPr>
                    </a:p>
                  </a:txBody>
                  <a:tcPr marL="101926" marR="101926" marT="0" marB="0"/>
                </a:tc>
                <a:tc>
                  <a:txBody>
                    <a:bodyPr/>
                    <a:lstStyle/>
                    <a:p>
                      <a:pPr>
                        <a:lnSpc>
                          <a:spcPct val="115000"/>
                        </a:lnSpc>
                        <a:spcAft>
                          <a:spcPts val="0"/>
                        </a:spcAft>
                      </a:pPr>
                      <a:r>
                        <a:rPr lang="pt-BR" sz="1000">
                          <a:effectLst/>
                        </a:rPr>
                        <a:t>0</a:t>
                      </a:r>
                      <a:endParaRPr lang="pt-BR" sz="1100">
                        <a:effectLst/>
                        <a:latin typeface="Calibri"/>
                        <a:ea typeface="Calibri"/>
                        <a:cs typeface="Times New Roman"/>
                      </a:endParaRPr>
                    </a:p>
                  </a:txBody>
                  <a:tcPr marL="101926" marR="101926" marT="0" marB="0"/>
                </a:tc>
                <a:tc>
                  <a:txBody>
                    <a:bodyPr/>
                    <a:lstStyle/>
                    <a:p>
                      <a:pPr>
                        <a:lnSpc>
                          <a:spcPct val="115000"/>
                        </a:lnSpc>
                        <a:spcAft>
                          <a:spcPts val="0"/>
                        </a:spcAft>
                      </a:pPr>
                      <a:r>
                        <a:rPr lang="pt-BR" sz="1000">
                          <a:effectLst/>
                        </a:rPr>
                        <a:t>0</a:t>
                      </a:r>
                      <a:endParaRPr lang="pt-BR" sz="1100">
                        <a:effectLst/>
                        <a:latin typeface="Calibri"/>
                        <a:ea typeface="Calibri"/>
                        <a:cs typeface="Times New Roman"/>
                      </a:endParaRPr>
                    </a:p>
                  </a:txBody>
                  <a:tcPr marL="101926" marR="101926" marT="0" marB="0"/>
                </a:tc>
                <a:tc>
                  <a:txBody>
                    <a:bodyPr/>
                    <a:lstStyle/>
                    <a:p>
                      <a:pPr>
                        <a:lnSpc>
                          <a:spcPct val="115000"/>
                        </a:lnSpc>
                        <a:spcAft>
                          <a:spcPts val="0"/>
                        </a:spcAft>
                      </a:pPr>
                      <a:r>
                        <a:rPr lang="pt-BR" sz="1000">
                          <a:effectLst/>
                        </a:rPr>
                        <a:t>6</a:t>
                      </a:r>
                      <a:endParaRPr lang="pt-BR" sz="1100">
                        <a:effectLst/>
                        <a:latin typeface="Calibri"/>
                        <a:ea typeface="Calibri"/>
                        <a:cs typeface="Times New Roman"/>
                      </a:endParaRPr>
                    </a:p>
                  </a:txBody>
                  <a:tcPr marL="101926" marR="101926" marT="0" marB="0"/>
                </a:tc>
                <a:tc>
                  <a:txBody>
                    <a:bodyPr/>
                    <a:lstStyle/>
                    <a:p>
                      <a:pPr>
                        <a:lnSpc>
                          <a:spcPct val="115000"/>
                        </a:lnSpc>
                        <a:spcAft>
                          <a:spcPts val="0"/>
                        </a:spcAft>
                      </a:pPr>
                      <a:r>
                        <a:rPr lang="pt-BR" sz="1000">
                          <a:effectLst/>
                        </a:rPr>
                        <a:t>9</a:t>
                      </a:r>
                      <a:endParaRPr lang="pt-BR" sz="1100">
                        <a:effectLst/>
                        <a:latin typeface="Calibri"/>
                        <a:ea typeface="Calibri"/>
                        <a:cs typeface="Times New Roman"/>
                      </a:endParaRPr>
                    </a:p>
                  </a:txBody>
                  <a:tcPr marL="101926" marR="101926" marT="0" marB="0"/>
                </a:tc>
              </a:tr>
              <a:tr h="0">
                <a:tc>
                  <a:txBody>
                    <a:bodyPr/>
                    <a:lstStyle/>
                    <a:p>
                      <a:pPr>
                        <a:lnSpc>
                          <a:spcPct val="115000"/>
                        </a:lnSpc>
                        <a:spcAft>
                          <a:spcPts val="0"/>
                        </a:spcAft>
                      </a:pPr>
                      <a:r>
                        <a:rPr lang="pt-BR" sz="1000">
                          <a:effectLst/>
                        </a:rPr>
                        <a:t>Compreender e aplicar conceitos de gerenciamento da manutenção industrial</a:t>
                      </a:r>
                      <a:endParaRPr lang="pt-BR" sz="1100">
                        <a:effectLst/>
                        <a:latin typeface="Calibri"/>
                        <a:ea typeface="Calibri"/>
                        <a:cs typeface="Times New Roman"/>
                      </a:endParaRPr>
                    </a:p>
                  </a:txBody>
                  <a:tcPr marL="101926" marR="101926" marT="0" marB="0"/>
                </a:tc>
                <a:tc>
                  <a:txBody>
                    <a:bodyPr/>
                    <a:lstStyle/>
                    <a:p>
                      <a:pPr>
                        <a:lnSpc>
                          <a:spcPct val="115000"/>
                        </a:lnSpc>
                        <a:spcAft>
                          <a:spcPts val="0"/>
                        </a:spcAft>
                      </a:pPr>
                      <a:r>
                        <a:rPr lang="pt-BR" sz="1000">
                          <a:effectLst/>
                        </a:rPr>
                        <a:t>0</a:t>
                      </a:r>
                      <a:endParaRPr lang="pt-BR" sz="1100">
                        <a:effectLst/>
                        <a:latin typeface="Calibri"/>
                        <a:ea typeface="Calibri"/>
                        <a:cs typeface="Times New Roman"/>
                      </a:endParaRPr>
                    </a:p>
                  </a:txBody>
                  <a:tcPr marL="101926" marR="101926" marT="0" marB="0"/>
                </a:tc>
                <a:tc>
                  <a:txBody>
                    <a:bodyPr/>
                    <a:lstStyle/>
                    <a:p>
                      <a:pPr>
                        <a:lnSpc>
                          <a:spcPct val="115000"/>
                        </a:lnSpc>
                        <a:spcAft>
                          <a:spcPts val="0"/>
                        </a:spcAft>
                      </a:pPr>
                      <a:r>
                        <a:rPr lang="pt-BR" sz="1000">
                          <a:effectLst/>
                        </a:rPr>
                        <a:t>0</a:t>
                      </a:r>
                      <a:endParaRPr lang="pt-BR" sz="1100">
                        <a:effectLst/>
                        <a:latin typeface="Calibri"/>
                        <a:ea typeface="Calibri"/>
                        <a:cs typeface="Times New Roman"/>
                      </a:endParaRPr>
                    </a:p>
                  </a:txBody>
                  <a:tcPr marL="101926" marR="101926" marT="0" marB="0"/>
                </a:tc>
                <a:tc>
                  <a:txBody>
                    <a:bodyPr/>
                    <a:lstStyle/>
                    <a:p>
                      <a:pPr>
                        <a:lnSpc>
                          <a:spcPct val="115000"/>
                        </a:lnSpc>
                        <a:spcAft>
                          <a:spcPts val="0"/>
                        </a:spcAft>
                      </a:pPr>
                      <a:r>
                        <a:rPr lang="pt-BR" sz="1000">
                          <a:effectLst/>
                        </a:rPr>
                        <a:t>0</a:t>
                      </a:r>
                      <a:endParaRPr lang="pt-BR" sz="1100">
                        <a:effectLst/>
                        <a:latin typeface="Calibri"/>
                        <a:ea typeface="Calibri"/>
                        <a:cs typeface="Times New Roman"/>
                      </a:endParaRPr>
                    </a:p>
                  </a:txBody>
                  <a:tcPr marL="101926" marR="101926" marT="0" marB="0"/>
                </a:tc>
                <a:tc>
                  <a:txBody>
                    <a:bodyPr/>
                    <a:lstStyle/>
                    <a:p>
                      <a:pPr>
                        <a:lnSpc>
                          <a:spcPct val="115000"/>
                        </a:lnSpc>
                        <a:spcAft>
                          <a:spcPts val="0"/>
                        </a:spcAft>
                      </a:pPr>
                      <a:r>
                        <a:rPr lang="pt-BR" sz="1000">
                          <a:effectLst/>
                        </a:rPr>
                        <a:t>7</a:t>
                      </a:r>
                      <a:endParaRPr lang="pt-BR" sz="1100">
                        <a:effectLst/>
                        <a:latin typeface="Calibri"/>
                        <a:ea typeface="Calibri"/>
                        <a:cs typeface="Times New Roman"/>
                      </a:endParaRPr>
                    </a:p>
                  </a:txBody>
                  <a:tcPr marL="101926" marR="101926" marT="0" marB="0"/>
                </a:tc>
                <a:tc>
                  <a:txBody>
                    <a:bodyPr/>
                    <a:lstStyle/>
                    <a:p>
                      <a:pPr>
                        <a:lnSpc>
                          <a:spcPct val="115000"/>
                        </a:lnSpc>
                        <a:spcAft>
                          <a:spcPts val="0"/>
                        </a:spcAft>
                      </a:pPr>
                      <a:r>
                        <a:rPr lang="pt-BR" sz="1000">
                          <a:effectLst/>
                        </a:rPr>
                        <a:t>8</a:t>
                      </a:r>
                      <a:endParaRPr lang="pt-BR" sz="1100">
                        <a:effectLst/>
                        <a:latin typeface="Calibri"/>
                        <a:ea typeface="Calibri"/>
                        <a:cs typeface="Times New Roman"/>
                      </a:endParaRPr>
                    </a:p>
                  </a:txBody>
                  <a:tcPr marL="101926" marR="101926" marT="0" marB="0"/>
                </a:tc>
              </a:tr>
              <a:tr h="0">
                <a:tc>
                  <a:txBody>
                    <a:bodyPr/>
                    <a:lstStyle/>
                    <a:p>
                      <a:pPr>
                        <a:lnSpc>
                          <a:spcPct val="115000"/>
                        </a:lnSpc>
                        <a:spcAft>
                          <a:spcPts val="0"/>
                        </a:spcAft>
                      </a:pPr>
                      <a:r>
                        <a:rPr lang="pt-BR" sz="1000">
                          <a:effectLst/>
                        </a:rPr>
                        <a:t>Compreender e aplicar conceitos de logística dos sistemas de produção</a:t>
                      </a:r>
                      <a:endParaRPr lang="pt-BR" sz="1100">
                        <a:effectLst/>
                        <a:latin typeface="Calibri"/>
                        <a:ea typeface="Calibri"/>
                        <a:cs typeface="Times New Roman"/>
                      </a:endParaRPr>
                    </a:p>
                  </a:txBody>
                  <a:tcPr marL="101926" marR="101926" marT="0" marB="0"/>
                </a:tc>
                <a:tc>
                  <a:txBody>
                    <a:bodyPr/>
                    <a:lstStyle/>
                    <a:p>
                      <a:pPr>
                        <a:lnSpc>
                          <a:spcPct val="115000"/>
                        </a:lnSpc>
                        <a:spcAft>
                          <a:spcPts val="0"/>
                        </a:spcAft>
                      </a:pPr>
                      <a:r>
                        <a:rPr lang="pt-BR" sz="1000">
                          <a:effectLst/>
                        </a:rPr>
                        <a:t>0</a:t>
                      </a:r>
                      <a:endParaRPr lang="pt-BR" sz="1100">
                        <a:effectLst/>
                        <a:latin typeface="Calibri"/>
                        <a:ea typeface="Calibri"/>
                        <a:cs typeface="Times New Roman"/>
                      </a:endParaRPr>
                    </a:p>
                  </a:txBody>
                  <a:tcPr marL="101926" marR="101926" marT="0" marB="0"/>
                </a:tc>
                <a:tc>
                  <a:txBody>
                    <a:bodyPr/>
                    <a:lstStyle/>
                    <a:p>
                      <a:pPr>
                        <a:lnSpc>
                          <a:spcPct val="115000"/>
                        </a:lnSpc>
                        <a:spcAft>
                          <a:spcPts val="0"/>
                        </a:spcAft>
                      </a:pPr>
                      <a:r>
                        <a:rPr lang="pt-BR" sz="1000">
                          <a:effectLst/>
                        </a:rPr>
                        <a:t>0</a:t>
                      </a:r>
                      <a:endParaRPr lang="pt-BR" sz="1100">
                        <a:effectLst/>
                        <a:latin typeface="Calibri"/>
                        <a:ea typeface="Calibri"/>
                        <a:cs typeface="Times New Roman"/>
                      </a:endParaRPr>
                    </a:p>
                  </a:txBody>
                  <a:tcPr marL="101926" marR="101926" marT="0" marB="0"/>
                </a:tc>
                <a:tc>
                  <a:txBody>
                    <a:bodyPr/>
                    <a:lstStyle/>
                    <a:p>
                      <a:pPr>
                        <a:lnSpc>
                          <a:spcPct val="115000"/>
                        </a:lnSpc>
                        <a:spcAft>
                          <a:spcPts val="0"/>
                        </a:spcAft>
                      </a:pPr>
                      <a:r>
                        <a:rPr lang="pt-BR" sz="1000">
                          <a:effectLst/>
                        </a:rPr>
                        <a:t>0</a:t>
                      </a:r>
                      <a:endParaRPr lang="pt-BR" sz="1100">
                        <a:effectLst/>
                        <a:latin typeface="Calibri"/>
                        <a:ea typeface="Calibri"/>
                        <a:cs typeface="Times New Roman"/>
                      </a:endParaRPr>
                    </a:p>
                  </a:txBody>
                  <a:tcPr marL="101926" marR="101926" marT="0" marB="0"/>
                </a:tc>
                <a:tc>
                  <a:txBody>
                    <a:bodyPr/>
                    <a:lstStyle/>
                    <a:p>
                      <a:pPr>
                        <a:lnSpc>
                          <a:spcPct val="115000"/>
                        </a:lnSpc>
                        <a:spcAft>
                          <a:spcPts val="0"/>
                        </a:spcAft>
                      </a:pPr>
                      <a:r>
                        <a:rPr lang="pt-BR" sz="1000">
                          <a:effectLst/>
                        </a:rPr>
                        <a:t>8</a:t>
                      </a:r>
                      <a:endParaRPr lang="pt-BR" sz="1100">
                        <a:effectLst/>
                        <a:latin typeface="Calibri"/>
                        <a:ea typeface="Calibri"/>
                        <a:cs typeface="Times New Roman"/>
                      </a:endParaRPr>
                    </a:p>
                  </a:txBody>
                  <a:tcPr marL="101926" marR="101926" marT="0" marB="0"/>
                </a:tc>
                <a:tc>
                  <a:txBody>
                    <a:bodyPr/>
                    <a:lstStyle/>
                    <a:p>
                      <a:pPr>
                        <a:lnSpc>
                          <a:spcPct val="115000"/>
                        </a:lnSpc>
                        <a:spcAft>
                          <a:spcPts val="0"/>
                        </a:spcAft>
                      </a:pPr>
                      <a:r>
                        <a:rPr lang="pt-BR" sz="1000">
                          <a:effectLst/>
                        </a:rPr>
                        <a:t>7</a:t>
                      </a:r>
                      <a:endParaRPr lang="pt-BR" sz="1100">
                        <a:effectLst/>
                        <a:latin typeface="Calibri"/>
                        <a:ea typeface="Calibri"/>
                        <a:cs typeface="Times New Roman"/>
                      </a:endParaRPr>
                    </a:p>
                  </a:txBody>
                  <a:tcPr marL="101926" marR="101926" marT="0" marB="0"/>
                </a:tc>
              </a:tr>
              <a:tr h="0">
                <a:tc>
                  <a:txBody>
                    <a:bodyPr/>
                    <a:lstStyle/>
                    <a:p>
                      <a:pPr>
                        <a:lnSpc>
                          <a:spcPct val="115000"/>
                        </a:lnSpc>
                        <a:spcAft>
                          <a:spcPts val="0"/>
                        </a:spcAft>
                      </a:pPr>
                      <a:r>
                        <a:rPr lang="pt-BR" sz="1000">
                          <a:effectLst/>
                        </a:rPr>
                        <a:t>Compreender e aplicar conceitos de planejamento estratégico</a:t>
                      </a:r>
                      <a:endParaRPr lang="pt-BR" sz="1100">
                        <a:effectLst/>
                        <a:latin typeface="Calibri"/>
                        <a:ea typeface="Calibri"/>
                        <a:cs typeface="Times New Roman"/>
                      </a:endParaRPr>
                    </a:p>
                  </a:txBody>
                  <a:tcPr marL="101926" marR="101926" marT="0" marB="0"/>
                </a:tc>
                <a:tc>
                  <a:txBody>
                    <a:bodyPr/>
                    <a:lstStyle/>
                    <a:p>
                      <a:pPr>
                        <a:lnSpc>
                          <a:spcPct val="115000"/>
                        </a:lnSpc>
                        <a:spcAft>
                          <a:spcPts val="0"/>
                        </a:spcAft>
                      </a:pPr>
                      <a:r>
                        <a:rPr lang="pt-BR" sz="1000">
                          <a:effectLst/>
                        </a:rPr>
                        <a:t>0</a:t>
                      </a:r>
                      <a:endParaRPr lang="pt-BR" sz="1100">
                        <a:effectLst/>
                        <a:latin typeface="Calibri"/>
                        <a:ea typeface="Calibri"/>
                        <a:cs typeface="Times New Roman"/>
                      </a:endParaRPr>
                    </a:p>
                  </a:txBody>
                  <a:tcPr marL="101926" marR="101926" marT="0" marB="0"/>
                </a:tc>
                <a:tc>
                  <a:txBody>
                    <a:bodyPr/>
                    <a:lstStyle/>
                    <a:p>
                      <a:pPr>
                        <a:lnSpc>
                          <a:spcPct val="115000"/>
                        </a:lnSpc>
                        <a:spcAft>
                          <a:spcPts val="0"/>
                        </a:spcAft>
                      </a:pPr>
                      <a:r>
                        <a:rPr lang="pt-BR" sz="1000">
                          <a:effectLst/>
                        </a:rPr>
                        <a:t>0</a:t>
                      </a:r>
                      <a:endParaRPr lang="pt-BR" sz="1100">
                        <a:effectLst/>
                        <a:latin typeface="Calibri"/>
                        <a:ea typeface="Calibri"/>
                        <a:cs typeface="Times New Roman"/>
                      </a:endParaRPr>
                    </a:p>
                  </a:txBody>
                  <a:tcPr marL="101926" marR="101926" marT="0" marB="0"/>
                </a:tc>
                <a:tc>
                  <a:txBody>
                    <a:bodyPr/>
                    <a:lstStyle/>
                    <a:p>
                      <a:pPr>
                        <a:lnSpc>
                          <a:spcPct val="115000"/>
                        </a:lnSpc>
                        <a:spcAft>
                          <a:spcPts val="0"/>
                        </a:spcAft>
                      </a:pPr>
                      <a:r>
                        <a:rPr lang="pt-BR" sz="1000">
                          <a:effectLst/>
                        </a:rPr>
                        <a:t>0</a:t>
                      </a:r>
                      <a:endParaRPr lang="pt-BR" sz="1100">
                        <a:effectLst/>
                        <a:latin typeface="Calibri"/>
                        <a:ea typeface="Calibri"/>
                        <a:cs typeface="Times New Roman"/>
                      </a:endParaRPr>
                    </a:p>
                  </a:txBody>
                  <a:tcPr marL="101926" marR="101926" marT="0" marB="0"/>
                </a:tc>
                <a:tc>
                  <a:txBody>
                    <a:bodyPr/>
                    <a:lstStyle/>
                    <a:p>
                      <a:pPr>
                        <a:lnSpc>
                          <a:spcPct val="115000"/>
                        </a:lnSpc>
                        <a:spcAft>
                          <a:spcPts val="0"/>
                        </a:spcAft>
                      </a:pPr>
                      <a:r>
                        <a:rPr lang="pt-BR" sz="1000">
                          <a:effectLst/>
                        </a:rPr>
                        <a:t>8</a:t>
                      </a:r>
                      <a:endParaRPr lang="pt-BR" sz="1100">
                        <a:effectLst/>
                        <a:latin typeface="Calibri"/>
                        <a:ea typeface="Calibri"/>
                        <a:cs typeface="Times New Roman"/>
                      </a:endParaRPr>
                    </a:p>
                  </a:txBody>
                  <a:tcPr marL="101926" marR="101926" marT="0" marB="0"/>
                </a:tc>
                <a:tc>
                  <a:txBody>
                    <a:bodyPr/>
                    <a:lstStyle/>
                    <a:p>
                      <a:pPr>
                        <a:lnSpc>
                          <a:spcPct val="115000"/>
                        </a:lnSpc>
                        <a:spcAft>
                          <a:spcPts val="0"/>
                        </a:spcAft>
                      </a:pPr>
                      <a:r>
                        <a:rPr lang="pt-BR" sz="1000">
                          <a:effectLst/>
                        </a:rPr>
                        <a:t>7</a:t>
                      </a:r>
                      <a:endParaRPr lang="pt-BR" sz="1100">
                        <a:effectLst/>
                        <a:latin typeface="Calibri"/>
                        <a:ea typeface="Calibri"/>
                        <a:cs typeface="Times New Roman"/>
                      </a:endParaRPr>
                    </a:p>
                  </a:txBody>
                  <a:tcPr marL="101926" marR="101926" marT="0" marB="0"/>
                </a:tc>
              </a:tr>
              <a:tr h="0">
                <a:tc>
                  <a:txBody>
                    <a:bodyPr/>
                    <a:lstStyle/>
                    <a:p>
                      <a:pPr>
                        <a:lnSpc>
                          <a:spcPct val="115000"/>
                        </a:lnSpc>
                        <a:spcAft>
                          <a:spcPts val="0"/>
                        </a:spcAft>
                      </a:pPr>
                      <a:r>
                        <a:rPr lang="pt-BR" sz="1000">
                          <a:effectLst/>
                        </a:rPr>
                        <a:t>Compreender e aplicar conceitos de Desenvolvimento de produtos, processos e serviços embasados em estudos de viabilidade técnica, econômica e ambiental</a:t>
                      </a:r>
                      <a:endParaRPr lang="pt-BR" sz="1100">
                        <a:effectLst/>
                        <a:latin typeface="Calibri"/>
                        <a:ea typeface="Calibri"/>
                        <a:cs typeface="Times New Roman"/>
                      </a:endParaRPr>
                    </a:p>
                  </a:txBody>
                  <a:tcPr marL="101926" marR="101926" marT="0" marB="0"/>
                </a:tc>
                <a:tc>
                  <a:txBody>
                    <a:bodyPr/>
                    <a:lstStyle/>
                    <a:p>
                      <a:pPr>
                        <a:lnSpc>
                          <a:spcPct val="115000"/>
                        </a:lnSpc>
                        <a:spcAft>
                          <a:spcPts val="0"/>
                        </a:spcAft>
                      </a:pPr>
                      <a:r>
                        <a:rPr lang="pt-BR" sz="1000">
                          <a:effectLst/>
                        </a:rPr>
                        <a:t>0</a:t>
                      </a:r>
                      <a:endParaRPr lang="pt-BR" sz="1100">
                        <a:effectLst/>
                        <a:latin typeface="Calibri"/>
                        <a:ea typeface="Calibri"/>
                        <a:cs typeface="Times New Roman"/>
                      </a:endParaRPr>
                    </a:p>
                  </a:txBody>
                  <a:tcPr marL="101926" marR="101926" marT="0" marB="0"/>
                </a:tc>
                <a:tc>
                  <a:txBody>
                    <a:bodyPr/>
                    <a:lstStyle/>
                    <a:p>
                      <a:pPr>
                        <a:lnSpc>
                          <a:spcPct val="115000"/>
                        </a:lnSpc>
                        <a:spcAft>
                          <a:spcPts val="0"/>
                        </a:spcAft>
                      </a:pPr>
                      <a:r>
                        <a:rPr lang="pt-BR" sz="1000">
                          <a:effectLst/>
                        </a:rPr>
                        <a:t>0</a:t>
                      </a:r>
                      <a:endParaRPr lang="pt-BR" sz="1100">
                        <a:effectLst/>
                        <a:latin typeface="Calibri"/>
                        <a:ea typeface="Calibri"/>
                        <a:cs typeface="Times New Roman"/>
                      </a:endParaRPr>
                    </a:p>
                  </a:txBody>
                  <a:tcPr marL="101926" marR="101926" marT="0" marB="0"/>
                </a:tc>
                <a:tc>
                  <a:txBody>
                    <a:bodyPr/>
                    <a:lstStyle/>
                    <a:p>
                      <a:pPr>
                        <a:lnSpc>
                          <a:spcPct val="115000"/>
                        </a:lnSpc>
                        <a:spcAft>
                          <a:spcPts val="0"/>
                        </a:spcAft>
                      </a:pPr>
                      <a:r>
                        <a:rPr lang="pt-BR" sz="1000">
                          <a:effectLst/>
                        </a:rPr>
                        <a:t>0</a:t>
                      </a:r>
                      <a:endParaRPr lang="pt-BR" sz="1100">
                        <a:effectLst/>
                        <a:latin typeface="Calibri"/>
                        <a:ea typeface="Calibri"/>
                        <a:cs typeface="Times New Roman"/>
                      </a:endParaRPr>
                    </a:p>
                  </a:txBody>
                  <a:tcPr marL="101926" marR="101926" marT="0" marB="0"/>
                </a:tc>
                <a:tc>
                  <a:txBody>
                    <a:bodyPr/>
                    <a:lstStyle/>
                    <a:p>
                      <a:pPr>
                        <a:lnSpc>
                          <a:spcPct val="115000"/>
                        </a:lnSpc>
                        <a:spcAft>
                          <a:spcPts val="0"/>
                        </a:spcAft>
                      </a:pPr>
                      <a:r>
                        <a:rPr lang="pt-BR" sz="1000">
                          <a:effectLst/>
                        </a:rPr>
                        <a:t>6</a:t>
                      </a:r>
                      <a:endParaRPr lang="pt-BR" sz="1100">
                        <a:effectLst/>
                        <a:latin typeface="Calibri"/>
                        <a:ea typeface="Calibri"/>
                        <a:cs typeface="Times New Roman"/>
                      </a:endParaRPr>
                    </a:p>
                  </a:txBody>
                  <a:tcPr marL="101926" marR="101926" marT="0" marB="0"/>
                </a:tc>
                <a:tc>
                  <a:txBody>
                    <a:bodyPr/>
                    <a:lstStyle/>
                    <a:p>
                      <a:pPr>
                        <a:lnSpc>
                          <a:spcPct val="115000"/>
                        </a:lnSpc>
                        <a:spcAft>
                          <a:spcPts val="0"/>
                        </a:spcAft>
                      </a:pPr>
                      <a:r>
                        <a:rPr lang="pt-BR" sz="1000">
                          <a:effectLst/>
                        </a:rPr>
                        <a:t>9</a:t>
                      </a:r>
                      <a:endParaRPr lang="pt-BR" sz="1100">
                        <a:effectLst/>
                        <a:latin typeface="Calibri"/>
                        <a:ea typeface="Calibri"/>
                        <a:cs typeface="Times New Roman"/>
                      </a:endParaRPr>
                    </a:p>
                  </a:txBody>
                  <a:tcPr marL="101926" marR="101926" marT="0" marB="0"/>
                </a:tc>
              </a:tr>
              <a:tr h="0">
                <a:tc>
                  <a:txBody>
                    <a:bodyPr/>
                    <a:lstStyle/>
                    <a:p>
                      <a:pPr>
                        <a:lnSpc>
                          <a:spcPct val="115000"/>
                        </a:lnSpc>
                        <a:spcAft>
                          <a:spcPts val="0"/>
                        </a:spcAft>
                      </a:pPr>
                      <a:r>
                        <a:rPr lang="pt-BR" sz="1000">
                          <a:effectLst/>
                        </a:rPr>
                        <a:t>Compreender e aplicar conceitos de sistemas de qualidade, assim como suas ferramentas  para as atividades da gestão da produção</a:t>
                      </a:r>
                      <a:endParaRPr lang="pt-BR" sz="1100">
                        <a:effectLst/>
                        <a:latin typeface="Calibri"/>
                        <a:ea typeface="Calibri"/>
                        <a:cs typeface="Times New Roman"/>
                      </a:endParaRPr>
                    </a:p>
                  </a:txBody>
                  <a:tcPr marL="101926" marR="101926" marT="0" marB="0"/>
                </a:tc>
                <a:tc>
                  <a:txBody>
                    <a:bodyPr/>
                    <a:lstStyle/>
                    <a:p>
                      <a:pPr>
                        <a:lnSpc>
                          <a:spcPct val="115000"/>
                        </a:lnSpc>
                        <a:spcAft>
                          <a:spcPts val="0"/>
                        </a:spcAft>
                      </a:pPr>
                      <a:r>
                        <a:rPr lang="pt-BR" sz="1000">
                          <a:effectLst/>
                        </a:rPr>
                        <a:t>0</a:t>
                      </a:r>
                      <a:endParaRPr lang="pt-BR" sz="1100">
                        <a:effectLst/>
                        <a:latin typeface="Calibri"/>
                        <a:ea typeface="Calibri"/>
                        <a:cs typeface="Times New Roman"/>
                      </a:endParaRPr>
                    </a:p>
                  </a:txBody>
                  <a:tcPr marL="101926" marR="101926" marT="0" marB="0"/>
                </a:tc>
                <a:tc>
                  <a:txBody>
                    <a:bodyPr/>
                    <a:lstStyle/>
                    <a:p>
                      <a:pPr>
                        <a:lnSpc>
                          <a:spcPct val="115000"/>
                        </a:lnSpc>
                        <a:spcAft>
                          <a:spcPts val="0"/>
                        </a:spcAft>
                      </a:pPr>
                      <a:r>
                        <a:rPr lang="pt-BR" sz="1000">
                          <a:effectLst/>
                        </a:rPr>
                        <a:t>0</a:t>
                      </a:r>
                      <a:endParaRPr lang="pt-BR" sz="1100">
                        <a:effectLst/>
                        <a:latin typeface="Calibri"/>
                        <a:ea typeface="Calibri"/>
                        <a:cs typeface="Times New Roman"/>
                      </a:endParaRPr>
                    </a:p>
                  </a:txBody>
                  <a:tcPr marL="101926" marR="101926" marT="0" marB="0"/>
                </a:tc>
                <a:tc>
                  <a:txBody>
                    <a:bodyPr/>
                    <a:lstStyle/>
                    <a:p>
                      <a:pPr>
                        <a:lnSpc>
                          <a:spcPct val="115000"/>
                        </a:lnSpc>
                        <a:spcAft>
                          <a:spcPts val="0"/>
                        </a:spcAft>
                      </a:pPr>
                      <a:r>
                        <a:rPr lang="pt-BR" sz="1000">
                          <a:effectLst/>
                        </a:rPr>
                        <a:t>0</a:t>
                      </a:r>
                      <a:endParaRPr lang="pt-BR" sz="1100">
                        <a:effectLst/>
                        <a:latin typeface="Calibri"/>
                        <a:ea typeface="Calibri"/>
                        <a:cs typeface="Times New Roman"/>
                      </a:endParaRPr>
                    </a:p>
                  </a:txBody>
                  <a:tcPr marL="101926" marR="101926" marT="0" marB="0"/>
                </a:tc>
                <a:tc>
                  <a:txBody>
                    <a:bodyPr/>
                    <a:lstStyle/>
                    <a:p>
                      <a:pPr>
                        <a:lnSpc>
                          <a:spcPct val="115000"/>
                        </a:lnSpc>
                        <a:spcAft>
                          <a:spcPts val="0"/>
                        </a:spcAft>
                      </a:pPr>
                      <a:r>
                        <a:rPr lang="pt-BR" sz="1000">
                          <a:effectLst/>
                        </a:rPr>
                        <a:t>7</a:t>
                      </a:r>
                      <a:endParaRPr lang="pt-BR" sz="1100">
                        <a:effectLst/>
                        <a:latin typeface="Calibri"/>
                        <a:ea typeface="Calibri"/>
                        <a:cs typeface="Times New Roman"/>
                      </a:endParaRPr>
                    </a:p>
                  </a:txBody>
                  <a:tcPr marL="101926" marR="101926" marT="0" marB="0"/>
                </a:tc>
                <a:tc>
                  <a:txBody>
                    <a:bodyPr/>
                    <a:lstStyle/>
                    <a:p>
                      <a:pPr>
                        <a:lnSpc>
                          <a:spcPct val="115000"/>
                        </a:lnSpc>
                        <a:spcAft>
                          <a:spcPts val="0"/>
                        </a:spcAft>
                      </a:pPr>
                      <a:r>
                        <a:rPr lang="pt-BR" sz="1000">
                          <a:effectLst/>
                        </a:rPr>
                        <a:t>8</a:t>
                      </a:r>
                      <a:endParaRPr lang="pt-BR" sz="1100">
                        <a:effectLst/>
                        <a:latin typeface="Calibri"/>
                        <a:ea typeface="Calibri"/>
                        <a:cs typeface="Times New Roman"/>
                      </a:endParaRPr>
                    </a:p>
                  </a:txBody>
                  <a:tcPr marL="101926" marR="101926" marT="0" marB="0"/>
                </a:tc>
              </a:tr>
              <a:tr h="0">
                <a:tc>
                  <a:txBody>
                    <a:bodyPr/>
                    <a:lstStyle/>
                    <a:p>
                      <a:pPr>
                        <a:lnSpc>
                          <a:spcPct val="115000"/>
                        </a:lnSpc>
                        <a:spcAft>
                          <a:spcPts val="0"/>
                        </a:spcAft>
                      </a:pPr>
                      <a:r>
                        <a:rPr lang="pt-BR" sz="1000">
                          <a:effectLst/>
                        </a:rPr>
                        <a:t>Compreender e aplicar conceitos da gestão da saúde, meio ambiente e segurança do trabalho (SMS)</a:t>
                      </a:r>
                      <a:endParaRPr lang="pt-BR" sz="1100">
                        <a:effectLst/>
                        <a:latin typeface="Calibri"/>
                        <a:ea typeface="Calibri"/>
                        <a:cs typeface="Times New Roman"/>
                      </a:endParaRPr>
                    </a:p>
                  </a:txBody>
                  <a:tcPr marL="101926" marR="101926" marT="0" marB="0"/>
                </a:tc>
                <a:tc>
                  <a:txBody>
                    <a:bodyPr/>
                    <a:lstStyle/>
                    <a:p>
                      <a:pPr>
                        <a:lnSpc>
                          <a:spcPct val="115000"/>
                        </a:lnSpc>
                        <a:spcAft>
                          <a:spcPts val="0"/>
                        </a:spcAft>
                      </a:pPr>
                      <a:r>
                        <a:rPr lang="pt-BR" sz="1000">
                          <a:effectLst/>
                        </a:rPr>
                        <a:t>0</a:t>
                      </a:r>
                      <a:endParaRPr lang="pt-BR" sz="1100">
                        <a:effectLst/>
                        <a:latin typeface="Calibri"/>
                        <a:ea typeface="Calibri"/>
                        <a:cs typeface="Times New Roman"/>
                      </a:endParaRPr>
                    </a:p>
                  </a:txBody>
                  <a:tcPr marL="101926" marR="101926" marT="0" marB="0"/>
                </a:tc>
                <a:tc>
                  <a:txBody>
                    <a:bodyPr/>
                    <a:lstStyle/>
                    <a:p>
                      <a:pPr>
                        <a:lnSpc>
                          <a:spcPct val="115000"/>
                        </a:lnSpc>
                        <a:spcAft>
                          <a:spcPts val="0"/>
                        </a:spcAft>
                      </a:pPr>
                      <a:r>
                        <a:rPr lang="pt-BR" sz="1000">
                          <a:effectLst/>
                        </a:rPr>
                        <a:t>0</a:t>
                      </a:r>
                      <a:endParaRPr lang="pt-BR" sz="1100">
                        <a:effectLst/>
                        <a:latin typeface="Calibri"/>
                        <a:ea typeface="Calibri"/>
                        <a:cs typeface="Times New Roman"/>
                      </a:endParaRPr>
                    </a:p>
                  </a:txBody>
                  <a:tcPr marL="101926" marR="101926" marT="0" marB="0"/>
                </a:tc>
                <a:tc>
                  <a:txBody>
                    <a:bodyPr/>
                    <a:lstStyle/>
                    <a:p>
                      <a:pPr>
                        <a:lnSpc>
                          <a:spcPct val="115000"/>
                        </a:lnSpc>
                        <a:spcAft>
                          <a:spcPts val="0"/>
                        </a:spcAft>
                      </a:pPr>
                      <a:r>
                        <a:rPr lang="pt-BR" sz="1000">
                          <a:effectLst/>
                        </a:rPr>
                        <a:t>0</a:t>
                      </a:r>
                      <a:endParaRPr lang="pt-BR" sz="1100">
                        <a:effectLst/>
                        <a:latin typeface="Calibri"/>
                        <a:ea typeface="Calibri"/>
                        <a:cs typeface="Times New Roman"/>
                      </a:endParaRPr>
                    </a:p>
                  </a:txBody>
                  <a:tcPr marL="101926" marR="101926" marT="0" marB="0"/>
                </a:tc>
                <a:tc>
                  <a:txBody>
                    <a:bodyPr/>
                    <a:lstStyle/>
                    <a:p>
                      <a:pPr>
                        <a:lnSpc>
                          <a:spcPct val="115000"/>
                        </a:lnSpc>
                        <a:spcAft>
                          <a:spcPts val="0"/>
                        </a:spcAft>
                      </a:pPr>
                      <a:r>
                        <a:rPr lang="pt-BR" sz="1000">
                          <a:effectLst/>
                        </a:rPr>
                        <a:t>7</a:t>
                      </a:r>
                      <a:endParaRPr lang="pt-BR" sz="1100">
                        <a:effectLst/>
                        <a:latin typeface="Calibri"/>
                        <a:ea typeface="Calibri"/>
                        <a:cs typeface="Times New Roman"/>
                      </a:endParaRPr>
                    </a:p>
                  </a:txBody>
                  <a:tcPr marL="101926" marR="101926" marT="0" marB="0"/>
                </a:tc>
                <a:tc>
                  <a:txBody>
                    <a:bodyPr/>
                    <a:lstStyle/>
                    <a:p>
                      <a:pPr>
                        <a:lnSpc>
                          <a:spcPct val="115000"/>
                        </a:lnSpc>
                        <a:spcAft>
                          <a:spcPts val="0"/>
                        </a:spcAft>
                      </a:pPr>
                      <a:r>
                        <a:rPr lang="pt-BR" sz="1000">
                          <a:effectLst/>
                        </a:rPr>
                        <a:t>8</a:t>
                      </a:r>
                      <a:endParaRPr lang="pt-BR" sz="1100">
                        <a:effectLst/>
                        <a:latin typeface="Calibri"/>
                        <a:ea typeface="Calibri"/>
                        <a:cs typeface="Times New Roman"/>
                      </a:endParaRPr>
                    </a:p>
                  </a:txBody>
                  <a:tcPr marL="101926" marR="101926" marT="0" marB="0"/>
                </a:tc>
              </a:tr>
              <a:tr h="0">
                <a:tc>
                  <a:txBody>
                    <a:bodyPr/>
                    <a:lstStyle/>
                    <a:p>
                      <a:pPr>
                        <a:lnSpc>
                          <a:spcPct val="115000"/>
                        </a:lnSpc>
                        <a:spcAft>
                          <a:spcPts val="0"/>
                        </a:spcAft>
                      </a:pPr>
                      <a:r>
                        <a:rPr lang="pt-BR" sz="1000">
                          <a:effectLst/>
                        </a:rPr>
                        <a:t>Compreender e aplicar técnicas de trabalho em equipe e gestão participativa</a:t>
                      </a:r>
                      <a:endParaRPr lang="pt-BR" sz="1100">
                        <a:effectLst/>
                        <a:latin typeface="Calibri"/>
                        <a:ea typeface="Calibri"/>
                        <a:cs typeface="Times New Roman"/>
                      </a:endParaRPr>
                    </a:p>
                  </a:txBody>
                  <a:tcPr marL="101926" marR="101926" marT="0" marB="0"/>
                </a:tc>
                <a:tc>
                  <a:txBody>
                    <a:bodyPr/>
                    <a:lstStyle/>
                    <a:p>
                      <a:pPr>
                        <a:lnSpc>
                          <a:spcPct val="115000"/>
                        </a:lnSpc>
                        <a:spcAft>
                          <a:spcPts val="0"/>
                        </a:spcAft>
                      </a:pPr>
                      <a:r>
                        <a:rPr lang="pt-BR" sz="1000">
                          <a:effectLst/>
                        </a:rPr>
                        <a:t>0</a:t>
                      </a:r>
                      <a:endParaRPr lang="pt-BR" sz="1100">
                        <a:effectLst/>
                        <a:latin typeface="Calibri"/>
                        <a:ea typeface="Calibri"/>
                        <a:cs typeface="Times New Roman"/>
                      </a:endParaRPr>
                    </a:p>
                  </a:txBody>
                  <a:tcPr marL="101926" marR="101926" marT="0" marB="0"/>
                </a:tc>
                <a:tc>
                  <a:txBody>
                    <a:bodyPr/>
                    <a:lstStyle/>
                    <a:p>
                      <a:pPr>
                        <a:lnSpc>
                          <a:spcPct val="115000"/>
                        </a:lnSpc>
                        <a:spcAft>
                          <a:spcPts val="0"/>
                        </a:spcAft>
                      </a:pPr>
                      <a:r>
                        <a:rPr lang="pt-BR" sz="1000">
                          <a:effectLst/>
                        </a:rPr>
                        <a:t>0</a:t>
                      </a:r>
                      <a:endParaRPr lang="pt-BR" sz="1100">
                        <a:effectLst/>
                        <a:latin typeface="Calibri"/>
                        <a:ea typeface="Calibri"/>
                        <a:cs typeface="Times New Roman"/>
                      </a:endParaRPr>
                    </a:p>
                  </a:txBody>
                  <a:tcPr marL="101926" marR="101926" marT="0" marB="0"/>
                </a:tc>
                <a:tc>
                  <a:txBody>
                    <a:bodyPr/>
                    <a:lstStyle/>
                    <a:p>
                      <a:pPr>
                        <a:lnSpc>
                          <a:spcPct val="115000"/>
                        </a:lnSpc>
                        <a:spcAft>
                          <a:spcPts val="0"/>
                        </a:spcAft>
                      </a:pPr>
                      <a:r>
                        <a:rPr lang="pt-BR" sz="1000">
                          <a:effectLst/>
                        </a:rPr>
                        <a:t>0</a:t>
                      </a:r>
                      <a:endParaRPr lang="pt-BR" sz="1100">
                        <a:effectLst/>
                        <a:latin typeface="Calibri"/>
                        <a:ea typeface="Calibri"/>
                        <a:cs typeface="Times New Roman"/>
                      </a:endParaRPr>
                    </a:p>
                  </a:txBody>
                  <a:tcPr marL="101926" marR="101926" marT="0" marB="0"/>
                </a:tc>
                <a:tc>
                  <a:txBody>
                    <a:bodyPr/>
                    <a:lstStyle/>
                    <a:p>
                      <a:pPr>
                        <a:lnSpc>
                          <a:spcPct val="115000"/>
                        </a:lnSpc>
                        <a:spcAft>
                          <a:spcPts val="0"/>
                        </a:spcAft>
                      </a:pPr>
                      <a:r>
                        <a:rPr lang="pt-BR" sz="1000">
                          <a:effectLst/>
                        </a:rPr>
                        <a:t>5</a:t>
                      </a:r>
                      <a:endParaRPr lang="pt-BR" sz="1100">
                        <a:effectLst/>
                        <a:latin typeface="Calibri"/>
                        <a:ea typeface="Calibri"/>
                        <a:cs typeface="Times New Roman"/>
                      </a:endParaRPr>
                    </a:p>
                  </a:txBody>
                  <a:tcPr marL="101926" marR="101926" marT="0" marB="0"/>
                </a:tc>
                <a:tc>
                  <a:txBody>
                    <a:bodyPr/>
                    <a:lstStyle/>
                    <a:p>
                      <a:pPr>
                        <a:lnSpc>
                          <a:spcPct val="115000"/>
                        </a:lnSpc>
                        <a:spcAft>
                          <a:spcPts val="0"/>
                        </a:spcAft>
                      </a:pPr>
                      <a:r>
                        <a:rPr lang="pt-BR" sz="1000" dirty="0">
                          <a:effectLst/>
                        </a:rPr>
                        <a:t>10</a:t>
                      </a:r>
                      <a:endParaRPr lang="pt-BR" sz="1100" dirty="0">
                        <a:effectLst/>
                        <a:latin typeface="Calibri"/>
                        <a:ea typeface="Calibri"/>
                        <a:cs typeface="Times New Roman"/>
                      </a:endParaRPr>
                    </a:p>
                  </a:txBody>
                  <a:tcPr marL="101926" marR="101926" marT="0" marB="0"/>
                </a:tc>
              </a:tr>
            </a:tbl>
          </a:graphicData>
        </a:graphic>
      </p:graphicFrame>
      <p:sp>
        <p:nvSpPr>
          <p:cNvPr id="3" name="Título 2"/>
          <p:cNvSpPr>
            <a:spLocks noGrp="1"/>
          </p:cNvSpPr>
          <p:nvPr>
            <p:ph type="title"/>
          </p:nvPr>
        </p:nvSpPr>
        <p:spPr/>
        <p:txBody>
          <a:bodyPr/>
          <a:lstStyle/>
          <a:p>
            <a:r>
              <a:rPr lang="pt-BR" dirty="0"/>
              <a:t>Resultados e Discussões</a:t>
            </a:r>
          </a:p>
        </p:txBody>
      </p:sp>
      <p:sp>
        <p:nvSpPr>
          <p:cNvPr id="6" name="Retângulo 5"/>
          <p:cNvSpPr/>
          <p:nvPr/>
        </p:nvSpPr>
        <p:spPr>
          <a:xfrm>
            <a:off x="539552" y="1340768"/>
            <a:ext cx="7632848" cy="1477328"/>
          </a:xfrm>
          <a:prstGeom prst="rect">
            <a:avLst/>
          </a:prstGeom>
        </p:spPr>
        <p:txBody>
          <a:bodyPr wrap="square">
            <a:spAutoFit/>
          </a:bodyPr>
          <a:lstStyle/>
          <a:p>
            <a:r>
              <a:rPr lang="pt-BR" dirty="0"/>
              <a:t>Valendo-se do mesmo referencial da escala </a:t>
            </a:r>
            <a:r>
              <a:rPr lang="pt-BR" dirty="0" err="1"/>
              <a:t>Likert</a:t>
            </a:r>
            <a:r>
              <a:rPr lang="pt-BR" dirty="0"/>
              <a:t>, a segunda seção buscava reconhecer o desenvolvimento de conhecimento e habilidade, pesquisando questões mais ligadas às práticas profissionais da função ao qual buscaram formação no curso (Tabela 2).</a:t>
            </a:r>
          </a:p>
        </p:txBody>
      </p:sp>
    </p:spTree>
    <p:extLst>
      <p:ext uri="{BB962C8B-B14F-4D97-AF65-F5344CB8AC3E}">
        <p14:creationId xmlns:p14="http://schemas.microsoft.com/office/powerpoint/2010/main" val="11834027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fontScale="62500" lnSpcReduction="20000"/>
          </a:bodyPr>
          <a:lstStyle/>
          <a:p>
            <a:r>
              <a:rPr lang="pt-BR" dirty="0"/>
              <a:t>Da mesma forma como relatado no rol de questões anteriores, também neste último não houve sinalização de itens nos índices 1 e 2 da escala, sinalizando novamente que os egressos consideram que houve atendimento positivo no curso nas premissas pesquisadas. Novamente os índices 4 e 5 se mostraram predominantes na amostra, evidenciando 99,4% do total de apontamentos, onde em apenas um dos itens pesquisados (compreensão e aplicação dos conceitos estatísticos e probabilísticos ) houve um respondente que apontou índice 3  na escala (indiferente). </a:t>
            </a:r>
          </a:p>
          <a:p>
            <a:endParaRPr lang="pt-BR" dirty="0" smtClean="0"/>
          </a:p>
          <a:p>
            <a:r>
              <a:rPr lang="pt-BR" dirty="0" smtClean="0"/>
              <a:t>Questionados </a:t>
            </a:r>
            <a:r>
              <a:rPr lang="pt-BR" dirty="0"/>
              <a:t>se após o curso houve o desenvolvimento da capacidade de compreender e aplicar os conceitos estatísticos e probabilísticos, 93% (14) sinalizaram positivamente. Um respondente apontou ‘indiferente’ neste quesito. Esta resposta não permitiu reconhecer se não houve o desenvolvimento desta característica ou se ela já estava presente previamente à sua entrada no curso.</a:t>
            </a:r>
          </a:p>
          <a:p>
            <a:endParaRPr lang="pt-BR" dirty="0" smtClean="0"/>
          </a:p>
          <a:p>
            <a:r>
              <a:rPr lang="pt-BR" dirty="0" smtClean="0"/>
              <a:t>Todos </a:t>
            </a:r>
            <a:r>
              <a:rPr lang="pt-BR" dirty="0"/>
              <a:t>os demais quesitos pesquisados permitiram reconhecer que a totalidade dos egressos responderam positivamente (escala 4 ou 5) ao desenvolvimentos daquelas habilidades ou competências esperadas.</a:t>
            </a:r>
          </a:p>
          <a:p>
            <a:endParaRPr lang="pt-BR" dirty="0"/>
          </a:p>
        </p:txBody>
      </p:sp>
      <p:sp>
        <p:nvSpPr>
          <p:cNvPr id="3" name="Título 2"/>
          <p:cNvSpPr>
            <a:spLocks noGrp="1"/>
          </p:cNvSpPr>
          <p:nvPr>
            <p:ph type="title"/>
          </p:nvPr>
        </p:nvSpPr>
        <p:spPr/>
        <p:txBody>
          <a:bodyPr/>
          <a:lstStyle/>
          <a:p>
            <a:r>
              <a:rPr lang="pt-BR" dirty="0"/>
              <a:t>Resultados e Discussões</a:t>
            </a:r>
          </a:p>
        </p:txBody>
      </p:sp>
    </p:spTree>
    <p:extLst>
      <p:ext uri="{BB962C8B-B14F-4D97-AF65-F5344CB8AC3E}">
        <p14:creationId xmlns:p14="http://schemas.microsoft.com/office/powerpoint/2010/main" val="23591751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fontScale="62500" lnSpcReduction="20000"/>
          </a:bodyPr>
          <a:lstStyle/>
          <a:p>
            <a:r>
              <a:rPr lang="pt-BR" dirty="0" smtClean="0"/>
              <a:t>Ao </a:t>
            </a:r>
            <a:r>
              <a:rPr lang="pt-BR" dirty="0"/>
              <a:t>final do questionário, o estudante foi questionado sobre o desenvolvimento de seu curso. Ao avaliar a instituição, de modo geral, o resultado se mostrou bastante relevante. A grande maioria (14, ou 93%) a consideram ótima (73%) ou boa (20%), e apenas um (7%) a considerou regular. Do total dos respondentes, 12 (80%) respondeu que seu aprendizado foi alto, e 3 (20%) que havia sido médio. Nenhum dos egressos apontou baixo, muito baixo ou muito alto.</a:t>
            </a:r>
          </a:p>
          <a:p>
            <a:endParaRPr lang="pt-BR" dirty="0" smtClean="0"/>
          </a:p>
          <a:p>
            <a:r>
              <a:rPr lang="pt-BR" dirty="0" smtClean="0"/>
              <a:t>Sobre </a:t>
            </a:r>
            <a:r>
              <a:rPr lang="pt-BR" dirty="0"/>
              <a:t>a metodologia (educação a distância), quase a totalidade (14, ou 93%) sinalizaram que facilitou o aprendizado. Apenas um dos egressos sinalizou que havia sido indiferente quando comparada com a metodologia presencial. Nenhum deles apontou que a metodologia havia dificultado seu aprendizado.</a:t>
            </a:r>
          </a:p>
          <a:p>
            <a:endParaRPr lang="pt-BR" dirty="0" smtClean="0"/>
          </a:p>
          <a:p>
            <a:r>
              <a:rPr lang="pt-BR" dirty="0" smtClean="0"/>
              <a:t>Ao </a:t>
            </a:r>
            <a:r>
              <a:rPr lang="pt-BR" dirty="0"/>
              <a:t>responder sobre o currículo do curso e suas disciplinas teóricas e práticas, 87% dos egressos avaliaram como bom (40%) ou ótimo (47%), e dois (13%) avaliaram como regular.</a:t>
            </a:r>
          </a:p>
          <a:p>
            <a:r>
              <a:rPr lang="pt-BR" b="1" dirty="0"/>
              <a:t> </a:t>
            </a:r>
            <a:endParaRPr lang="pt-BR" dirty="0"/>
          </a:p>
          <a:p>
            <a:endParaRPr lang="pt-BR" dirty="0"/>
          </a:p>
        </p:txBody>
      </p:sp>
      <p:sp>
        <p:nvSpPr>
          <p:cNvPr id="3" name="Título 2"/>
          <p:cNvSpPr>
            <a:spLocks noGrp="1"/>
          </p:cNvSpPr>
          <p:nvPr>
            <p:ph type="title"/>
          </p:nvPr>
        </p:nvSpPr>
        <p:spPr/>
        <p:txBody>
          <a:bodyPr/>
          <a:lstStyle/>
          <a:p>
            <a:r>
              <a:rPr lang="pt-BR" dirty="0"/>
              <a:t>Resultados e Discussões</a:t>
            </a:r>
          </a:p>
        </p:txBody>
      </p:sp>
    </p:spTree>
    <p:extLst>
      <p:ext uri="{BB962C8B-B14F-4D97-AF65-F5344CB8AC3E}">
        <p14:creationId xmlns:p14="http://schemas.microsoft.com/office/powerpoint/2010/main" val="34464094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Autofit/>
          </a:bodyPr>
          <a:lstStyle/>
          <a:p>
            <a:r>
              <a:rPr lang="pt-BR" sz="1600" dirty="0" smtClean="0"/>
              <a:t>A </a:t>
            </a:r>
            <a:r>
              <a:rPr lang="pt-BR" sz="1600" dirty="0"/>
              <a:t>avaliação do corpo docente (atualização e conhecimento) esteve com predominância no nível bom (10, ou 67%). Três dos egressos (20%) avaliaram como ótimo, e dois (13%) como regular. Da mesma forma, quando o docente foi avaliado em relação ao relacionamento com os estudantes, a maioria dos respondentes sinalizou para o nível bom (67%). Neste quesito o conceito ótimo subiu para 27% (4), e o conceito regular baixou para 7% (1).</a:t>
            </a:r>
          </a:p>
          <a:p>
            <a:endParaRPr lang="pt-BR" sz="800" dirty="0" smtClean="0"/>
          </a:p>
          <a:p>
            <a:r>
              <a:rPr lang="pt-BR" sz="1600" dirty="0" smtClean="0"/>
              <a:t>As </a:t>
            </a:r>
            <a:r>
              <a:rPr lang="pt-BR" sz="1600" dirty="0"/>
              <a:t>oficinas e laboratórios receberam avaliação semelhante. Novamente 67% dos respondentes (10) apontaram para o nível bom. Um deles (7%) sinalizou para ótimo, e dois (13%) avaliaram como regular, e outros dois (13%) como ruim.</a:t>
            </a:r>
          </a:p>
          <a:p>
            <a:endParaRPr lang="pt-BR" sz="800" dirty="0" smtClean="0"/>
          </a:p>
          <a:p>
            <a:r>
              <a:rPr lang="pt-BR" sz="1600" dirty="0" smtClean="0"/>
              <a:t>O </a:t>
            </a:r>
            <a:r>
              <a:rPr lang="pt-BR" sz="1600" dirty="0"/>
              <a:t>curso possibilitou acesso aos estudantes a uma biblioteca virtual com a maioria dos títulos que compunham os planos de ensino das disciplinas. Mesmo diante disto, a avaliação da biblioteca não atingiu a excelência. A maior parte dos estudantes (11 ou 73%) sinalizaram para o conceito bom, dois (13%) avaliaram como ótimo, e outros dois (13%) como regular.</a:t>
            </a:r>
          </a:p>
          <a:p>
            <a:endParaRPr lang="pt-BR" sz="800" dirty="0" smtClean="0"/>
          </a:p>
          <a:p>
            <a:r>
              <a:rPr lang="pt-BR" sz="1600" dirty="0" smtClean="0"/>
              <a:t>A </a:t>
            </a:r>
            <a:r>
              <a:rPr lang="pt-BR" sz="1600" dirty="0"/>
              <a:t>infraestrutura, de modo geral, foi bem avaliada, onde 12 (80%) avaliaram como ótima (60%) ou boa (20%), e apenas 20% (3) como regular</a:t>
            </a:r>
            <a:r>
              <a:rPr lang="pt-BR" sz="1600" dirty="0" smtClean="0"/>
              <a:t>.</a:t>
            </a:r>
            <a:endParaRPr lang="pt-BR" sz="1600" dirty="0"/>
          </a:p>
        </p:txBody>
      </p:sp>
      <p:sp>
        <p:nvSpPr>
          <p:cNvPr id="3" name="Título 2"/>
          <p:cNvSpPr>
            <a:spLocks noGrp="1"/>
          </p:cNvSpPr>
          <p:nvPr>
            <p:ph type="title"/>
          </p:nvPr>
        </p:nvSpPr>
        <p:spPr/>
        <p:txBody>
          <a:bodyPr/>
          <a:lstStyle/>
          <a:p>
            <a:r>
              <a:rPr lang="pt-BR" dirty="0"/>
              <a:t>Resultados e Discussões</a:t>
            </a:r>
          </a:p>
        </p:txBody>
      </p:sp>
    </p:spTree>
    <p:extLst>
      <p:ext uri="{BB962C8B-B14F-4D97-AF65-F5344CB8AC3E}">
        <p14:creationId xmlns:p14="http://schemas.microsoft.com/office/powerpoint/2010/main" val="20507933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fontScale="62500" lnSpcReduction="20000"/>
          </a:bodyPr>
          <a:lstStyle/>
          <a:p>
            <a:r>
              <a:rPr lang="pt-BR" dirty="0"/>
              <a:t>Avaliar o egresso deste curso permitiu à coordenação e ao seu núcleo docente estruturante, reavaliar se o propósito original da oferta do curso foi alcançado.</a:t>
            </a:r>
          </a:p>
          <a:p>
            <a:endParaRPr lang="pt-BR" dirty="0" smtClean="0"/>
          </a:p>
          <a:p>
            <a:r>
              <a:rPr lang="pt-BR" dirty="0" smtClean="0"/>
              <a:t>As </a:t>
            </a:r>
            <a:r>
              <a:rPr lang="pt-BR" dirty="0"/>
              <a:t>respostas obtidas puderam evidenciar que o curso havia contribuído para a formação pessoal e profissional pretendidas para este egresso e exigidas pelo mercado de trabalho. Também permitiu reconhecer o momento profissional e social atuais em que o egresso experimenta logo após a conclusão do curso, bem como reconhecer a percepção destes acerca da exigência da sua capacitação profissional na atualidade e a compatibilidade da formação recebida no curso. </a:t>
            </a:r>
          </a:p>
          <a:p>
            <a:endParaRPr lang="pt-BR" dirty="0" smtClean="0"/>
          </a:p>
          <a:p>
            <a:r>
              <a:rPr lang="pt-BR" dirty="0" smtClean="0"/>
              <a:t>Por </a:t>
            </a:r>
            <a:r>
              <a:rPr lang="pt-BR" dirty="0"/>
              <a:t>meio destas, o grupo gestor do curso pôde acompanhar a consolidação do Projeto Pedagógico do Curso, reorientando suas premissas em alguns casos, contribuindo para a consolidação do perfil profissional do egresso. Espera-se, oportunamente, realizar novamente esta consulta a novos egressos deste curso de modo a avaliar se os conceitos onde as respostas estiveram abaixo do esperado estarão em patamares superiores aos atuais, consistindo em novos avanços na formação deste profissional no curso em questão.</a:t>
            </a:r>
          </a:p>
        </p:txBody>
      </p:sp>
      <p:sp>
        <p:nvSpPr>
          <p:cNvPr id="3" name="Título 2"/>
          <p:cNvSpPr>
            <a:spLocks noGrp="1"/>
          </p:cNvSpPr>
          <p:nvPr>
            <p:ph type="title"/>
          </p:nvPr>
        </p:nvSpPr>
        <p:spPr/>
        <p:txBody>
          <a:bodyPr/>
          <a:lstStyle/>
          <a:p>
            <a:r>
              <a:rPr lang="pt-BR" dirty="0" smtClean="0"/>
              <a:t>Conclusões</a:t>
            </a:r>
            <a:endParaRPr lang="pt-BR" dirty="0"/>
          </a:p>
        </p:txBody>
      </p:sp>
    </p:spTree>
    <p:extLst>
      <p:ext uri="{BB962C8B-B14F-4D97-AF65-F5344CB8AC3E}">
        <p14:creationId xmlns:p14="http://schemas.microsoft.com/office/powerpoint/2010/main" val="8154779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fontScale="92500" lnSpcReduction="10000"/>
          </a:bodyPr>
          <a:lstStyle/>
          <a:p>
            <a:r>
              <a:rPr lang="pt-BR" dirty="0"/>
              <a:t>No atual contexto educacional brasileiro, a educação a distância tem-se tornado uma modalidade de ensino-aprendizagem com forte disseminação e adoção nacional. </a:t>
            </a:r>
            <a:endParaRPr lang="pt-BR" dirty="0" smtClean="0"/>
          </a:p>
          <a:p>
            <a:endParaRPr lang="pt-BR" dirty="0"/>
          </a:p>
          <a:p>
            <a:r>
              <a:rPr lang="pt-BR" dirty="0" smtClean="0"/>
              <a:t>Neste </a:t>
            </a:r>
            <a:r>
              <a:rPr lang="pt-BR" dirty="0"/>
              <a:t>cenário, os diferentes cursos criados pelas instituições de ensino tem buscado ferramentas de avaliação particulares que realmente ofereçam um feedback da qualidade de suas atividades. </a:t>
            </a:r>
            <a:endParaRPr lang="pt-BR" dirty="0" smtClean="0"/>
          </a:p>
          <a:p>
            <a:endParaRPr lang="pt-BR" dirty="0"/>
          </a:p>
          <a:p>
            <a:r>
              <a:rPr lang="pt-BR" dirty="0" smtClean="0"/>
              <a:t>As </a:t>
            </a:r>
            <a:r>
              <a:rPr lang="pt-BR" dirty="0"/>
              <a:t>mais habituais são as pesquisas com estudantes e egressos. </a:t>
            </a:r>
            <a:endParaRPr lang="pt-BR" dirty="0" smtClean="0"/>
          </a:p>
          <a:p>
            <a:endParaRPr lang="pt-BR" dirty="0"/>
          </a:p>
        </p:txBody>
      </p:sp>
      <p:sp>
        <p:nvSpPr>
          <p:cNvPr id="3" name="Título 2"/>
          <p:cNvSpPr>
            <a:spLocks noGrp="1"/>
          </p:cNvSpPr>
          <p:nvPr>
            <p:ph type="title"/>
          </p:nvPr>
        </p:nvSpPr>
        <p:spPr/>
        <p:txBody>
          <a:bodyPr/>
          <a:lstStyle/>
          <a:p>
            <a:r>
              <a:rPr lang="pt-BR" dirty="0" smtClean="0"/>
              <a:t>Introdução	</a:t>
            </a:r>
            <a:endParaRPr lang="pt-BR" dirty="0"/>
          </a:p>
        </p:txBody>
      </p:sp>
    </p:spTree>
    <p:extLst>
      <p:ext uri="{BB962C8B-B14F-4D97-AF65-F5344CB8AC3E}">
        <p14:creationId xmlns:p14="http://schemas.microsoft.com/office/powerpoint/2010/main" val="19811889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a:bodyPr>
          <a:lstStyle/>
          <a:p>
            <a:r>
              <a:rPr lang="pt-BR" dirty="0"/>
              <a:t>Estruturado de acordo com as diretrizes do Catálogo Nacional dos Cursos Superiores de Tecnologia pertinentes e apoiado pelo Núcleo Docente </a:t>
            </a:r>
            <a:r>
              <a:rPr lang="pt-BR" dirty="0" smtClean="0"/>
              <a:t>Estruturado</a:t>
            </a:r>
          </a:p>
          <a:p>
            <a:endParaRPr lang="pt-BR" dirty="0" smtClean="0"/>
          </a:p>
          <a:p>
            <a:r>
              <a:rPr lang="pt-BR" dirty="0" smtClean="0"/>
              <a:t>Adota </a:t>
            </a:r>
            <a:r>
              <a:rPr lang="pt-BR" dirty="0"/>
              <a:t>a concepção de currículo integrado, em que se articulam construção de conhecimento e pesquisa; teoria, prática e experiência profissional com vistas ao desenvolvimento do futuro tecnólogo. </a:t>
            </a:r>
            <a:endParaRPr lang="pt-BR" b="1" dirty="0"/>
          </a:p>
          <a:p>
            <a:endParaRPr lang="pt-BR" dirty="0"/>
          </a:p>
        </p:txBody>
      </p:sp>
      <p:sp>
        <p:nvSpPr>
          <p:cNvPr id="3" name="Título 2"/>
          <p:cNvSpPr>
            <a:spLocks noGrp="1"/>
          </p:cNvSpPr>
          <p:nvPr>
            <p:ph type="title"/>
          </p:nvPr>
        </p:nvSpPr>
        <p:spPr/>
        <p:txBody>
          <a:bodyPr>
            <a:normAutofit fontScale="90000"/>
          </a:bodyPr>
          <a:lstStyle/>
          <a:p>
            <a:r>
              <a:rPr lang="pt-BR" dirty="0" smtClean="0"/>
              <a:t>Curso </a:t>
            </a:r>
            <a:r>
              <a:rPr lang="pt-BR" dirty="0"/>
              <a:t>de Tecnologia em Gestão da Produção Industrial da </a:t>
            </a:r>
            <a:r>
              <a:rPr lang="pt-BR" dirty="0" err="1"/>
              <a:t>Unaerp</a:t>
            </a:r>
            <a:endParaRPr lang="pt-BR" dirty="0"/>
          </a:p>
        </p:txBody>
      </p:sp>
    </p:spTree>
    <p:extLst>
      <p:ext uri="{BB962C8B-B14F-4D97-AF65-F5344CB8AC3E}">
        <p14:creationId xmlns:p14="http://schemas.microsoft.com/office/powerpoint/2010/main" val="42659523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fontScale="92500" lnSpcReduction="10000"/>
          </a:bodyPr>
          <a:lstStyle/>
          <a:p>
            <a:r>
              <a:rPr lang="pt-BR" dirty="0"/>
              <a:t>Desde sua criação o curso formou três turmas, visando atender as exigências do mercado com base em um Projeto Pedagógico de Educação a Distância, desvelado como um processo de formação humana que se organiza e desenvolve metodologicamente, diferente do modelo presencial no que concerne ao tempo e espaço. </a:t>
            </a:r>
            <a:endParaRPr lang="pt-BR" dirty="0"/>
          </a:p>
          <a:p>
            <a:endParaRPr lang="pt-BR" dirty="0" smtClean="0"/>
          </a:p>
          <a:p>
            <a:r>
              <a:rPr lang="pt-BR" dirty="0" smtClean="0"/>
              <a:t>Neste </a:t>
            </a:r>
            <a:r>
              <a:rPr lang="pt-BR" dirty="0"/>
              <a:t>contexto, um processo de feedback torna-se necessário para mensurar a efetividade do Projeto Pedagógico usado, buscando pontos de melhoria. </a:t>
            </a:r>
            <a:endParaRPr lang="pt-BR" dirty="0"/>
          </a:p>
        </p:txBody>
      </p:sp>
      <p:sp>
        <p:nvSpPr>
          <p:cNvPr id="3" name="Título 2"/>
          <p:cNvSpPr>
            <a:spLocks noGrp="1"/>
          </p:cNvSpPr>
          <p:nvPr>
            <p:ph type="title"/>
          </p:nvPr>
        </p:nvSpPr>
        <p:spPr/>
        <p:txBody>
          <a:bodyPr>
            <a:normAutofit fontScale="90000"/>
          </a:bodyPr>
          <a:lstStyle/>
          <a:p>
            <a:r>
              <a:rPr lang="pt-BR" dirty="0"/>
              <a:t>Curso de Tecnologia em Gestão da Produção Industrial da </a:t>
            </a:r>
            <a:r>
              <a:rPr lang="pt-BR" dirty="0" err="1"/>
              <a:t>Unaerp</a:t>
            </a:r>
            <a:endParaRPr lang="pt-BR" dirty="0"/>
          </a:p>
        </p:txBody>
      </p:sp>
    </p:spTree>
    <p:extLst>
      <p:ext uri="{BB962C8B-B14F-4D97-AF65-F5344CB8AC3E}">
        <p14:creationId xmlns:p14="http://schemas.microsoft.com/office/powerpoint/2010/main" val="30963358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a:bodyPr>
          <a:lstStyle/>
          <a:p>
            <a:endParaRPr lang="pt-BR" i="1" dirty="0" smtClean="0"/>
          </a:p>
          <a:p>
            <a:endParaRPr lang="pt-BR" i="1" dirty="0"/>
          </a:p>
          <a:p>
            <a:r>
              <a:rPr lang="pt-BR" dirty="0"/>
              <a:t>Sendo assim, o presente trabalho tem como objetivo apresentar e discutir um instrumento de pesquisa e os resultados da sua aplicação junto aos egresso do curso.</a:t>
            </a:r>
            <a:endParaRPr lang="pt-BR" dirty="0"/>
          </a:p>
        </p:txBody>
      </p:sp>
      <p:sp>
        <p:nvSpPr>
          <p:cNvPr id="3" name="Título 2"/>
          <p:cNvSpPr>
            <a:spLocks noGrp="1"/>
          </p:cNvSpPr>
          <p:nvPr>
            <p:ph type="title"/>
          </p:nvPr>
        </p:nvSpPr>
        <p:spPr/>
        <p:txBody>
          <a:bodyPr/>
          <a:lstStyle/>
          <a:p>
            <a:r>
              <a:rPr lang="pt-BR" dirty="0" smtClean="0"/>
              <a:t>Objetivo</a:t>
            </a:r>
            <a:endParaRPr lang="pt-BR" dirty="0"/>
          </a:p>
        </p:txBody>
      </p:sp>
    </p:spTree>
    <p:extLst>
      <p:ext uri="{BB962C8B-B14F-4D97-AF65-F5344CB8AC3E}">
        <p14:creationId xmlns:p14="http://schemas.microsoft.com/office/powerpoint/2010/main" val="17396745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fontScale="92500" lnSpcReduction="20000"/>
          </a:bodyPr>
          <a:lstStyle/>
          <a:p>
            <a:r>
              <a:rPr lang="pt-BR" dirty="0" smtClean="0"/>
              <a:t>Estudo </a:t>
            </a:r>
            <a:r>
              <a:rPr lang="pt-BR" dirty="0"/>
              <a:t>descritivo, exploratório com abordagem de análise quantitativa realizado com 15 egressos do curso Superior de Tecnologia em Gestão da Produção Industrial, na modalidade EAD, da Universidade de Ribeirão Preto. </a:t>
            </a:r>
          </a:p>
          <a:p>
            <a:endParaRPr lang="pt-BR" dirty="0" smtClean="0"/>
          </a:p>
          <a:p>
            <a:r>
              <a:rPr lang="pt-BR" dirty="0" smtClean="0"/>
              <a:t>O </a:t>
            </a:r>
            <a:r>
              <a:rPr lang="pt-BR" dirty="0"/>
              <a:t>questionário foi orientado para reconhecer o momento profissional e social atuais em que o egresso experimentava logo após a conclusão do curso. Pautou-se pelo interesse em reconhecer se o curso havia contribuído para a formação pessoal e profissional pretendidas e exigidas pelo mercado de trabalho. </a:t>
            </a:r>
            <a:endParaRPr lang="pt-BR" dirty="0" smtClean="0"/>
          </a:p>
          <a:p>
            <a:endParaRPr lang="pt-BR" dirty="0"/>
          </a:p>
          <a:p>
            <a:endParaRPr lang="pt-BR" dirty="0"/>
          </a:p>
        </p:txBody>
      </p:sp>
      <p:sp>
        <p:nvSpPr>
          <p:cNvPr id="3" name="Título 2"/>
          <p:cNvSpPr>
            <a:spLocks noGrp="1"/>
          </p:cNvSpPr>
          <p:nvPr>
            <p:ph type="title"/>
          </p:nvPr>
        </p:nvSpPr>
        <p:spPr/>
        <p:txBody>
          <a:bodyPr/>
          <a:lstStyle/>
          <a:p>
            <a:r>
              <a:rPr lang="pt-BR" dirty="0" smtClean="0"/>
              <a:t>Metodologia</a:t>
            </a:r>
            <a:endParaRPr lang="pt-BR" dirty="0"/>
          </a:p>
        </p:txBody>
      </p:sp>
    </p:spTree>
    <p:extLst>
      <p:ext uri="{BB962C8B-B14F-4D97-AF65-F5344CB8AC3E}">
        <p14:creationId xmlns:p14="http://schemas.microsoft.com/office/powerpoint/2010/main" val="29064728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fontScale="62500" lnSpcReduction="20000"/>
          </a:bodyPr>
          <a:lstStyle/>
          <a:p>
            <a:r>
              <a:rPr lang="pt-BR" dirty="0" smtClean="0"/>
              <a:t>Era </a:t>
            </a:r>
            <a:r>
              <a:rPr lang="pt-BR" dirty="0"/>
              <a:t>composto de 37 questões, divididas em 3 partes. A primeira parte, composta por 9 questões, avaliava a empregabilidade pregressa e atual e a relação com o curso realizado. A segunda parte, composta por 19 questões, buscava identificar as competências e habilidades, descritas pela Portaria Inep nº 194, de 12 de julho de 2011, que orientou as diretrizes para realização da prova do ENADE de 2011, no componente específico da área de Tecnologia em Gestão da Produção Industrial. Por último, a terceira parte do questionário era composto por 9 questões que buscaram avaliar a percepção do estudante em relação à instituição, seus docentes e a metodologia do curso realizado. </a:t>
            </a:r>
            <a:endParaRPr lang="pt-BR" dirty="0" smtClean="0"/>
          </a:p>
          <a:p>
            <a:endParaRPr lang="pt-BR" dirty="0"/>
          </a:p>
          <a:p>
            <a:r>
              <a:rPr lang="pt-BR" dirty="0" smtClean="0"/>
              <a:t>O </a:t>
            </a:r>
            <a:r>
              <a:rPr lang="pt-BR" dirty="0"/>
              <a:t>questionário foi disponibilizado através da ferramenta </a:t>
            </a:r>
            <a:r>
              <a:rPr lang="pt-BR" dirty="0" err="1"/>
              <a:t>google</a:t>
            </a:r>
            <a:r>
              <a:rPr lang="pt-BR" dirty="0"/>
              <a:t> </a:t>
            </a:r>
            <a:r>
              <a:rPr lang="pt-BR" dirty="0" err="1"/>
              <a:t>docs</a:t>
            </a:r>
            <a:r>
              <a:rPr lang="pt-BR" dirty="0"/>
              <a:t> via </a:t>
            </a:r>
            <a:r>
              <a:rPr lang="pt-BR" dirty="0" err="1"/>
              <a:t>email</a:t>
            </a:r>
            <a:r>
              <a:rPr lang="pt-BR" dirty="0"/>
              <a:t> para os participantes com o link: (</a:t>
            </a:r>
            <a:r>
              <a:rPr lang="pt-BR" u="sng" dirty="0">
                <a:hlinkClick r:id="rId2"/>
              </a:rPr>
              <a:t>https://docs.google.com/spreadsheet/viewform?formkey=dDV3SXpXN19QOVRxd3VJOGt2TVhJYUE6MQ#gid=0</a:t>
            </a:r>
            <a:r>
              <a:rPr lang="pt-BR" dirty="0"/>
              <a:t>). Os resultados foram analisados a partir dos recursos gráficos da própria ferramenta </a:t>
            </a:r>
            <a:r>
              <a:rPr lang="pt-BR" dirty="0" err="1"/>
              <a:t>google</a:t>
            </a:r>
            <a:r>
              <a:rPr lang="pt-BR" dirty="0"/>
              <a:t> docs.</a:t>
            </a:r>
          </a:p>
          <a:p>
            <a:endParaRPr lang="pt-BR" dirty="0"/>
          </a:p>
        </p:txBody>
      </p:sp>
      <p:sp>
        <p:nvSpPr>
          <p:cNvPr id="3" name="Título 2"/>
          <p:cNvSpPr>
            <a:spLocks noGrp="1"/>
          </p:cNvSpPr>
          <p:nvPr>
            <p:ph type="title"/>
          </p:nvPr>
        </p:nvSpPr>
        <p:spPr/>
        <p:txBody>
          <a:bodyPr/>
          <a:lstStyle/>
          <a:p>
            <a:r>
              <a:rPr lang="pt-BR" dirty="0" smtClean="0"/>
              <a:t>Metodologia</a:t>
            </a:r>
            <a:endParaRPr lang="pt-BR" dirty="0"/>
          </a:p>
        </p:txBody>
      </p:sp>
    </p:spTree>
    <p:extLst>
      <p:ext uri="{BB962C8B-B14F-4D97-AF65-F5344CB8AC3E}">
        <p14:creationId xmlns:p14="http://schemas.microsoft.com/office/powerpoint/2010/main" val="22095959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fontScale="92500" lnSpcReduction="20000"/>
          </a:bodyPr>
          <a:lstStyle/>
          <a:p>
            <a:r>
              <a:rPr lang="pt-BR" dirty="0"/>
              <a:t>Todos os respondentes declaram estar empregados na área do curso antes de iniciá-lo e continuavam no mercado de trabalho no momento da pesquisa. </a:t>
            </a:r>
            <a:endParaRPr lang="pt-BR" dirty="0" smtClean="0"/>
          </a:p>
          <a:p>
            <a:endParaRPr lang="pt-BR" dirty="0"/>
          </a:p>
          <a:p>
            <a:r>
              <a:rPr lang="pt-BR" dirty="0"/>
              <a:t>Quase a totalidade do grupo pesquisado (14, ou 93%) apontou que a formação obtida estava fortemente relacionada com a área profissional do curso, e após a formação, 20% do total de respondentes (3) afirmou que havia, inclusive, recebido promoção na empresa em que trabalha.</a:t>
            </a:r>
          </a:p>
          <a:p>
            <a:endParaRPr lang="pt-BR" dirty="0" smtClean="0"/>
          </a:p>
          <a:p>
            <a:pPr marL="393192" lvl="1" indent="0">
              <a:buNone/>
            </a:pPr>
            <a:r>
              <a:rPr lang="pt-BR" dirty="0" smtClean="0"/>
              <a:t>	</a:t>
            </a:r>
            <a:endParaRPr lang="pt-BR" dirty="0"/>
          </a:p>
        </p:txBody>
      </p:sp>
      <p:sp>
        <p:nvSpPr>
          <p:cNvPr id="3" name="Título 2"/>
          <p:cNvSpPr>
            <a:spLocks noGrp="1"/>
          </p:cNvSpPr>
          <p:nvPr>
            <p:ph type="title"/>
          </p:nvPr>
        </p:nvSpPr>
        <p:spPr/>
        <p:txBody>
          <a:bodyPr/>
          <a:lstStyle/>
          <a:p>
            <a:r>
              <a:rPr lang="pt-BR" dirty="0" smtClean="0"/>
              <a:t>Resultados e Discussões</a:t>
            </a:r>
            <a:endParaRPr lang="pt-BR" dirty="0"/>
          </a:p>
        </p:txBody>
      </p:sp>
    </p:spTree>
    <p:extLst>
      <p:ext uri="{BB962C8B-B14F-4D97-AF65-F5344CB8AC3E}">
        <p14:creationId xmlns:p14="http://schemas.microsoft.com/office/powerpoint/2010/main" val="9641866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fontScale="62500" lnSpcReduction="20000"/>
          </a:bodyPr>
          <a:lstStyle/>
          <a:p>
            <a:r>
              <a:rPr lang="pt-BR" dirty="0" smtClean="0"/>
              <a:t>O </a:t>
            </a:r>
            <a:r>
              <a:rPr lang="pt-BR" dirty="0"/>
              <a:t>questionário buscou reconhecer a percepção dos respondentes acerca da exigência da sua capacitação profissional na atualidade e a compatibilidade da formação recebida no curso. Um dos egressos (7%) apontou que esta exigência do mercado era inferior à recebida no curso, e três (20%) declararam que o mercado exige conhecimentos superiores àqueles recebidos no curso em que se formaram. A maioria (11, ou 73%) declarou que os conhecimentos obtidos no curso estiveram compatíveis com a formação recebida no curso.</a:t>
            </a:r>
          </a:p>
          <a:p>
            <a:endParaRPr lang="pt-BR" dirty="0" smtClean="0"/>
          </a:p>
          <a:p>
            <a:r>
              <a:rPr lang="pt-BR" dirty="0" smtClean="0"/>
              <a:t>Quando </a:t>
            </a:r>
            <a:r>
              <a:rPr lang="pt-BR" dirty="0"/>
              <a:t>questionados sobre como o curso havia contribuído em sua vida profissional, a totalidade sinalizou que sua condição anterior havia sido alterada, por aprimorar seus conhecimentos (8, ou 53%), por melhorar sua situação pessoal (5, ou 33%), por melhorar seu desempenho profissional (10, ou 67%), por aumentar a sua renda (3, ou 20%), por mudar para um emprego melhor (2, ou 13%), por atualizar-se profissionalmente (5, ou 33%) ou por promoção no trabalho (3, ou 20%). Um deles (7%) informou que após o curso procurou outra área de trabalho.</a:t>
            </a:r>
          </a:p>
          <a:p>
            <a:endParaRPr lang="pt-BR" dirty="0"/>
          </a:p>
        </p:txBody>
      </p:sp>
      <p:sp>
        <p:nvSpPr>
          <p:cNvPr id="3" name="Título 2"/>
          <p:cNvSpPr>
            <a:spLocks noGrp="1"/>
          </p:cNvSpPr>
          <p:nvPr>
            <p:ph type="title"/>
          </p:nvPr>
        </p:nvSpPr>
        <p:spPr/>
        <p:txBody>
          <a:bodyPr/>
          <a:lstStyle/>
          <a:p>
            <a:r>
              <a:rPr lang="pt-BR" dirty="0" smtClean="0"/>
              <a:t>Resultados e Discussões</a:t>
            </a:r>
            <a:endParaRPr lang="pt-BR" dirty="0"/>
          </a:p>
        </p:txBody>
      </p:sp>
    </p:spTree>
    <p:extLst>
      <p:ext uri="{BB962C8B-B14F-4D97-AF65-F5344CB8AC3E}">
        <p14:creationId xmlns:p14="http://schemas.microsoft.com/office/powerpoint/2010/main" val="18633938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so">
  <a:themeElements>
    <a:clrScheme name="Concurso">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so">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urso">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90</TotalTime>
  <Words>2314</Words>
  <Application>Microsoft Office PowerPoint</Application>
  <PresentationFormat>Apresentação na tela (4:3)</PresentationFormat>
  <Paragraphs>203</Paragraphs>
  <Slides>17</Slides>
  <Notes>0</Notes>
  <HiddenSlides>0</HiddenSlides>
  <MMClips>0</MMClips>
  <ScaleCrop>false</ScaleCrop>
  <HeadingPairs>
    <vt:vector size="4" baseType="variant">
      <vt:variant>
        <vt:lpstr>Tema</vt:lpstr>
      </vt:variant>
      <vt:variant>
        <vt:i4>1</vt:i4>
      </vt:variant>
      <vt:variant>
        <vt:lpstr>Títulos de slides</vt:lpstr>
      </vt:variant>
      <vt:variant>
        <vt:i4>17</vt:i4>
      </vt:variant>
    </vt:vector>
  </HeadingPairs>
  <TitlesOfParts>
    <vt:vector size="18" baseType="lpstr">
      <vt:lpstr>Concurso</vt:lpstr>
      <vt:lpstr>PERFIL DO EGRESSO DO ALUNO DE GESTÃO DA PRODUÇÃO INDUSTRIAL NA MODALIDADE EAD</vt:lpstr>
      <vt:lpstr>Introdução </vt:lpstr>
      <vt:lpstr>Curso de Tecnologia em Gestão da Produção Industrial da Unaerp</vt:lpstr>
      <vt:lpstr>Curso de Tecnologia em Gestão da Produção Industrial da Unaerp</vt:lpstr>
      <vt:lpstr>Objetivo</vt:lpstr>
      <vt:lpstr>Metodologia</vt:lpstr>
      <vt:lpstr>Metodologia</vt:lpstr>
      <vt:lpstr>Resultados e Discussões</vt:lpstr>
      <vt:lpstr>Resultados e Discussões</vt:lpstr>
      <vt:lpstr>Resultados e Discussões</vt:lpstr>
      <vt:lpstr>Resultados e Discussões</vt:lpstr>
      <vt:lpstr>Resultados e Discussões</vt:lpstr>
      <vt:lpstr>Resultados e Discussões</vt:lpstr>
      <vt:lpstr>Resultados e Discussões</vt:lpstr>
      <vt:lpstr>Resultados e Discussões</vt:lpstr>
      <vt:lpstr>Resultados e Discussões</vt:lpstr>
      <vt:lpstr>Conclusões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Percepção discente quanto à utilização de Rubricas para avaliação da aprendizagem</dc:title>
  <dc:creator>ALINE</dc:creator>
  <cp:lastModifiedBy>ALINE</cp:lastModifiedBy>
  <cp:revision>13</cp:revision>
  <dcterms:created xsi:type="dcterms:W3CDTF">2013-09-10T18:45:02Z</dcterms:created>
  <dcterms:modified xsi:type="dcterms:W3CDTF">2013-09-10T20:32:09Z</dcterms:modified>
</cp:coreProperties>
</file>