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 id="264" r:id="rId6"/>
    <p:sldId id="265" r:id="rId7"/>
    <p:sldId id="267" r:id="rId8"/>
    <p:sldId id="269" r:id="rId9"/>
    <p:sldId id="268" r:id="rId10"/>
    <p:sldId id="270" r:id="rId11"/>
    <p:sldId id="271" r:id="rId12"/>
    <p:sldId id="272" r:id="rId13"/>
    <p:sldId id="273" r:id="rId14"/>
    <p:sldId id="274" r:id="rId15"/>
    <p:sldId id="275" r:id="rId16"/>
    <p:sldId id="276" r:id="rId17"/>
    <p:sldId id="277" r:id="rId18"/>
    <p:sldId id="278" r:id="rId19"/>
    <p:sldId id="280"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C56F51F0-6A56-4476-ABCC-7B4B17B8DFD6}" type="datetimeFigureOut">
              <a:rPr lang="pt-BR" smtClean="0"/>
              <a:pPr/>
              <a:t>02/09/2013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1B4BC3-2346-44D9-A145-BE84E586A8A4}"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56F51F0-6A56-4476-ABCC-7B4B17B8DFD6}" type="datetimeFigureOut">
              <a:rPr lang="pt-BR" smtClean="0"/>
              <a:pPr/>
              <a:t>02/09/2013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1B4BC3-2346-44D9-A145-BE84E586A8A4}"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56F51F0-6A56-4476-ABCC-7B4B17B8DFD6}" type="datetimeFigureOut">
              <a:rPr lang="pt-BR" smtClean="0"/>
              <a:pPr/>
              <a:t>02/09/2013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1B4BC3-2346-44D9-A145-BE84E586A8A4}"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56F51F0-6A56-4476-ABCC-7B4B17B8DFD6}" type="datetimeFigureOut">
              <a:rPr lang="pt-BR" smtClean="0"/>
              <a:pPr/>
              <a:t>02/09/2013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1B4BC3-2346-44D9-A145-BE84E586A8A4}"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C56F51F0-6A56-4476-ABCC-7B4B17B8DFD6}" type="datetimeFigureOut">
              <a:rPr lang="pt-BR" smtClean="0"/>
              <a:pPr/>
              <a:t>02/09/2013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1B4BC3-2346-44D9-A145-BE84E586A8A4}"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C56F51F0-6A56-4476-ABCC-7B4B17B8DFD6}" type="datetimeFigureOut">
              <a:rPr lang="pt-BR" smtClean="0"/>
              <a:pPr/>
              <a:t>02/09/2013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E1B4BC3-2346-44D9-A145-BE84E586A8A4}"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56F51F0-6A56-4476-ABCC-7B4B17B8DFD6}" type="datetimeFigureOut">
              <a:rPr lang="pt-BR" smtClean="0"/>
              <a:pPr/>
              <a:t>02/09/2013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E1B4BC3-2346-44D9-A145-BE84E586A8A4}"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C56F51F0-6A56-4476-ABCC-7B4B17B8DFD6}" type="datetimeFigureOut">
              <a:rPr lang="pt-BR" smtClean="0"/>
              <a:pPr/>
              <a:t>02/09/2013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E1B4BC3-2346-44D9-A145-BE84E586A8A4}"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56F51F0-6A56-4476-ABCC-7B4B17B8DFD6}" type="datetimeFigureOut">
              <a:rPr lang="pt-BR" smtClean="0"/>
              <a:pPr/>
              <a:t>02/09/2013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E1B4BC3-2346-44D9-A145-BE84E586A8A4}"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C56F51F0-6A56-4476-ABCC-7B4B17B8DFD6}" type="datetimeFigureOut">
              <a:rPr lang="pt-BR" smtClean="0"/>
              <a:pPr/>
              <a:t>02/09/2013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E1B4BC3-2346-44D9-A145-BE84E586A8A4}"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C56F51F0-6A56-4476-ABCC-7B4B17B8DFD6}" type="datetimeFigureOut">
              <a:rPr lang="pt-BR" smtClean="0"/>
              <a:pPr/>
              <a:t>02/09/2013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E1B4BC3-2346-44D9-A145-BE84E586A8A4}"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F51F0-6A56-4476-ABCC-7B4B17B8DFD6}" type="datetimeFigureOut">
              <a:rPr lang="pt-BR" smtClean="0"/>
              <a:pPr/>
              <a:t>02/09/2013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1B4BC3-2346-44D9-A145-BE84E586A8A4}"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sz="3200" b="1" dirty="0" smtClean="0"/>
              <a:t>POR QUE USAR VIDEOCONFERENCIAS NA EDUCAÇÃO A DISTANCIA?</a:t>
            </a:r>
            <a:endParaRPr lang="pt-BR" sz="3200" dirty="0"/>
          </a:p>
        </p:txBody>
      </p:sp>
      <p:sp>
        <p:nvSpPr>
          <p:cNvPr id="3" name="Subtítulo 2"/>
          <p:cNvSpPr>
            <a:spLocks noGrp="1"/>
          </p:cNvSpPr>
          <p:nvPr>
            <p:ph type="subTitle" idx="1"/>
          </p:nvPr>
        </p:nvSpPr>
        <p:spPr/>
        <p:txBody>
          <a:bodyPr/>
          <a:lstStyle/>
          <a:p>
            <a:r>
              <a:rPr lang="pt-BR" dirty="0" smtClean="0">
                <a:solidFill>
                  <a:schemeClr val="tx1"/>
                </a:solidFill>
              </a:rPr>
              <a:t>Prof. Dr. Reinaldo Portal Domingo</a:t>
            </a:r>
          </a:p>
          <a:p>
            <a:r>
              <a:rPr lang="pt-BR" dirty="0" smtClean="0">
                <a:solidFill>
                  <a:schemeClr val="tx1"/>
                </a:solidFill>
              </a:rPr>
              <a:t>UFMA</a:t>
            </a:r>
          </a:p>
          <a:p>
            <a:r>
              <a:rPr lang="pt-BR" dirty="0" smtClean="0">
                <a:solidFill>
                  <a:schemeClr val="tx1"/>
                </a:solidFill>
              </a:rPr>
              <a:t>rportaldomingo@yahoo.co</a:t>
            </a:r>
            <a:endParaRPr lang="pt-BR" dirty="0"/>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2856"/>
            <a:ext cx="7772400" cy="576064"/>
          </a:xfrm>
        </p:spPr>
        <p:txBody>
          <a:bodyPr>
            <a:noAutofit/>
          </a:bodyPr>
          <a:lstStyle/>
          <a:p>
            <a:r>
              <a:rPr lang="pt-BR" sz="3200" dirty="0" smtClean="0"/>
              <a:t>3 momentos básicos </a:t>
            </a:r>
            <a:endParaRPr lang="pt-BR" sz="3200" dirty="0"/>
          </a:p>
        </p:txBody>
      </p:sp>
      <p:sp>
        <p:nvSpPr>
          <p:cNvPr id="3" name="Subtítulo 2"/>
          <p:cNvSpPr>
            <a:spLocks noGrp="1"/>
          </p:cNvSpPr>
          <p:nvPr>
            <p:ph type="subTitle" idx="1"/>
          </p:nvPr>
        </p:nvSpPr>
        <p:spPr>
          <a:xfrm>
            <a:off x="1371600" y="2924944"/>
            <a:ext cx="6400800" cy="3240360"/>
          </a:xfrm>
        </p:spPr>
        <p:txBody>
          <a:bodyPr>
            <a:normAutofit/>
          </a:bodyPr>
          <a:lstStyle/>
          <a:p>
            <a:pPr algn="just"/>
            <a:r>
              <a:rPr lang="pt-BR" sz="3800" dirty="0" smtClean="0">
                <a:solidFill>
                  <a:schemeClr val="tx1"/>
                </a:solidFill>
              </a:rPr>
              <a:t>ANTES</a:t>
            </a:r>
          </a:p>
          <a:p>
            <a:pPr algn="just"/>
            <a:r>
              <a:rPr lang="pt-BR" sz="3800" dirty="0" smtClean="0">
                <a:solidFill>
                  <a:schemeClr val="tx1"/>
                </a:solidFill>
              </a:rPr>
              <a:t>DURANTE</a:t>
            </a:r>
          </a:p>
          <a:p>
            <a:pPr algn="just"/>
            <a:r>
              <a:rPr lang="pt-BR" sz="3800" dirty="0" smtClean="0">
                <a:solidFill>
                  <a:schemeClr val="tx1"/>
                </a:solidFill>
              </a:rPr>
              <a:t>DEPOIS</a:t>
            </a:r>
            <a:endParaRPr lang="pt-BR" sz="3800" dirty="0">
              <a:solidFill>
                <a:schemeClr val="tx1"/>
              </a:solidFill>
            </a:endParaRPr>
          </a:p>
          <a:p>
            <a:pPr algn="just"/>
            <a:endParaRPr lang="pt-BR"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2856"/>
            <a:ext cx="7772400" cy="576064"/>
          </a:xfrm>
        </p:spPr>
        <p:txBody>
          <a:bodyPr>
            <a:noAutofit/>
          </a:bodyPr>
          <a:lstStyle/>
          <a:p>
            <a:r>
              <a:rPr lang="pt-BR" sz="3200" dirty="0" smtClean="0"/>
              <a:t>ANTES</a:t>
            </a:r>
            <a:endParaRPr lang="pt-BR" sz="3200" dirty="0"/>
          </a:p>
        </p:txBody>
      </p:sp>
      <p:sp>
        <p:nvSpPr>
          <p:cNvPr id="3" name="Subtítulo 2"/>
          <p:cNvSpPr>
            <a:spLocks noGrp="1"/>
          </p:cNvSpPr>
          <p:nvPr>
            <p:ph type="subTitle" idx="1"/>
          </p:nvPr>
        </p:nvSpPr>
        <p:spPr>
          <a:xfrm>
            <a:off x="1371600" y="2924944"/>
            <a:ext cx="6400800" cy="3240360"/>
          </a:xfrm>
        </p:spPr>
        <p:txBody>
          <a:bodyPr>
            <a:normAutofit fontScale="70000" lnSpcReduction="20000"/>
          </a:bodyPr>
          <a:lstStyle/>
          <a:p>
            <a:pPr lvl="0" algn="just">
              <a:buFont typeface="Arial" pitchFamily="34" charset="0"/>
              <a:buChar char="•"/>
            </a:pPr>
            <a:r>
              <a:rPr lang="pt-PT" dirty="0" smtClean="0">
                <a:solidFill>
                  <a:schemeClr val="tx1"/>
                </a:solidFill>
              </a:rPr>
              <a:t>Procurar conhecer  as potencialidades didáticas da videoconferencia (ver o conceito apresentado pelos autores neste artigo), assim como as caracteristicas técnicas do equipamento disponibilizado em sua instiuição.</a:t>
            </a:r>
            <a:endParaRPr lang="pt-BR" dirty="0" smtClean="0">
              <a:solidFill>
                <a:schemeClr val="tx1"/>
              </a:solidFill>
            </a:endParaRPr>
          </a:p>
          <a:p>
            <a:pPr lvl="0" algn="just">
              <a:buFont typeface="Arial" pitchFamily="34" charset="0"/>
              <a:buChar char="•"/>
            </a:pPr>
            <a:r>
              <a:rPr lang="pt-PT" dirty="0" smtClean="0">
                <a:solidFill>
                  <a:schemeClr val="tx1"/>
                </a:solidFill>
              </a:rPr>
              <a:t>Incluir durante a videoconferencia o sistema de meios de ensino-aprendizagem que elevem a motivação e garantem a concentração da atenção e a plena assimilação dos conteudos (uso de diapositivas, gráficos, vídeos, fotos, objetos de aprendizagem, entre outros).</a:t>
            </a:r>
            <a:endParaRPr lang="pt-BR" dirty="0" smtClean="0">
              <a:solidFill>
                <a:schemeClr val="tx1"/>
              </a:solidFill>
            </a:endParaRPr>
          </a:p>
          <a:p>
            <a:pPr algn="just"/>
            <a:endParaRPr lang="pt-BR"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2856"/>
            <a:ext cx="7772400" cy="576064"/>
          </a:xfrm>
        </p:spPr>
        <p:txBody>
          <a:bodyPr>
            <a:noAutofit/>
          </a:bodyPr>
          <a:lstStyle/>
          <a:p>
            <a:r>
              <a:rPr lang="pt-BR" sz="3200" dirty="0" smtClean="0"/>
              <a:t>ANTES</a:t>
            </a:r>
            <a:endParaRPr lang="pt-BR" sz="3200" dirty="0"/>
          </a:p>
        </p:txBody>
      </p:sp>
      <p:sp>
        <p:nvSpPr>
          <p:cNvPr id="3" name="Subtítulo 2"/>
          <p:cNvSpPr>
            <a:spLocks noGrp="1"/>
          </p:cNvSpPr>
          <p:nvPr>
            <p:ph type="subTitle" idx="1"/>
          </p:nvPr>
        </p:nvSpPr>
        <p:spPr>
          <a:xfrm>
            <a:off x="1371600" y="2924944"/>
            <a:ext cx="6400800" cy="3240360"/>
          </a:xfrm>
        </p:spPr>
        <p:txBody>
          <a:bodyPr>
            <a:normAutofit fontScale="70000" lnSpcReduction="20000"/>
          </a:bodyPr>
          <a:lstStyle/>
          <a:p>
            <a:pPr lvl="0" algn="just">
              <a:buFont typeface="Arial" pitchFamily="34" charset="0"/>
              <a:buChar char="•"/>
            </a:pPr>
            <a:r>
              <a:rPr lang="pt-PT" dirty="0" smtClean="0">
                <a:solidFill>
                  <a:schemeClr val="tx1"/>
                </a:solidFill>
              </a:rPr>
              <a:t>Elaborar </a:t>
            </a:r>
            <a:r>
              <a:rPr lang="pt-PT" dirty="0" smtClean="0">
                <a:solidFill>
                  <a:schemeClr val="tx1"/>
                </a:solidFill>
              </a:rPr>
              <a:t>o planejamento da videoconferencia considerando os elementos anteriormente abordados, com objetivos docentes claros, considerando os diferentes níveis de assimilação do conhecimento, e a inclusão dos elementos avaliativos pertinentes dentro da atividade.</a:t>
            </a:r>
            <a:endParaRPr lang="pt-BR" dirty="0" smtClean="0">
              <a:solidFill>
                <a:schemeClr val="tx1"/>
              </a:solidFill>
            </a:endParaRPr>
          </a:p>
          <a:p>
            <a:pPr lvl="0" algn="just">
              <a:buFont typeface="Arial" pitchFamily="34" charset="0"/>
              <a:buChar char="•"/>
            </a:pPr>
            <a:r>
              <a:rPr lang="pt-PT" dirty="0" smtClean="0">
                <a:solidFill>
                  <a:schemeClr val="tx1"/>
                </a:solidFill>
              </a:rPr>
              <a:t>Esclarecer dentro do planejamento como acontecerá a interatividade professor/aluno e aluno/aluno.</a:t>
            </a:r>
            <a:endParaRPr lang="pt-BR" dirty="0" smtClean="0">
              <a:solidFill>
                <a:schemeClr val="tx1"/>
              </a:solidFill>
            </a:endParaRPr>
          </a:p>
          <a:p>
            <a:pPr algn="just"/>
            <a:r>
              <a:rPr lang="pt-PT" dirty="0" smtClean="0">
                <a:solidFill>
                  <a:schemeClr val="tx1"/>
                </a:solidFill>
              </a:rPr>
              <a:t> </a:t>
            </a:r>
            <a:endParaRPr lang="pt-BR"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2856"/>
            <a:ext cx="7772400" cy="576064"/>
          </a:xfrm>
        </p:spPr>
        <p:txBody>
          <a:bodyPr>
            <a:noAutofit/>
          </a:bodyPr>
          <a:lstStyle/>
          <a:p>
            <a:r>
              <a:rPr lang="pt-BR" sz="3200" dirty="0" smtClean="0"/>
              <a:t>DURANTE</a:t>
            </a:r>
            <a:endParaRPr lang="pt-BR" sz="3200" dirty="0"/>
          </a:p>
        </p:txBody>
      </p:sp>
      <p:sp>
        <p:nvSpPr>
          <p:cNvPr id="3" name="Subtítulo 2"/>
          <p:cNvSpPr>
            <a:spLocks noGrp="1"/>
          </p:cNvSpPr>
          <p:nvPr>
            <p:ph type="subTitle" idx="1"/>
          </p:nvPr>
        </p:nvSpPr>
        <p:spPr>
          <a:xfrm>
            <a:off x="1371600" y="2924944"/>
            <a:ext cx="6400800" cy="3240360"/>
          </a:xfrm>
        </p:spPr>
        <p:txBody>
          <a:bodyPr>
            <a:normAutofit fontScale="70000" lnSpcReduction="20000"/>
          </a:bodyPr>
          <a:lstStyle/>
          <a:p>
            <a:pPr lvl="0" algn="just">
              <a:buFont typeface="Arial" pitchFamily="34" charset="0"/>
              <a:buChar char="•"/>
            </a:pPr>
            <a:r>
              <a:rPr lang="pt-PT" dirty="0" smtClean="0">
                <a:solidFill>
                  <a:schemeClr val="tx1"/>
                </a:solidFill>
              </a:rPr>
              <a:t>Cuidar </a:t>
            </a:r>
            <a:r>
              <a:rPr lang="pt-PT" dirty="0" smtClean="0">
                <a:solidFill>
                  <a:schemeClr val="tx1"/>
                </a:solidFill>
              </a:rPr>
              <a:t>da aparência (uso de roupas adequadas com cores enteras e preferiblemente claros).</a:t>
            </a:r>
            <a:endParaRPr lang="pt-BR" dirty="0" smtClean="0">
              <a:solidFill>
                <a:schemeClr val="tx1"/>
              </a:solidFill>
            </a:endParaRPr>
          </a:p>
          <a:p>
            <a:pPr lvl="0" algn="just">
              <a:buFont typeface="Arial" pitchFamily="34" charset="0"/>
              <a:buChar char="•"/>
            </a:pPr>
            <a:r>
              <a:rPr lang="pt-PT" dirty="0" smtClean="0">
                <a:solidFill>
                  <a:schemeClr val="tx1"/>
                </a:solidFill>
              </a:rPr>
              <a:t>Mostrar segurança na hora de falar, evitando movimentos bruscos dentro da sala de videoconferencia.</a:t>
            </a:r>
            <a:endParaRPr lang="pt-BR" dirty="0" smtClean="0">
              <a:solidFill>
                <a:schemeClr val="tx1"/>
              </a:solidFill>
            </a:endParaRPr>
          </a:p>
          <a:p>
            <a:pPr lvl="0" algn="just">
              <a:buFont typeface="Arial" pitchFamily="34" charset="0"/>
              <a:buChar char="•"/>
            </a:pPr>
            <a:r>
              <a:rPr lang="pt-PT" dirty="0" smtClean="0">
                <a:solidFill>
                  <a:schemeClr val="tx1"/>
                </a:solidFill>
              </a:rPr>
              <a:t>Combinar com os técnicos da sala a entrada e saída dos diferentes recursos didáticos durante a exposição da videoconferencia.</a:t>
            </a:r>
            <a:endParaRPr lang="pt-BR" dirty="0" smtClean="0">
              <a:solidFill>
                <a:schemeClr val="tx1"/>
              </a:solidFill>
            </a:endParaRPr>
          </a:p>
          <a:p>
            <a:pPr lvl="0" algn="just">
              <a:buFont typeface="Arial" pitchFamily="34" charset="0"/>
              <a:buChar char="•"/>
            </a:pPr>
            <a:r>
              <a:rPr lang="pt-PT" dirty="0" smtClean="0">
                <a:solidFill>
                  <a:schemeClr val="tx1"/>
                </a:solidFill>
              </a:rPr>
              <a:t>Realizar as atividades segundo o planejamento elaborado, evitando a improvisação.</a:t>
            </a:r>
            <a:endParaRPr lang="pt-BR" dirty="0" smtClean="0">
              <a:solidFill>
                <a:schemeClr val="tx1"/>
              </a:solidFill>
            </a:endParaRPr>
          </a:p>
          <a:p>
            <a:pPr algn="just"/>
            <a:endParaRPr lang="pt-BR"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2856"/>
            <a:ext cx="7772400" cy="576064"/>
          </a:xfrm>
        </p:spPr>
        <p:txBody>
          <a:bodyPr>
            <a:noAutofit/>
          </a:bodyPr>
          <a:lstStyle/>
          <a:p>
            <a:r>
              <a:rPr lang="pt-BR" sz="3200" dirty="0" smtClean="0"/>
              <a:t>DURANTE</a:t>
            </a:r>
            <a:endParaRPr lang="pt-BR" sz="3200" dirty="0"/>
          </a:p>
        </p:txBody>
      </p:sp>
      <p:sp>
        <p:nvSpPr>
          <p:cNvPr id="3" name="Subtítulo 2"/>
          <p:cNvSpPr>
            <a:spLocks noGrp="1"/>
          </p:cNvSpPr>
          <p:nvPr>
            <p:ph type="subTitle" idx="1"/>
          </p:nvPr>
        </p:nvSpPr>
        <p:spPr>
          <a:xfrm>
            <a:off x="1371600" y="2924944"/>
            <a:ext cx="6400800" cy="3240360"/>
          </a:xfrm>
        </p:spPr>
        <p:txBody>
          <a:bodyPr>
            <a:normAutofit fontScale="62500" lnSpcReduction="20000"/>
          </a:bodyPr>
          <a:lstStyle/>
          <a:p>
            <a:pPr lvl="0" algn="just"/>
            <a:endParaRPr lang="pt-BR" dirty="0" smtClean="0">
              <a:solidFill>
                <a:schemeClr val="tx1"/>
              </a:solidFill>
            </a:endParaRPr>
          </a:p>
          <a:p>
            <a:pPr lvl="0" algn="just">
              <a:buFont typeface="Arial" pitchFamily="34" charset="0"/>
              <a:buChar char="•"/>
            </a:pPr>
            <a:r>
              <a:rPr lang="pt-PT" dirty="0" smtClean="0">
                <a:solidFill>
                  <a:schemeClr val="tx1"/>
                </a:solidFill>
              </a:rPr>
              <a:t>Durante a interatividade ficar atento as intervensões dos alunos establecendo adequadas formas de comunicação para criar um clima favorável a aprendizagem.</a:t>
            </a:r>
            <a:endParaRPr lang="pt-BR" dirty="0" smtClean="0">
              <a:solidFill>
                <a:schemeClr val="tx1"/>
              </a:solidFill>
            </a:endParaRPr>
          </a:p>
          <a:p>
            <a:pPr lvl="0" algn="just">
              <a:buFont typeface="Arial" pitchFamily="34" charset="0"/>
              <a:buChar char="•"/>
            </a:pPr>
            <a:r>
              <a:rPr lang="pt-PT" dirty="0" smtClean="0">
                <a:solidFill>
                  <a:schemeClr val="tx1"/>
                </a:solidFill>
              </a:rPr>
              <a:t>Aplicar os itens avaliativos do planejamento para verificar a compreensão geral dos conteúdos da videoconferencia.</a:t>
            </a:r>
            <a:endParaRPr lang="pt-BR" dirty="0" smtClean="0">
              <a:solidFill>
                <a:schemeClr val="tx1"/>
              </a:solidFill>
            </a:endParaRPr>
          </a:p>
          <a:p>
            <a:pPr lvl="0" algn="just">
              <a:buFont typeface="Arial" pitchFamily="34" charset="0"/>
              <a:buChar char="•"/>
            </a:pPr>
            <a:r>
              <a:rPr lang="pt-PT" dirty="0" smtClean="0">
                <a:solidFill>
                  <a:schemeClr val="tx1"/>
                </a:solidFill>
              </a:rPr>
              <a:t>Cuidar da aplicação correta do tempo, lembrando que a exposição por parte do professor não deve ultrapassar os 20-25 minutos para dar inicio a atividades  de interatividade.</a:t>
            </a:r>
            <a:endParaRPr lang="pt-BR" dirty="0" smtClean="0">
              <a:solidFill>
                <a:schemeClr val="tx1"/>
              </a:solidFill>
            </a:endParaRPr>
          </a:p>
          <a:p>
            <a:pPr algn="just"/>
            <a:endParaRPr lang="pt-BR"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2856"/>
            <a:ext cx="7772400" cy="576064"/>
          </a:xfrm>
        </p:spPr>
        <p:txBody>
          <a:bodyPr>
            <a:noAutofit/>
          </a:bodyPr>
          <a:lstStyle/>
          <a:p>
            <a:r>
              <a:rPr lang="pt-BR" sz="3200" dirty="0" smtClean="0"/>
              <a:t>DURANTE</a:t>
            </a:r>
            <a:endParaRPr lang="pt-BR" sz="3200" dirty="0"/>
          </a:p>
        </p:txBody>
      </p:sp>
      <p:sp>
        <p:nvSpPr>
          <p:cNvPr id="3" name="Subtítulo 2"/>
          <p:cNvSpPr>
            <a:spLocks noGrp="1"/>
          </p:cNvSpPr>
          <p:nvPr>
            <p:ph type="subTitle" idx="1"/>
          </p:nvPr>
        </p:nvSpPr>
        <p:spPr>
          <a:xfrm>
            <a:off x="1371600" y="2924944"/>
            <a:ext cx="6400800" cy="3240360"/>
          </a:xfrm>
        </p:spPr>
        <p:txBody>
          <a:bodyPr>
            <a:normAutofit fontScale="25000" lnSpcReduction="20000"/>
          </a:bodyPr>
          <a:lstStyle/>
          <a:p>
            <a:pPr lvl="0" algn="just">
              <a:buFont typeface="Arial" pitchFamily="34" charset="0"/>
              <a:buChar char="•"/>
            </a:pPr>
            <a:r>
              <a:rPr lang="pt-PT" sz="9600" dirty="0" smtClean="0">
                <a:solidFill>
                  <a:schemeClr val="tx1"/>
                </a:solidFill>
              </a:rPr>
              <a:t>Deixar </a:t>
            </a:r>
            <a:r>
              <a:rPr lang="pt-PT" sz="9600" dirty="0" smtClean="0">
                <a:solidFill>
                  <a:schemeClr val="tx1"/>
                </a:solidFill>
              </a:rPr>
              <a:t>claras as indicações de atividades a serem realizadas após a videoconferencia (tanto de caráter individual como coletivas).</a:t>
            </a:r>
            <a:endParaRPr lang="pt-BR" sz="9600" dirty="0" smtClean="0">
              <a:solidFill>
                <a:schemeClr val="tx1"/>
              </a:solidFill>
            </a:endParaRPr>
          </a:p>
          <a:p>
            <a:pPr lvl="0" algn="just">
              <a:buFont typeface="Arial" pitchFamily="34" charset="0"/>
              <a:buChar char="•"/>
            </a:pPr>
            <a:r>
              <a:rPr lang="pt-BR" sz="9600" dirty="0" smtClean="0">
                <a:solidFill>
                  <a:schemeClr val="tx1"/>
                </a:solidFill>
              </a:rPr>
              <a:t>Garantir que o tutor presencial coordene a participação dos alunos ao levantarem questionamentos ou desenvolverem atividades em equipe</a:t>
            </a:r>
          </a:p>
          <a:p>
            <a:pPr lvl="0" algn="just">
              <a:buFont typeface="Arial" pitchFamily="34" charset="0"/>
              <a:buChar char="•"/>
            </a:pPr>
            <a:r>
              <a:rPr lang="pt-BR" sz="9600" dirty="0" smtClean="0">
                <a:solidFill>
                  <a:schemeClr val="tx1"/>
                </a:solidFill>
              </a:rPr>
              <a:t>Garantir que o tutor presencial ajude os alunos a elaborar suas </a:t>
            </a:r>
            <a:r>
              <a:rPr lang="pt-BR" sz="9600" dirty="0" err="1" smtClean="0">
                <a:solidFill>
                  <a:schemeClr val="tx1"/>
                </a:solidFill>
              </a:rPr>
              <a:t>idéias</a:t>
            </a:r>
            <a:r>
              <a:rPr lang="pt-BR" sz="9600" dirty="0" smtClean="0">
                <a:solidFill>
                  <a:schemeClr val="tx1"/>
                </a:solidFill>
              </a:rPr>
              <a:t> e motivá-los a participar e expor suas dúvidas.</a:t>
            </a:r>
          </a:p>
          <a:p>
            <a:pPr algn="just"/>
            <a:r>
              <a:rPr lang="pt-PT" sz="9600" dirty="0" smtClean="0">
                <a:solidFill>
                  <a:schemeClr val="tx1"/>
                </a:solidFill>
              </a:rPr>
              <a:t> </a:t>
            </a:r>
            <a:endParaRPr lang="pt-BR" sz="9600" dirty="0" smtClean="0">
              <a:solidFill>
                <a:schemeClr val="tx1"/>
              </a:solidFill>
            </a:endParaRPr>
          </a:p>
          <a:p>
            <a:pPr algn="just"/>
            <a:endParaRPr lang="pt-BR"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2856"/>
            <a:ext cx="7772400" cy="576064"/>
          </a:xfrm>
        </p:spPr>
        <p:txBody>
          <a:bodyPr>
            <a:noAutofit/>
          </a:bodyPr>
          <a:lstStyle/>
          <a:p>
            <a:r>
              <a:rPr lang="pt-BR" sz="3200" dirty="0" smtClean="0"/>
              <a:t>DEPOIS</a:t>
            </a:r>
            <a:endParaRPr lang="pt-BR" sz="3200" dirty="0"/>
          </a:p>
        </p:txBody>
      </p:sp>
      <p:sp>
        <p:nvSpPr>
          <p:cNvPr id="3" name="Subtítulo 2"/>
          <p:cNvSpPr>
            <a:spLocks noGrp="1"/>
          </p:cNvSpPr>
          <p:nvPr>
            <p:ph type="subTitle" idx="1"/>
          </p:nvPr>
        </p:nvSpPr>
        <p:spPr>
          <a:xfrm>
            <a:off x="1371600" y="2924944"/>
            <a:ext cx="6400800" cy="3240360"/>
          </a:xfrm>
        </p:spPr>
        <p:txBody>
          <a:bodyPr>
            <a:normAutofit fontScale="62500" lnSpcReduction="20000"/>
          </a:bodyPr>
          <a:lstStyle/>
          <a:p>
            <a:pPr lvl="0" algn="just"/>
            <a:endParaRPr lang="pt-BR" dirty="0" smtClean="0">
              <a:solidFill>
                <a:schemeClr val="tx1"/>
              </a:solidFill>
            </a:endParaRPr>
          </a:p>
          <a:p>
            <a:pPr lvl="0" algn="just">
              <a:buFont typeface="Arial" pitchFamily="34" charset="0"/>
              <a:buChar char="•"/>
            </a:pPr>
            <a:r>
              <a:rPr lang="pt-PT" dirty="0" smtClean="0">
                <a:solidFill>
                  <a:schemeClr val="tx1"/>
                </a:solidFill>
              </a:rPr>
              <a:t>Garantir que as atividades indicadas dentro da videoconferencia sejam realizadas (de forma individual o colectivamente).</a:t>
            </a:r>
            <a:endParaRPr lang="pt-BR" dirty="0" smtClean="0">
              <a:solidFill>
                <a:schemeClr val="tx1"/>
              </a:solidFill>
            </a:endParaRPr>
          </a:p>
          <a:p>
            <a:pPr lvl="0" algn="just">
              <a:buFont typeface="Arial" pitchFamily="34" charset="0"/>
              <a:buChar char="•"/>
            </a:pPr>
            <a:r>
              <a:rPr lang="pt-PT" dirty="0" smtClean="0">
                <a:solidFill>
                  <a:schemeClr val="tx1"/>
                </a:solidFill>
              </a:rPr>
              <a:t>Realizar a adequada preparação dos tutores para acompanhar os alunos nas atividades e garantir o exito no processo de avaliação.</a:t>
            </a:r>
            <a:endParaRPr lang="pt-BR" dirty="0" smtClean="0">
              <a:solidFill>
                <a:schemeClr val="tx1"/>
              </a:solidFill>
            </a:endParaRPr>
          </a:p>
          <a:p>
            <a:pPr lvl="0" algn="just">
              <a:buFont typeface="Arial" pitchFamily="34" charset="0"/>
              <a:buChar char="•"/>
            </a:pPr>
            <a:r>
              <a:rPr lang="pt-PT" dirty="0" smtClean="0">
                <a:solidFill>
                  <a:schemeClr val="tx1"/>
                </a:solidFill>
              </a:rPr>
              <a:t>Combinar com o tutor presencial a realização de tarefas em grupo, indicação de leituras complementares, organização de seminários e atividades de extensão.</a:t>
            </a:r>
            <a:endParaRPr lang="pt-BR" dirty="0" smtClean="0">
              <a:solidFill>
                <a:schemeClr val="tx1"/>
              </a:solidFill>
            </a:endParaRPr>
          </a:p>
          <a:p>
            <a:pPr algn="just"/>
            <a:endParaRPr lang="pt-BR"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2856"/>
            <a:ext cx="7772400" cy="576064"/>
          </a:xfrm>
        </p:spPr>
        <p:txBody>
          <a:bodyPr>
            <a:noAutofit/>
          </a:bodyPr>
          <a:lstStyle/>
          <a:p>
            <a:r>
              <a:rPr lang="pt-BR" sz="3200" dirty="0" smtClean="0"/>
              <a:t>DEPOIS</a:t>
            </a:r>
            <a:endParaRPr lang="pt-BR" sz="3200" dirty="0"/>
          </a:p>
        </p:txBody>
      </p:sp>
      <p:sp>
        <p:nvSpPr>
          <p:cNvPr id="3" name="Subtítulo 2"/>
          <p:cNvSpPr>
            <a:spLocks noGrp="1"/>
          </p:cNvSpPr>
          <p:nvPr>
            <p:ph type="subTitle" idx="1"/>
          </p:nvPr>
        </p:nvSpPr>
        <p:spPr>
          <a:xfrm>
            <a:off x="1371600" y="2924944"/>
            <a:ext cx="6400800" cy="3240360"/>
          </a:xfrm>
        </p:spPr>
        <p:txBody>
          <a:bodyPr>
            <a:normAutofit/>
          </a:bodyPr>
          <a:lstStyle/>
          <a:p>
            <a:pPr lvl="0" algn="just">
              <a:buFont typeface="Arial" pitchFamily="34" charset="0"/>
              <a:buChar char="•"/>
            </a:pPr>
            <a:r>
              <a:rPr lang="pt-PT" sz="2600" dirty="0" smtClean="0">
                <a:solidFill>
                  <a:schemeClr val="tx1"/>
                </a:solidFill>
              </a:rPr>
              <a:t>Realização de pesquisas e trabalhos colaborativos baseados nos conteúdos principais das videoconferencias.</a:t>
            </a:r>
            <a:endParaRPr lang="pt-BR" sz="2600" dirty="0" smtClean="0">
              <a:solidFill>
                <a:schemeClr val="tx1"/>
              </a:solidFill>
            </a:endParaRPr>
          </a:p>
          <a:p>
            <a:pPr lvl="0" algn="just">
              <a:buFont typeface="Arial" pitchFamily="34" charset="0"/>
              <a:buChar char="•"/>
            </a:pPr>
            <a:r>
              <a:rPr lang="pt-PT" sz="2600" dirty="0" smtClean="0">
                <a:solidFill>
                  <a:schemeClr val="tx1"/>
                </a:solidFill>
              </a:rPr>
              <a:t>Investigar as opiniões dos alunos para o aperfeiçoamento das próximas videoconferencias.</a:t>
            </a:r>
            <a:endParaRPr lang="pt-BR" sz="2600" dirty="0" smtClean="0">
              <a:solidFill>
                <a:schemeClr val="tx1"/>
              </a:solidFill>
            </a:endParaRPr>
          </a:p>
          <a:p>
            <a:pPr lvl="0" algn="just"/>
            <a:endParaRPr lang="pt-BR" dirty="0" smtClean="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2856"/>
            <a:ext cx="7772400" cy="576064"/>
          </a:xfrm>
        </p:spPr>
        <p:txBody>
          <a:bodyPr>
            <a:noAutofit/>
          </a:bodyPr>
          <a:lstStyle/>
          <a:p>
            <a:r>
              <a:rPr lang="pt-BR" sz="3200" dirty="0" smtClean="0"/>
              <a:t>CONCLUSÕES</a:t>
            </a:r>
            <a:endParaRPr lang="pt-BR" sz="3200" dirty="0"/>
          </a:p>
        </p:txBody>
      </p:sp>
      <p:sp>
        <p:nvSpPr>
          <p:cNvPr id="3" name="Subtítulo 2"/>
          <p:cNvSpPr>
            <a:spLocks noGrp="1"/>
          </p:cNvSpPr>
          <p:nvPr>
            <p:ph type="subTitle" idx="1"/>
          </p:nvPr>
        </p:nvSpPr>
        <p:spPr>
          <a:xfrm>
            <a:off x="1371600" y="2924944"/>
            <a:ext cx="6400800" cy="3240360"/>
          </a:xfrm>
        </p:spPr>
        <p:txBody>
          <a:bodyPr>
            <a:normAutofit fontScale="85000" lnSpcReduction="20000"/>
          </a:bodyPr>
          <a:lstStyle/>
          <a:p>
            <a:pPr algn="just"/>
            <a:r>
              <a:rPr lang="pt-BR" dirty="0" smtClean="0">
                <a:solidFill>
                  <a:schemeClr val="tx1"/>
                </a:solidFill>
              </a:rPr>
              <a:t>As videoconferências são uma poderosa ferramenta que em mãos do professor em função do processo de ensino aprendizagem na EAD consubstancia-se em um recurso didático-tecnológico que, se utilizado de forma consciente pode possibilitar que alcancemos índices de qualidade relevantes no que concerne aos processos de ensino e aprendizagem.</a:t>
            </a:r>
          </a:p>
          <a:p>
            <a:pPr lvl="0" algn="just"/>
            <a:endParaRPr lang="pt-BR" dirty="0" smtClean="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2856"/>
            <a:ext cx="7772400" cy="576064"/>
          </a:xfrm>
        </p:spPr>
        <p:txBody>
          <a:bodyPr>
            <a:noAutofit/>
          </a:bodyPr>
          <a:lstStyle/>
          <a:p>
            <a:r>
              <a:rPr lang="pt-BR" sz="3200" dirty="0" smtClean="0"/>
              <a:t>MUITO OBRIGADO</a:t>
            </a:r>
            <a:endParaRPr lang="pt-BR" sz="3200" dirty="0"/>
          </a:p>
        </p:txBody>
      </p:sp>
      <p:sp>
        <p:nvSpPr>
          <p:cNvPr id="3" name="Subtítulo 2"/>
          <p:cNvSpPr>
            <a:spLocks noGrp="1"/>
          </p:cNvSpPr>
          <p:nvPr>
            <p:ph type="subTitle" idx="1"/>
          </p:nvPr>
        </p:nvSpPr>
        <p:spPr>
          <a:xfrm>
            <a:off x="1371600" y="2924944"/>
            <a:ext cx="6400800" cy="3240360"/>
          </a:xfrm>
        </p:spPr>
        <p:txBody>
          <a:bodyPr>
            <a:normAutofit/>
          </a:bodyPr>
          <a:lstStyle/>
          <a:p>
            <a:pPr lvl="0" algn="just">
              <a:buFont typeface="Arial" pitchFamily="34" charset="0"/>
              <a:buChar char="•"/>
            </a:pPr>
            <a:endParaRPr lang="pt-BR" sz="2600" dirty="0" smtClean="0">
              <a:solidFill>
                <a:schemeClr val="tx1"/>
              </a:solidFill>
            </a:endParaRPr>
          </a:p>
          <a:p>
            <a:pPr lvl="0" algn="just"/>
            <a:r>
              <a:rPr lang="pt-BR" sz="2600" dirty="0" smtClean="0">
                <a:solidFill>
                  <a:schemeClr val="tx1"/>
                </a:solidFill>
              </a:rPr>
              <a:t>RPORTALDOMINGO@YAHOO.COM.BR</a:t>
            </a:r>
            <a:endParaRPr lang="pt-BR" dirty="0" smtClean="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pt-BR" sz="3200" dirty="0" smtClean="0"/>
              <a:t>QUE </a:t>
            </a:r>
            <a:r>
              <a:rPr lang="pt-BR" sz="3200" dirty="0"/>
              <a:t>É UMA VIDEOCONFERENCIA NA EAD: SU IMPORTANCIA.</a:t>
            </a:r>
            <a:br>
              <a:rPr lang="pt-BR" sz="3200" dirty="0"/>
            </a:br>
            <a:endParaRPr lang="pt-BR" sz="3200" dirty="0"/>
          </a:p>
        </p:txBody>
      </p:sp>
      <p:sp>
        <p:nvSpPr>
          <p:cNvPr id="3" name="Subtítulo 2"/>
          <p:cNvSpPr>
            <a:spLocks noGrp="1"/>
          </p:cNvSpPr>
          <p:nvPr>
            <p:ph type="subTitle" idx="1"/>
          </p:nvPr>
        </p:nvSpPr>
        <p:spPr/>
        <p:txBody>
          <a:bodyPr>
            <a:normAutofit/>
          </a:bodyPr>
          <a:lstStyle/>
          <a:p>
            <a:r>
              <a:rPr lang="pt-BR" sz="4000" dirty="0" smtClean="0">
                <a:solidFill>
                  <a:schemeClr val="tx1"/>
                </a:solidFill>
              </a:rPr>
              <a:t>Diferentes conceitos</a:t>
            </a:r>
            <a:endParaRPr lang="pt-BR" sz="4000"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844824"/>
            <a:ext cx="7772400" cy="648072"/>
          </a:xfrm>
        </p:spPr>
        <p:txBody>
          <a:bodyPr>
            <a:normAutofit fontScale="90000"/>
          </a:bodyPr>
          <a:lstStyle/>
          <a:p>
            <a:r>
              <a:rPr lang="pt-BR" dirty="0" smtClean="0"/>
              <a:t>Conceitos</a:t>
            </a:r>
            <a:endParaRPr lang="pt-BR" dirty="0"/>
          </a:p>
        </p:txBody>
      </p:sp>
      <p:sp>
        <p:nvSpPr>
          <p:cNvPr id="3" name="Subtítulo 2"/>
          <p:cNvSpPr>
            <a:spLocks noGrp="1"/>
          </p:cNvSpPr>
          <p:nvPr>
            <p:ph type="subTitle" idx="1"/>
          </p:nvPr>
        </p:nvSpPr>
        <p:spPr>
          <a:xfrm>
            <a:off x="1371600" y="2564904"/>
            <a:ext cx="6400800" cy="3384376"/>
          </a:xfrm>
        </p:spPr>
        <p:txBody>
          <a:bodyPr>
            <a:normAutofit fontScale="92500" lnSpcReduction="20000"/>
          </a:bodyPr>
          <a:lstStyle/>
          <a:p>
            <a:pPr algn="just"/>
            <a:r>
              <a:rPr lang="pt-PT" i="1" dirty="0">
                <a:solidFill>
                  <a:schemeClr val="tx1"/>
                </a:solidFill>
              </a:rPr>
              <a:t>“videoconferência</a:t>
            </a:r>
            <a:r>
              <a:rPr lang="pt-PT" dirty="0">
                <a:solidFill>
                  <a:schemeClr val="tx1"/>
                </a:solidFill>
              </a:rPr>
              <a:t> é uma tecnologia que permite o contacto visual e sonoro entre pessoas que estão em lugares diferentes, dando a sensação de que os interlocutores encontram-se no mesmo local. Permite não só a comunicação entre um grupo, mas também a comunicação pessoa-a-pessoa” (Wikipedia, consultada 18/06/2012).</a:t>
            </a:r>
            <a:endParaRPr lang="pt-BR" dirty="0">
              <a:solidFill>
                <a:schemeClr val="tx1"/>
              </a:solidFill>
            </a:endParaRPr>
          </a:p>
          <a:p>
            <a:endParaRPr lang="pt-BR" dirty="0"/>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72817"/>
            <a:ext cx="7772400" cy="576063"/>
          </a:xfrm>
        </p:spPr>
        <p:txBody>
          <a:bodyPr>
            <a:noAutofit/>
          </a:bodyPr>
          <a:lstStyle/>
          <a:p>
            <a:r>
              <a:rPr lang="pt-BR" sz="3200" dirty="0"/>
              <a:t/>
            </a:r>
            <a:br>
              <a:rPr lang="pt-BR" sz="3200" dirty="0"/>
            </a:br>
            <a:r>
              <a:rPr lang="pt-BR" sz="3200" dirty="0" smtClean="0"/>
              <a:t>Conceitos</a:t>
            </a:r>
            <a:endParaRPr lang="pt-BR" sz="3200" dirty="0"/>
          </a:p>
        </p:txBody>
      </p:sp>
      <p:sp>
        <p:nvSpPr>
          <p:cNvPr id="3" name="Subtítulo 2"/>
          <p:cNvSpPr>
            <a:spLocks noGrp="1"/>
          </p:cNvSpPr>
          <p:nvPr>
            <p:ph type="subTitle" idx="1"/>
          </p:nvPr>
        </p:nvSpPr>
        <p:spPr>
          <a:xfrm>
            <a:off x="1371600" y="2708920"/>
            <a:ext cx="6400800" cy="2929880"/>
          </a:xfrm>
        </p:spPr>
        <p:txBody>
          <a:bodyPr>
            <a:normAutofit fontScale="62500" lnSpcReduction="20000"/>
          </a:bodyPr>
          <a:lstStyle/>
          <a:p>
            <a:pPr algn="just"/>
            <a:r>
              <a:rPr lang="pt-BR" dirty="0" smtClean="0">
                <a:solidFill>
                  <a:schemeClr val="tx1"/>
                </a:solidFill>
              </a:rPr>
              <a:t>“</a:t>
            </a:r>
            <a:r>
              <a:rPr lang="pt-BR" dirty="0">
                <a:solidFill>
                  <a:schemeClr val="tx1"/>
                </a:solidFill>
              </a:rPr>
              <a:t>a videoconferência é uma forma de comunicação interativa que permite que duas ou mais pessoas que estejam em locais diferentes possam se encontrar </a:t>
            </a:r>
            <a:r>
              <a:rPr lang="pt-BR" dirty="0" err="1">
                <a:solidFill>
                  <a:schemeClr val="tx1"/>
                </a:solidFill>
              </a:rPr>
              <a:t>face-a-face</a:t>
            </a:r>
            <a:r>
              <a:rPr lang="pt-BR" dirty="0">
                <a:solidFill>
                  <a:schemeClr val="tx1"/>
                </a:solidFill>
              </a:rPr>
              <a:t> com áudio e comunicação visual em tempo real. Reuniões, cursos, conferências, debates, palestras são conduzidas como se todos os participantes estivessem juntos no mesmo local. Com os recursos da videoconferência, pode-se conversar com os participantes e, ao mesmo tempo, visualizá-los na tela do monitor, trocando informações como se o fizesse </a:t>
            </a:r>
            <a:r>
              <a:rPr lang="pt-BR" dirty="0" smtClean="0">
                <a:solidFill>
                  <a:schemeClr val="tx1"/>
                </a:solidFill>
              </a:rPr>
              <a:t>pessoalmente”. </a:t>
            </a:r>
            <a:endParaRPr lang="pt-BR" dirty="0">
              <a:solidFill>
                <a:schemeClr val="tx1"/>
              </a:solidFill>
            </a:endParaRPr>
          </a:p>
          <a:p>
            <a:r>
              <a:rPr lang="pt-BR" dirty="0">
                <a:solidFill>
                  <a:schemeClr val="tx1"/>
                </a:solidFill>
              </a:rPr>
              <a:t>Fernanda Barbosa Ferrari, </a:t>
            </a:r>
            <a:r>
              <a:rPr lang="pt-BR" dirty="0" err="1">
                <a:solidFill>
                  <a:schemeClr val="tx1"/>
                </a:solidFill>
              </a:rPr>
              <a:t>Édis</a:t>
            </a:r>
            <a:r>
              <a:rPr lang="pt-BR" dirty="0">
                <a:solidFill>
                  <a:schemeClr val="tx1"/>
                </a:solidFill>
              </a:rPr>
              <a:t> Mafra </a:t>
            </a:r>
            <a:r>
              <a:rPr lang="pt-BR" dirty="0" err="1">
                <a:solidFill>
                  <a:schemeClr val="tx1"/>
                </a:solidFill>
              </a:rPr>
              <a:t>Lapolli</a:t>
            </a:r>
            <a:r>
              <a:rPr lang="pt-BR" dirty="0">
                <a:solidFill>
                  <a:schemeClr val="tx1"/>
                </a:solidFill>
              </a:rPr>
              <a:t> </a:t>
            </a:r>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72817"/>
            <a:ext cx="7772400" cy="576063"/>
          </a:xfrm>
        </p:spPr>
        <p:txBody>
          <a:bodyPr>
            <a:noAutofit/>
          </a:bodyPr>
          <a:lstStyle/>
          <a:p>
            <a:r>
              <a:rPr lang="pt-BR" sz="3200" dirty="0"/>
              <a:t/>
            </a:r>
            <a:br>
              <a:rPr lang="pt-BR" sz="3200" dirty="0"/>
            </a:br>
            <a:r>
              <a:rPr lang="pt-BR" sz="3200" dirty="0" smtClean="0"/>
              <a:t>Conceitos</a:t>
            </a:r>
            <a:endParaRPr lang="pt-BR" sz="3200" dirty="0"/>
          </a:p>
        </p:txBody>
      </p:sp>
      <p:sp>
        <p:nvSpPr>
          <p:cNvPr id="3" name="Subtítulo 2"/>
          <p:cNvSpPr>
            <a:spLocks noGrp="1"/>
          </p:cNvSpPr>
          <p:nvPr>
            <p:ph type="subTitle" idx="1"/>
          </p:nvPr>
        </p:nvSpPr>
        <p:spPr>
          <a:xfrm>
            <a:off x="1371600" y="2708920"/>
            <a:ext cx="6400800" cy="2929880"/>
          </a:xfrm>
        </p:spPr>
        <p:txBody>
          <a:bodyPr>
            <a:normAutofit fontScale="70000" lnSpcReduction="20000"/>
          </a:bodyPr>
          <a:lstStyle/>
          <a:p>
            <a:pPr algn="just"/>
            <a:r>
              <a:rPr lang="pt-BR" dirty="0" smtClean="0">
                <a:solidFill>
                  <a:schemeClr val="tx1"/>
                </a:solidFill>
              </a:rPr>
              <a:t>“... </a:t>
            </a:r>
            <a:r>
              <a:rPr lang="pt-BR" dirty="0">
                <a:solidFill>
                  <a:schemeClr val="tx1"/>
                </a:solidFill>
              </a:rPr>
              <a:t>tecnicamente pode-se definir a videoconferência como uma aplicação que transporta sinais de vídeo e áudio digitalizados, devidamente tratados por softwares e algoritmos de compressão, multiplexados (somados) em uma única informação ou bit e conectados através de uma rede de transmissão (física ou ondas) de alta velocidade”.  Este conceito esta direcionado a o uso tecnológico da ferramenta, resaltando sua parte mais </a:t>
            </a:r>
            <a:r>
              <a:rPr lang="pt-BR" dirty="0" err="1" smtClean="0">
                <a:solidFill>
                  <a:schemeClr val="tx1"/>
                </a:solidFill>
              </a:rPr>
              <a:t>tecnica</a:t>
            </a:r>
            <a:r>
              <a:rPr lang="pt-BR" dirty="0" smtClean="0">
                <a:solidFill>
                  <a:schemeClr val="tx1"/>
                </a:solidFill>
              </a:rPr>
              <a:t>”.</a:t>
            </a:r>
            <a:endParaRPr lang="pt-BR" dirty="0">
              <a:solidFill>
                <a:schemeClr val="tx1"/>
              </a:solidFill>
            </a:endParaRPr>
          </a:p>
          <a:p>
            <a:r>
              <a:rPr lang="pt-BR" dirty="0">
                <a:solidFill>
                  <a:schemeClr val="tx1"/>
                </a:solidFill>
              </a:rPr>
              <a:t> </a:t>
            </a:r>
            <a:r>
              <a:rPr lang="pt-BR" dirty="0" smtClean="0">
                <a:solidFill>
                  <a:schemeClr val="tx1"/>
                </a:solidFill>
              </a:rPr>
              <a:t> Fernando Jose </a:t>
            </a:r>
            <a:r>
              <a:rPr lang="pt-BR" dirty="0" err="1" smtClean="0">
                <a:solidFill>
                  <a:schemeClr val="tx1"/>
                </a:solidFill>
              </a:rPr>
              <a:t>Spanhol</a:t>
            </a:r>
            <a:r>
              <a:rPr lang="pt-BR" dirty="0" smtClean="0">
                <a:solidFill>
                  <a:schemeClr val="tx1"/>
                </a:solidFill>
              </a:rPr>
              <a:t> </a:t>
            </a:r>
            <a:endParaRPr lang="pt-BR" dirty="0">
              <a:solidFill>
                <a:schemeClr val="tx1"/>
              </a:solidFill>
            </a:endParaRPr>
          </a:p>
          <a:p>
            <a:pPr algn="just"/>
            <a:endParaRPr lang="pt-BR"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72817"/>
            <a:ext cx="7772400" cy="648071"/>
          </a:xfrm>
        </p:spPr>
        <p:txBody>
          <a:bodyPr>
            <a:noAutofit/>
          </a:bodyPr>
          <a:lstStyle/>
          <a:p>
            <a:r>
              <a:rPr lang="pt-BR" sz="3200" dirty="0" smtClean="0"/>
              <a:t>Conceitos</a:t>
            </a:r>
            <a:endParaRPr lang="pt-BR" sz="3200" dirty="0"/>
          </a:p>
        </p:txBody>
      </p:sp>
      <p:sp>
        <p:nvSpPr>
          <p:cNvPr id="3" name="Subtítulo 2"/>
          <p:cNvSpPr>
            <a:spLocks noGrp="1"/>
          </p:cNvSpPr>
          <p:nvPr>
            <p:ph type="subTitle" idx="1"/>
          </p:nvPr>
        </p:nvSpPr>
        <p:spPr>
          <a:xfrm>
            <a:off x="1371600" y="2348880"/>
            <a:ext cx="6400800" cy="3816424"/>
          </a:xfrm>
        </p:spPr>
        <p:txBody>
          <a:bodyPr>
            <a:normAutofit fontScale="55000" lnSpcReduction="20000"/>
          </a:bodyPr>
          <a:lstStyle/>
          <a:p>
            <a:pPr algn="just"/>
            <a:endParaRPr lang="pt-BR" dirty="0">
              <a:solidFill>
                <a:schemeClr val="tx1"/>
              </a:solidFill>
            </a:endParaRPr>
          </a:p>
          <a:p>
            <a:pPr algn="just"/>
            <a:r>
              <a:rPr lang="pt-BR" sz="3800" dirty="0" smtClean="0">
                <a:solidFill>
                  <a:schemeClr val="tx1"/>
                </a:solidFill>
              </a:rPr>
              <a:t>V</a:t>
            </a:r>
            <a:r>
              <a:rPr lang="pt-BR" sz="3800" dirty="0" smtClean="0">
                <a:solidFill>
                  <a:schemeClr val="tx1"/>
                </a:solidFill>
              </a:rPr>
              <a:t>ideoconferência </a:t>
            </a:r>
            <a:r>
              <a:rPr lang="pt-BR" sz="3800" dirty="0">
                <a:solidFill>
                  <a:schemeClr val="tx1"/>
                </a:solidFill>
              </a:rPr>
              <a:t>é considerada o espaço virtual que simula uma aula presencial, usado fundamentalmente na Educação a Distancia (EAD) com o </a:t>
            </a:r>
            <a:r>
              <a:rPr lang="pt-BR" sz="3800" b="1" dirty="0">
                <a:solidFill>
                  <a:schemeClr val="tx1"/>
                </a:solidFill>
              </a:rPr>
              <a:t>objetivo pedagógico </a:t>
            </a:r>
            <a:r>
              <a:rPr lang="pt-BR" sz="3800" dirty="0">
                <a:solidFill>
                  <a:schemeClr val="tx1"/>
                </a:solidFill>
              </a:rPr>
              <a:t>de desenvolver o processo de ensino-aprendizagem em todas suas variantes: apresentação de novos conteúdos, orientação de atividades docentes, realização de exercícios e sistemas de exercícios, momento de interação entre professor e alunos para tirar duvidas, apresentação de tarefas docentes por parte dos alunos, entre outras atividades de caráter docente, realizado desde diferentes pontos geográficos, utilizando tecnologia que permita que a comunicação bidirecional aconteça com áudio e vídeo em tempo real.</a:t>
            </a:r>
          </a:p>
          <a:p>
            <a:pPr algn="just"/>
            <a:endParaRPr lang="pt-BR"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72817"/>
            <a:ext cx="7772400" cy="648071"/>
          </a:xfrm>
        </p:spPr>
        <p:txBody>
          <a:bodyPr>
            <a:noAutofit/>
          </a:bodyPr>
          <a:lstStyle/>
          <a:p>
            <a:r>
              <a:rPr lang="pt-BR" sz="3200" dirty="0" smtClean="0"/>
              <a:t>Vantagens</a:t>
            </a:r>
            <a:endParaRPr lang="pt-BR" sz="3200" dirty="0"/>
          </a:p>
        </p:txBody>
      </p:sp>
      <p:sp>
        <p:nvSpPr>
          <p:cNvPr id="3" name="Subtítulo 2"/>
          <p:cNvSpPr>
            <a:spLocks noGrp="1"/>
          </p:cNvSpPr>
          <p:nvPr>
            <p:ph type="subTitle" idx="1"/>
          </p:nvPr>
        </p:nvSpPr>
        <p:spPr>
          <a:xfrm>
            <a:off x="1371600" y="2348880"/>
            <a:ext cx="6400800" cy="3816424"/>
          </a:xfrm>
        </p:spPr>
        <p:txBody>
          <a:bodyPr>
            <a:normAutofit fontScale="92500" lnSpcReduction="10000"/>
          </a:bodyPr>
          <a:lstStyle/>
          <a:p>
            <a:pPr algn="just"/>
            <a:endParaRPr lang="pt-BR" dirty="0">
              <a:solidFill>
                <a:schemeClr val="tx1"/>
              </a:solidFill>
            </a:endParaRPr>
          </a:p>
          <a:p>
            <a:pPr algn="just"/>
            <a:r>
              <a:rPr lang="pt-PT" sz="2800" dirty="0" smtClean="0">
                <a:solidFill>
                  <a:schemeClr val="tx1"/>
                </a:solidFill>
              </a:rPr>
              <a:t>Segundo </a:t>
            </a:r>
            <a:r>
              <a:rPr lang="pt-PT" sz="2800" dirty="0" smtClean="0">
                <a:solidFill>
                  <a:schemeClr val="tx1"/>
                </a:solidFill>
              </a:rPr>
              <a:t>Neri dos </a:t>
            </a:r>
            <a:r>
              <a:rPr lang="pt-PT" sz="2800" dirty="0" smtClean="0">
                <a:solidFill>
                  <a:schemeClr val="tx1"/>
                </a:solidFill>
              </a:rPr>
              <a:t>Santos:</a:t>
            </a:r>
            <a:endParaRPr lang="pt-BR" sz="2800" dirty="0" smtClean="0">
              <a:solidFill>
                <a:schemeClr val="tx1"/>
              </a:solidFill>
            </a:endParaRPr>
          </a:p>
          <a:p>
            <a:pPr lvl="0" algn="just">
              <a:buFont typeface="Arial" pitchFamily="34" charset="0"/>
              <a:buChar char="•"/>
            </a:pPr>
            <a:r>
              <a:rPr lang="pt-PT" sz="2800" dirty="0" smtClean="0">
                <a:solidFill>
                  <a:schemeClr val="tx1"/>
                </a:solidFill>
              </a:rPr>
              <a:t>Economia de tempo, evitando o deslocamento físico para um local especial;</a:t>
            </a:r>
            <a:endParaRPr lang="pt-BR" sz="2800" dirty="0" smtClean="0">
              <a:solidFill>
                <a:schemeClr val="tx1"/>
              </a:solidFill>
            </a:endParaRPr>
          </a:p>
          <a:p>
            <a:pPr lvl="0" algn="just">
              <a:buFont typeface="Arial" pitchFamily="34" charset="0"/>
              <a:buChar char="•"/>
            </a:pPr>
            <a:r>
              <a:rPr lang="pt-PT" sz="2800" dirty="0" smtClean="0">
                <a:solidFill>
                  <a:schemeClr val="tx1"/>
                </a:solidFill>
              </a:rPr>
              <a:t>Economia de recursos, com a redução dos gastos com viagens;</a:t>
            </a:r>
            <a:endParaRPr lang="pt-BR" sz="2800" dirty="0" smtClean="0">
              <a:solidFill>
                <a:schemeClr val="tx1"/>
              </a:solidFill>
            </a:endParaRPr>
          </a:p>
          <a:p>
            <a:pPr lvl="0" algn="just">
              <a:buFont typeface="Arial" pitchFamily="34" charset="0"/>
              <a:buChar char="•"/>
            </a:pPr>
            <a:r>
              <a:rPr lang="pt-PT" sz="2800" dirty="0" smtClean="0">
                <a:solidFill>
                  <a:schemeClr val="tx1"/>
                </a:solidFill>
              </a:rPr>
              <a:t>Mais um recurso de pesquisa, já que a reunião pode ser gravada e disponibilizada posteriormente.</a:t>
            </a:r>
            <a:endParaRPr lang="pt-BR" sz="2800" dirty="0" smtClean="0">
              <a:solidFill>
                <a:schemeClr val="tx1"/>
              </a:solidFill>
            </a:endParaRPr>
          </a:p>
          <a:p>
            <a:pPr algn="just"/>
            <a:endParaRPr lang="pt-BR"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72817"/>
            <a:ext cx="7772400" cy="648071"/>
          </a:xfrm>
        </p:spPr>
        <p:txBody>
          <a:bodyPr>
            <a:noAutofit/>
          </a:bodyPr>
          <a:lstStyle/>
          <a:p>
            <a:r>
              <a:rPr lang="pt-BR" sz="3200" dirty="0" smtClean="0"/>
              <a:t>Vantagens</a:t>
            </a:r>
            <a:endParaRPr lang="pt-BR" sz="3200" dirty="0"/>
          </a:p>
        </p:txBody>
      </p:sp>
      <p:sp>
        <p:nvSpPr>
          <p:cNvPr id="3" name="Subtítulo 2"/>
          <p:cNvSpPr>
            <a:spLocks noGrp="1"/>
          </p:cNvSpPr>
          <p:nvPr>
            <p:ph type="subTitle" idx="1"/>
          </p:nvPr>
        </p:nvSpPr>
        <p:spPr>
          <a:xfrm>
            <a:off x="1371600" y="2348880"/>
            <a:ext cx="6400800" cy="3816424"/>
          </a:xfrm>
        </p:spPr>
        <p:txBody>
          <a:bodyPr>
            <a:normAutofit fontScale="47500" lnSpcReduction="20000"/>
          </a:bodyPr>
          <a:lstStyle/>
          <a:p>
            <a:pPr algn="just"/>
            <a:endParaRPr lang="pt-BR" dirty="0" smtClean="0">
              <a:solidFill>
                <a:schemeClr val="tx1"/>
              </a:solidFill>
            </a:endParaRPr>
          </a:p>
          <a:p>
            <a:pPr algn="just"/>
            <a:r>
              <a:rPr lang="pt-BR" sz="4400" dirty="0" smtClean="0">
                <a:solidFill>
                  <a:schemeClr val="tx1"/>
                </a:solidFill>
              </a:rPr>
              <a:t>Segundo Cruz </a:t>
            </a:r>
            <a:r>
              <a:rPr lang="pt-BR" sz="4400" dirty="0" smtClean="0">
                <a:solidFill>
                  <a:schemeClr val="tx1"/>
                </a:solidFill>
              </a:rPr>
              <a:t>e </a:t>
            </a:r>
            <a:r>
              <a:rPr lang="pt-BR" sz="4400" dirty="0" smtClean="0">
                <a:solidFill>
                  <a:schemeClr val="tx1"/>
                </a:solidFill>
              </a:rPr>
              <a:t>Moraes:</a:t>
            </a:r>
            <a:endParaRPr lang="pt-BR" sz="4400" dirty="0" smtClean="0">
              <a:solidFill>
                <a:schemeClr val="tx1"/>
              </a:solidFill>
            </a:endParaRPr>
          </a:p>
          <a:p>
            <a:pPr lvl="0" algn="just">
              <a:buFont typeface="Arial" pitchFamily="34" charset="0"/>
              <a:buChar char="•"/>
            </a:pPr>
            <a:r>
              <a:rPr lang="pt-BR" sz="4400" dirty="0" smtClean="0">
                <a:solidFill>
                  <a:schemeClr val="tx1"/>
                </a:solidFill>
              </a:rPr>
              <a:t>Permite uma transição mais gradual dos métodos presenciais </a:t>
            </a:r>
          </a:p>
          <a:p>
            <a:pPr lvl="0" algn="just">
              <a:buFont typeface="Arial" pitchFamily="34" charset="0"/>
              <a:buChar char="•"/>
            </a:pPr>
            <a:r>
              <a:rPr lang="pt-BR" sz="4400" dirty="0" smtClean="0">
                <a:solidFill>
                  <a:schemeClr val="tx1"/>
                </a:solidFill>
              </a:rPr>
              <a:t>Permite espaço colaborativo para socialização e aprendizado colaborativo em grupo </a:t>
            </a:r>
          </a:p>
          <a:p>
            <a:pPr lvl="0" algn="just">
              <a:buFont typeface="Arial" pitchFamily="34" charset="0"/>
              <a:buChar char="•"/>
            </a:pPr>
            <a:r>
              <a:rPr lang="pt-BR" sz="4400" dirty="0" smtClean="0">
                <a:solidFill>
                  <a:schemeClr val="tx1"/>
                </a:solidFill>
              </a:rPr>
              <a:t>Possibilita escolher e planejar cursos mais interativos para classes pequenas ou menos interativas para grandes audiências </a:t>
            </a:r>
          </a:p>
          <a:p>
            <a:pPr lvl="0" algn="just">
              <a:buFont typeface="Arial" pitchFamily="34" charset="0"/>
              <a:buChar char="•"/>
            </a:pPr>
            <a:r>
              <a:rPr lang="pt-BR" sz="4400" dirty="0" smtClean="0">
                <a:solidFill>
                  <a:schemeClr val="tx1"/>
                </a:solidFill>
              </a:rPr>
              <a:t>Pode-se escolher os meios de transmissão conforme a possibilidade, disponibilidade e demanda. </a:t>
            </a:r>
          </a:p>
          <a:p>
            <a:pPr algn="just"/>
            <a:endParaRPr lang="pt-BR"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72817"/>
            <a:ext cx="7772400" cy="504055"/>
          </a:xfrm>
        </p:spPr>
        <p:txBody>
          <a:bodyPr>
            <a:noAutofit/>
          </a:bodyPr>
          <a:lstStyle/>
          <a:p>
            <a:r>
              <a:rPr lang="pt-BR" sz="3200" dirty="0" smtClean="0"/>
              <a:t>Vantagens </a:t>
            </a:r>
            <a:endParaRPr lang="pt-BR" sz="3200" dirty="0"/>
          </a:p>
        </p:txBody>
      </p:sp>
      <p:sp>
        <p:nvSpPr>
          <p:cNvPr id="3" name="Subtítulo 2"/>
          <p:cNvSpPr>
            <a:spLocks noGrp="1"/>
          </p:cNvSpPr>
          <p:nvPr>
            <p:ph type="subTitle" idx="1"/>
          </p:nvPr>
        </p:nvSpPr>
        <p:spPr>
          <a:xfrm>
            <a:off x="1371600" y="2204864"/>
            <a:ext cx="6400800" cy="3960440"/>
          </a:xfrm>
        </p:spPr>
        <p:txBody>
          <a:bodyPr>
            <a:normAutofit fontScale="25000" lnSpcReduction="20000"/>
          </a:bodyPr>
          <a:lstStyle/>
          <a:p>
            <a:pPr algn="just"/>
            <a:r>
              <a:rPr lang="pt-BR" sz="8000" dirty="0" smtClean="0">
                <a:solidFill>
                  <a:schemeClr val="tx1"/>
                </a:solidFill>
              </a:rPr>
              <a:t>Segundo o autor deste trabalho:</a:t>
            </a:r>
            <a:endParaRPr lang="pt-BR" sz="8000" dirty="0">
              <a:solidFill>
                <a:schemeClr val="tx1"/>
              </a:solidFill>
            </a:endParaRPr>
          </a:p>
          <a:p>
            <a:pPr lvl="0" algn="just">
              <a:buFont typeface="Arial" pitchFamily="34" charset="0"/>
              <a:buChar char="•"/>
            </a:pPr>
            <a:r>
              <a:rPr lang="pt-BR" sz="8000" dirty="0" smtClean="0">
                <a:solidFill>
                  <a:schemeClr val="tx1"/>
                </a:solidFill>
              </a:rPr>
              <a:t>Permite utilizar diferentes recursos didáticos para satisfazer as necessidades de cada objetivo docente (uso de objetos de aprendizagem, slides, louça interativa, pequenos vídeos, fotos, uso de quadro branco, realidade ampliada, simuladores, entre outros) e alcançar uma apresentação de forma mais objetiva.</a:t>
            </a:r>
          </a:p>
          <a:p>
            <a:pPr lvl="0" algn="just">
              <a:buFont typeface="Arial" pitchFamily="34" charset="0"/>
              <a:buChar char="•"/>
            </a:pPr>
            <a:r>
              <a:rPr lang="pt-BR" sz="8000" dirty="0" smtClean="0">
                <a:solidFill>
                  <a:schemeClr val="tx1"/>
                </a:solidFill>
              </a:rPr>
              <a:t>Permite realizar dinâmicas unidirecionais e bidirecionais.</a:t>
            </a:r>
          </a:p>
          <a:p>
            <a:pPr lvl="0" algn="just">
              <a:buFont typeface="Arial" pitchFamily="34" charset="0"/>
              <a:buChar char="•"/>
            </a:pPr>
            <a:r>
              <a:rPr lang="pt-BR" sz="8000" dirty="0" smtClean="0">
                <a:solidFill>
                  <a:schemeClr val="tx1"/>
                </a:solidFill>
              </a:rPr>
              <a:t>Propicia o trabalho em pequenos grupos e equipes.</a:t>
            </a:r>
          </a:p>
          <a:p>
            <a:pPr lvl="0" algn="just">
              <a:buFont typeface="Arial" pitchFamily="34" charset="0"/>
              <a:buChar char="•"/>
            </a:pPr>
            <a:r>
              <a:rPr lang="pt-BR" sz="8000" dirty="0" smtClean="0">
                <a:solidFill>
                  <a:schemeClr val="tx1"/>
                </a:solidFill>
              </a:rPr>
              <a:t>Permite a apresentação de seminários, mesas redondas, exposições por parte dos alunos.</a:t>
            </a:r>
          </a:p>
          <a:p>
            <a:pPr lvl="0" algn="just">
              <a:buFont typeface="Arial" pitchFamily="34" charset="0"/>
              <a:buChar char="•"/>
            </a:pPr>
            <a:r>
              <a:rPr lang="pt-BR" sz="8000" dirty="0" smtClean="0">
                <a:solidFill>
                  <a:schemeClr val="tx1"/>
                </a:solidFill>
              </a:rPr>
              <a:t>Possibilita o desenvolvimento de habilidades orais e escritas dos alunos</a:t>
            </a:r>
          </a:p>
          <a:p>
            <a:pPr lvl="0" algn="just">
              <a:buFont typeface="Arial" pitchFamily="34" charset="0"/>
              <a:buChar char="•"/>
            </a:pPr>
            <a:r>
              <a:rPr lang="pt-BR" sz="8000" dirty="0" smtClean="0">
                <a:solidFill>
                  <a:schemeClr val="tx1"/>
                </a:solidFill>
              </a:rPr>
              <a:t>Propicia o desenvolvimento da pesquisa como forma de aprofundamento dos conteúdos transmitidos.</a:t>
            </a:r>
          </a:p>
          <a:p>
            <a:pPr algn="just"/>
            <a:endParaRPr lang="pt-BR" sz="3800" dirty="0">
              <a:solidFill>
                <a:schemeClr val="tx1"/>
              </a:solidFill>
            </a:endParaRPr>
          </a:p>
          <a:p>
            <a:pPr algn="just"/>
            <a:endParaRPr lang="pt-BR"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683568" y="188641"/>
            <a:ext cx="7776864"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1034</Words>
  <Application>Microsoft Office PowerPoint</Application>
  <PresentationFormat>Apresentação na tela (4:3)</PresentationFormat>
  <Paragraphs>77</Paragraphs>
  <Slides>19</Slides>
  <Notes>0</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Tema do Office</vt:lpstr>
      <vt:lpstr>POR QUE USAR VIDEOCONFERENCIAS NA EDUCAÇÃO A DISTANCIA?</vt:lpstr>
      <vt:lpstr>QUE É UMA VIDEOCONFERENCIA NA EAD: SU IMPORTANCIA. </vt:lpstr>
      <vt:lpstr>Conceitos</vt:lpstr>
      <vt:lpstr> Conceitos</vt:lpstr>
      <vt:lpstr> Conceitos</vt:lpstr>
      <vt:lpstr>Conceitos</vt:lpstr>
      <vt:lpstr>Vantagens</vt:lpstr>
      <vt:lpstr>Vantagens</vt:lpstr>
      <vt:lpstr>Vantagens </vt:lpstr>
      <vt:lpstr>3 momentos básicos </vt:lpstr>
      <vt:lpstr>ANTES</vt:lpstr>
      <vt:lpstr>ANTES</vt:lpstr>
      <vt:lpstr>DURANTE</vt:lpstr>
      <vt:lpstr>DURANTE</vt:lpstr>
      <vt:lpstr>DURANTE</vt:lpstr>
      <vt:lpstr>DEPOIS</vt:lpstr>
      <vt:lpstr>DEPOIS</vt:lpstr>
      <vt:lpstr>CONCLUSÕES</vt:lpstr>
      <vt:lpstr>MUITO OBRIGADO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Porque usar videos</dc:title>
  <dc:creator>Prof. Reinaldo</dc:creator>
  <cp:lastModifiedBy>Prof. Reinaldo</cp:lastModifiedBy>
  <cp:revision>10</cp:revision>
  <dcterms:created xsi:type="dcterms:W3CDTF">2013-09-02T14:53:38Z</dcterms:created>
  <dcterms:modified xsi:type="dcterms:W3CDTF">2013-09-02T21:44:35Z</dcterms:modified>
</cp:coreProperties>
</file>