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0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D2E01-FAE5-4D0C-8CA3-A2CC53272513}" type="datetimeFigureOut">
              <a:rPr lang="pt-BR" smtClean="0"/>
              <a:t>07/09/13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C0A37-2729-4DD4-B44A-6AC69B75D221}" type="slidenum">
              <a:rPr lang="pt-BR" smtClean="0"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cioabrahao@usp.br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Relationship Id="rId3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700808"/>
            <a:ext cx="5832648" cy="4401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CORREÇÃO AUTOMÁTICA DE EXERCÍCIOS DE LÓGICA DE PROGRAMAÇÃO EM </a:t>
            </a:r>
            <a:endParaRPr lang="pt-BR" sz="2400" dirty="0"/>
          </a:p>
          <a:p>
            <a:pPr algn="ctr"/>
            <a:r>
              <a:rPr lang="pt-BR" sz="2400" b="1" dirty="0"/>
              <a:t>SISTEMAS VIRTUAIS DE APRENDIZAGEM</a:t>
            </a:r>
            <a:endParaRPr lang="pt-BR" sz="2400" dirty="0"/>
          </a:p>
          <a:p>
            <a:pPr algn="ctr"/>
            <a:r>
              <a:rPr lang="pt-BR" sz="2800" b="1" dirty="0"/>
              <a:t> </a:t>
            </a:r>
            <a:endParaRPr lang="pt-BR" sz="2800" dirty="0"/>
          </a:p>
          <a:p>
            <a:pPr algn="ctr"/>
            <a:r>
              <a:rPr lang="pt-BR" sz="2400" b="1" dirty="0" smtClean="0"/>
              <a:t>19º.CIAED</a:t>
            </a:r>
          </a:p>
          <a:p>
            <a:pPr algn="ctr"/>
            <a:r>
              <a:rPr lang="pt-BR" sz="2400" b="1" dirty="0" smtClean="0"/>
              <a:t>Salvador – BA </a:t>
            </a:r>
            <a:r>
              <a:rPr lang="pt-BR" sz="2400" b="1" dirty="0"/>
              <a:t>– </a:t>
            </a:r>
            <a:r>
              <a:rPr lang="pt-BR" sz="2400" b="1" dirty="0" smtClean="0"/>
              <a:t>Setembro </a:t>
            </a:r>
            <a:r>
              <a:rPr lang="pt-BR" sz="2400" b="1" dirty="0"/>
              <a:t>2013</a:t>
            </a:r>
            <a:endParaRPr lang="pt-BR" sz="2400" dirty="0"/>
          </a:p>
          <a:p>
            <a:r>
              <a:rPr lang="pt-BR" b="1" dirty="0"/>
              <a:t> </a:t>
            </a:r>
            <a:endParaRPr lang="pt-BR" dirty="0"/>
          </a:p>
          <a:p>
            <a:r>
              <a:rPr lang="pt-BR" b="1" dirty="0"/>
              <a:t> </a:t>
            </a:r>
            <a:endParaRPr lang="pt-BR" dirty="0"/>
          </a:p>
          <a:p>
            <a:pPr algn="ctr"/>
            <a:r>
              <a:rPr lang="pt-BR" sz="2400" dirty="0"/>
              <a:t>Elcio Abrahão – Universidade São Judas Tadeu – USJT -</a:t>
            </a:r>
            <a:r>
              <a:rPr lang="pt-BR" sz="2400" dirty="0" smtClean="0"/>
              <a:t> S</a:t>
            </a:r>
            <a:r>
              <a:rPr lang="pt-BR" sz="2400" dirty="0"/>
              <a:t>P</a:t>
            </a:r>
            <a:endParaRPr lang="pt-BR" sz="2400" dirty="0" smtClean="0"/>
          </a:p>
          <a:p>
            <a:pPr algn="ctr"/>
            <a:endParaRPr lang="pt-BR" sz="2400" dirty="0" smtClean="0"/>
          </a:p>
          <a:p>
            <a:pPr algn="ctr"/>
            <a:r>
              <a:rPr lang="pt-BR" sz="2400" u="sng" dirty="0" smtClean="0">
                <a:hlinkClick r:id="rId3"/>
              </a:rPr>
              <a:t>elcioabrahao</a:t>
            </a:r>
            <a:r>
              <a:rPr lang="pt-BR" sz="2400" u="sng" dirty="0">
                <a:hlinkClick r:id="rId3"/>
              </a:rPr>
              <a:t>@usp.br</a:t>
            </a:r>
            <a:endParaRPr lang="pt-BR" sz="2400" dirty="0"/>
          </a:p>
        </p:txBody>
      </p:sp>
      <p:pic>
        <p:nvPicPr>
          <p:cNvPr id="7" name="Picture 6" descr="saojudas2_po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484784"/>
            <a:ext cx="2417069" cy="1368152"/>
          </a:xfrm>
          <a:prstGeom prst="rect">
            <a:avLst/>
          </a:prstGeom>
        </p:spPr>
      </p:pic>
      <p:pic>
        <p:nvPicPr>
          <p:cNvPr id="9" name="Picture 8" descr="pcs_usp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581128"/>
            <a:ext cx="2520280" cy="1790223"/>
          </a:xfrm>
          <a:prstGeom prst="rect">
            <a:avLst/>
          </a:prstGeom>
        </p:spPr>
      </p:pic>
      <p:pic>
        <p:nvPicPr>
          <p:cNvPr id="10" name="Picture 9" descr="usj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08920"/>
            <a:ext cx="2431887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48478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Resultados – Interface do Aluno</a:t>
            </a:r>
            <a:endParaRPr lang="pt-BR" sz="2800" b="1" dirty="0" smtClean="0"/>
          </a:p>
          <a:p>
            <a:endParaRPr lang="pt-B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348880"/>
            <a:ext cx="6696744" cy="434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26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3768" y="1916832"/>
            <a:ext cx="38164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Conclusão</a:t>
            </a:r>
          </a:p>
          <a:p>
            <a:pPr algn="ctr"/>
            <a:endParaRPr lang="pt-BR" sz="3200" b="1" dirty="0"/>
          </a:p>
          <a:p>
            <a:pPr marL="457200" indent="-457200">
              <a:buFont typeface="Arial"/>
              <a:buChar char="•"/>
            </a:pPr>
            <a:r>
              <a:rPr lang="pt-BR" sz="3200" b="1" dirty="0" smtClean="0"/>
              <a:t>Quantidade</a:t>
            </a:r>
          </a:p>
          <a:p>
            <a:pPr marL="457200" indent="-457200">
              <a:buFont typeface="Arial"/>
              <a:buChar char="•"/>
            </a:pPr>
            <a:r>
              <a:rPr lang="pt-BR" sz="3200" b="1" dirty="0" smtClean="0"/>
              <a:t>Qualidade</a:t>
            </a:r>
          </a:p>
          <a:p>
            <a:pPr marL="457200" indent="-457200">
              <a:buFont typeface="Arial"/>
              <a:buChar char="•"/>
            </a:pPr>
            <a:r>
              <a:rPr lang="pt-BR" sz="3200" b="1" dirty="0" smtClean="0"/>
              <a:t>Disponibilidade</a:t>
            </a:r>
          </a:p>
          <a:p>
            <a:pPr marL="457200" indent="-457200">
              <a:buFont typeface="Arial"/>
              <a:buChar char="•"/>
            </a:pPr>
            <a:r>
              <a:rPr lang="pt-BR" sz="3200" b="1" dirty="0" smtClean="0"/>
              <a:t>Interfaces</a:t>
            </a:r>
          </a:p>
          <a:p>
            <a:pPr marL="457200" indent="-457200">
              <a:buFont typeface="Arial"/>
              <a:buChar char="•"/>
            </a:pPr>
            <a:r>
              <a:rPr lang="pt-BR" sz="3200" b="1" dirty="0" smtClean="0"/>
              <a:t>Padronização</a:t>
            </a:r>
          </a:p>
        </p:txBody>
      </p:sp>
    </p:spTree>
    <p:extLst>
      <p:ext uri="{BB962C8B-B14F-4D97-AF65-F5344CB8AC3E}">
        <p14:creationId xmlns:p14="http://schemas.microsoft.com/office/powerpoint/2010/main" val="1537604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1520" y="2060848"/>
            <a:ext cx="381642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900" b="1" dirty="0" smtClean="0"/>
          </a:p>
          <a:p>
            <a:pPr algn="ctr"/>
            <a:endParaRPr lang="pt-BR" sz="900" b="1" dirty="0"/>
          </a:p>
          <a:p>
            <a:r>
              <a:rPr lang="en-US" sz="900" baseline="30000" dirty="0"/>
              <a:t>[1]</a:t>
            </a:r>
            <a:r>
              <a:rPr lang="en-US" sz="900" dirty="0"/>
              <a:t> A. D. Learning. "SCORM - http://</a:t>
            </a:r>
            <a:r>
              <a:rPr lang="en-US" sz="900" dirty="0" err="1"/>
              <a:t>www.adlnet.gov</a:t>
            </a:r>
            <a:r>
              <a:rPr lang="en-US" sz="900" dirty="0"/>
              <a:t>/</a:t>
            </a:r>
            <a:r>
              <a:rPr lang="en-US" sz="900" dirty="0" err="1"/>
              <a:t>scorm</a:t>
            </a:r>
            <a:r>
              <a:rPr lang="en-US" sz="900" dirty="0"/>
              <a:t>/scorm-2004-4th," 22/04/2013, 2013.</a:t>
            </a:r>
            <a:endParaRPr lang="pt-BR" sz="900" dirty="0"/>
          </a:p>
          <a:p>
            <a:r>
              <a:rPr lang="en-US" sz="900" dirty="0"/>
              <a:t> </a:t>
            </a:r>
            <a:endParaRPr lang="pt-BR" sz="900" dirty="0"/>
          </a:p>
          <a:p>
            <a:r>
              <a:rPr lang="en-US" sz="900" baseline="30000" dirty="0"/>
              <a:t>[2]</a:t>
            </a:r>
            <a:r>
              <a:rPr lang="en-US" sz="900" dirty="0"/>
              <a:t> D. Christopher, L. David, e O. James, “Automatic test-based assessment of programming: A review,” J. Educ. </a:t>
            </a:r>
            <a:r>
              <a:rPr lang="pt-BR" sz="900" dirty="0" err="1"/>
              <a:t>Resour</a:t>
            </a:r>
            <a:r>
              <a:rPr lang="pt-BR" sz="900" dirty="0"/>
              <a:t>. Comput., vol. 5, no. 3, pp. 4, 2005.</a:t>
            </a:r>
          </a:p>
          <a:p>
            <a:r>
              <a:rPr lang="pt-BR" sz="900" dirty="0"/>
              <a:t> </a:t>
            </a:r>
          </a:p>
          <a:p>
            <a:r>
              <a:rPr lang="pt-BR" sz="900" baseline="30000" dirty="0"/>
              <a:t>[3]</a:t>
            </a:r>
            <a:r>
              <a:rPr lang="pt-BR" sz="900" dirty="0"/>
              <a:t> J. </a:t>
            </a:r>
            <a:r>
              <a:rPr lang="pt-BR" sz="900" dirty="0" err="1"/>
              <a:t>Desconsi</a:t>
            </a:r>
            <a:r>
              <a:rPr lang="pt-BR" sz="900" dirty="0"/>
              <a:t>, S. R. Silveira, e S. d. C. </a:t>
            </a:r>
            <a:r>
              <a:rPr lang="pt-BR" sz="900" dirty="0" err="1"/>
              <a:t>Bertagnolli</a:t>
            </a:r>
            <a:r>
              <a:rPr lang="pt-BR" sz="900" dirty="0"/>
              <a:t>, "O desenho de interface para os ambientes virtuais de aprendizagem," 2010.</a:t>
            </a:r>
          </a:p>
          <a:p>
            <a:r>
              <a:rPr lang="pt-BR" sz="900" dirty="0"/>
              <a:t> </a:t>
            </a:r>
          </a:p>
          <a:p>
            <a:r>
              <a:rPr lang="pt-BR" sz="900" baseline="30000" dirty="0"/>
              <a:t>[4]</a:t>
            </a:r>
            <a:r>
              <a:rPr lang="pt-BR" sz="900" dirty="0"/>
              <a:t> G. G. Fernandes, e J. A. d. Casto Filho, "Avaliação da usabilidade da interface humano computador de ambientes virtuais de educação (AVE)," 2009.</a:t>
            </a:r>
          </a:p>
          <a:p>
            <a:r>
              <a:rPr lang="pt-BR" sz="900" dirty="0"/>
              <a:t> </a:t>
            </a:r>
          </a:p>
          <a:p>
            <a:r>
              <a:rPr lang="en-US" sz="900" baseline="30000" dirty="0"/>
              <a:t>[5]</a:t>
            </a:r>
            <a:r>
              <a:rPr lang="en-US" sz="900" dirty="0"/>
              <a:t> GNU. "http://</a:t>
            </a:r>
            <a:r>
              <a:rPr lang="en-US" sz="900" dirty="0" err="1"/>
              <a:t>www.gnu.org</a:t>
            </a:r>
            <a:r>
              <a:rPr lang="en-US" sz="900" dirty="0"/>
              <a:t>/licenses/</a:t>
            </a:r>
            <a:r>
              <a:rPr lang="en-US" sz="900" dirty="0" err="1"/>
              <a:t>gpl.html</a:t>
            </a:r>
            <a:r>
              <a:rPr lang="en-US" sz="900" dirty="0"/>
              <a:t> - GNU General Public License 3.0," 23/04/2013, 2013.</a:t>
            </a:r>
            <a:endParaRPr lang="pt-BR" sz="900" dirty="0"/>
          </a:p>
          <a:p>
            <a:r>
              <a:rPr lang="en-US" sz="900" dirty="0"/>
              <a:t> </a:t>
            </a:r>
            <a:endParaRPr lang="pt-BR" sz="900" dirty="0"/>
          </a:p>
          <a:p>
            <a:r>
              <a:rPr lang="en-US" sz="900" baseline="30000" dirty="0"/>
              <a:t>[6]</a:t>
            </a:r>
            <a:r>
              <a:rPr lang="en-US" sz="900" dirty="0"/>
              <a:t> P. </a:t>
            </a:r>
            <a:r>
              <a:rPr lang="en-US" sz="900" dirty="0" err="1"/>
              <a:t>Ihantola</a:t>
            </a:r>
            <a:r>
              <a:rPr lang="en-US" sz="900" dirty="0"/>
              <a:t>, T. </a:t>
            </a:r>
            <a:r>
              <a:rPr lang="en-US" sz="900" dirty="0" err="1"/>
              <a:t>Ahoniemi</a:t>
            </a:r>
            <a:r>
              <a:rPr lang="en-US" sz="900" dirty="0"/>
              <a:t>, V. </a:t>
            </a:r>
            <a:r>
              <a:rPr lang="en-US" sz="900" dirty="0" err="1"/>
              <a:t>Karavirta</a:t>
            </a:r>
            <a:r>
              <a:rPr lang="en-US" sz="900" dirty="0"/>
              <a:t>, e O. </a:t>
            </a:r>
            <a:r>
              <a:rPr lang="en-US" sz="900" dirty="0" err="1"/>
              <a:t>Seppälä</a:t>
            </a:r>
            <a:r>
              <a:rPr lang="en-US" sz="900" dirty="0"/>
              <a:t>, "Review of recent systems for automatic assessment of programming assignments." pp. 86-93.</a:t>
            </a:r>
            <a:endParaRPr lang="pt-BR" sz="900" dirty="0"/>
          </a:p>
          <a:p>
            <a:r>
              <a:rPr lang="en-US" sz="900" dirty="0"/>
              <a:t> </a:t>
            </a:r>
            <a:endParaRPr lang="pt-BR" sz="900" dirty="0"/>
          </a:p>
          <a:p>
            <a:r>
              <a:rPr lang="en-US" sz="900" baseline="30000" dirty="0"/>
              <a:t>[7]</a:t>
            </a:r>
            <a:r>
              <a:rPr lang="en-US" sz="900" dirty="0"/>
              <a:t> D. </a:t>
            </a:r>
            <a:r>
              <a:rPr lang="en-US" sz="900" dirty="0" err="1"/>
              <a:t>Krafzig</a:t>
            </a:r>
            <a:r>
              <a:rPr lang="en-US" sz="900" dirty="0"/>
              <a:t>, K. </a:t>
            </a:r>
            <a:r>
              <a:rPr lang="en-US" sz="900" dirty="0" err="1"/>
              <a:t>Banke</a:t>
            </a:r>
            <a:r>
              <a:rPr lang="en-US" sz="900" dirty="0"/>
              <a:t>, e D. </a:t>
            </a:r>
            <a:r>
              <a:rPr lang="en-US" sz="900" dirty="0" err="1"/>
              <a:t>Slama</a:t>
            </a:r>
            <a:r>
              <a:rPr lang="en-US" sz="900" dirty="0"/>
              <a:t>, "Enterprise SOA: Service-Oriented Architecture Best Practices", 1 ed.: Prentice Hall, 2004.</a:t>
            </a:r>
            <a:endParaRPr lang="pt-BR" sz="900" dirty="0"/>
          </a:p>
          <a:p>
            <a:r>
              <a:rPr lang="en-US" sz="900" dirty="0"/>
              <a:t> </a:t>
            </a:r>
            <a:endParaRPr lang="pt-BR" sz="900" dirty="0"/>
          </a:p>
          <a:p>
            <a:r>
              <a:rPr lang="pt-BR" sz="900" baseline="30000" dirty="0"/>
              <a:t>[8]</a:t>
            </a:r>
            <a:r>
              <a:rPr lang="pt-BR" sz="900" dirty="0"/>
              <a:t> P. S. R. Lima, S. R. d. Brito, O. F. Silva, e E. L. </a:t>
            </a:r>
            <a:r>
              <a:rPr lang="pt-BR" sz="900" dirty="0" err="1"/>
              <a:t>Favero</a:t>
            </a:r>
            <a:r>
              <a:rPr lang="pt-BR" sz="900" dirty="0"/>
              <a:t>, "Adaptação de Interfaces em Ambientes Virtuais de Aprendizagem com Foco na Construção Dinâmica de Comunidades," Novas Tecnologias na Educação, 2005</a:t>
            </a:r>
            <a:r>
              <a:rPr lang="pt-BR" sz="900" dirty="0" smtClean="0"/>
              <a:t>.</a:t>
            </a:r>
          </a:p>
          <a:p>
            <a:endParaRPr lang="pt-BR" sz="900" dirty="0"/>
          </a:p>
          <a:p>
            <a:r>
              <a:rPr lang="en-US" sz="900" baseline="30000" dirty="0"/>
              <a:t>10]</a:t>
            </a:r>
            <a:r>
              <a:rPr lang="en-US" sz="900" dirty="0"/>
              <a:t> M. a. J. M. Luck, “A secure on-line submission system,” Software: Practice and Experience, vol. 29, no. 8, pp. 721--740, 1999.</a:t>
            </a:r>
            <a:endParaRPr lang="pt-BR" sz="900" dirty="0"/>
          </a:p>
          <a:p>
            <a:endParaRPr lang="pt-BR" sz="800" dirty="0"/>
          </a:p>
          <a:p>
            <a:r>
              <a:rPr lang="pt-BR" sz="800" dirty="0"/>
              <a:t> </a:t>
            </a:r>
          </a:p>
          <a:p>
            <a:r>
              <a:rPr lang="en-US" sz="800" baseline="30000" dirty="0" smtClean="0"/>
              <a:t>[</a:t>
            </a:r>
            <a:r>
              <a:rPr lang="pt-BR" sz="800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860032" y="2204864"/>
            <a:ext cx="381642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 </a:t>
            </a:r>
            <a:endParaRPr lang="pt-BR" sz="900" dirty="0"/>
          </a:p>
          <a:p>
            <a:r>
              <a:rPr lang="pt-BR" sz="900" baseline="30000" dirty="0"/>
              <a:t>[10]</a:t>
            </a:r>
            <a:r>
              <a:rPr lang="pt-BR" sz="900" dirty="0"/>
              <a:t> L. F. </a:t>
            </a:r>
            <a:r>
              <a:rPr lang="pt-BR" sz="900" dirty="0" err="1"/>
              <a:t>Noschang</a:t>
            </a:r>
            <a:r>
              <a:rPr lang="pt-BR" sz="900" dirty="0"/>
              <a:t>, “Adaptação do </a:t>
            </a:r>
            <a:r>
              <a:rPr lang="pt-BR" sz="900" dirty="0" err="1"/>
              <a:t>Portugol</a:t>
            </a:r>
            <a:r>
              <a:rPr lang="pt-BR" sz="900" dirty="0"/>
              <a:t> Core para Integração com Outras Ferramentas,” Centro de Ciências Tecnológicas de Terra e do Mar, Universidade do Vale do Itajaí, 2012.</a:t>
            </a:r>
          </a:p>
          <a:p>
            <a:r>
              <a:rPr lang="pt-BR" sz="900" dirty="0"/>
              <a:t> </a:t>
            </a:r>
          </a:p>
          <a:p>
            <a:r>
              <a:rPr lang="pt-BR" sz="900" baseline="30000" dirty="0"/>
              <a:t>[11]</a:t>
            </a:r>
            <a:r>
              <a:rPr lang="pt-BR" sz="900" dirty="0"/>
              <a:t> Oracle. "Linguagem de Programação Java - </a:t>
            </a:r>
            <a:r>
              <a:rPr lang="pt-BR" sz="900" dirty="0" err="1"/>
              <a:t>http</a:t>
            </a:r>
            <a:r>
              <a:rPr lang="pt-BR" sz="900" dirty="0"/>
              <a:t>://</a:t>
            </a:r>
            <a:r>
              <a:rPr lang="pt-BR" sz="900" dirty="0" err="1"/>
              <a:t>www.oracle.com</a:t>
            </a:r>
            <a:r>
              <a:rPr lang="pt-BR" sz="900" dirty="0"/>
              <a:t>/</a:t>
            </a:r>
            <a:r>
              <a:rPr lang="pt-BR" sz="900" dirty="0" err="1"/>
              <a:t>technetwork</a:t>
            </a:r>
            <a:r>
              <a:rPr lang="pt-BR" sz="900" dirty="0"/>
              <a:t>/</a:t>
            </a:r>
            <a:r>
              <a:rPr lang="pt-BR" sz="900" dirty="0" err="1"/>
              <a:t>java</a:t>
            </a:r>
            <a:r>
              <a:rPr lang="pt-BR" sz="900" dirty="0"/>
              <a:t>/</a:t>
            </a:r>
            <a:r>
              <a:rPr lang="pt-BR" sz="900" dirty="0" err="1"/>
              <a:t>index.html</a:t>
            </a:r>
            <a:r>
              <a:rPr lang="pt-BR" sz="900" dirty="0"/>
              <a:t>," 22/04/2013, 2013.</a:t>
            </a:r>
          </a:p>
          <a:p>
            <a:r>
              <a:rPr lang="pt-BR" sz="900" dirty="0"/>
              <a:t> </a:t>
            </a:r>
          </a:p>
          <a:p>
            <a:r>
              <a:rPr lang="pt-BR" sz="900" baseline="30000" dirty="0"/>
              <a:t>[12]</a:t>
            </a:r>
            <a:r>
              <a:rPr lang="pt-BR" sz="900" dirty="0"/>
              <a:t> F. D. </a:t>
            </a:r>
            <a:r>
              <a:rPr lang="pt-BR" sz="900" dirty="0" err="1"/>
              <a:t>Pelz</a:t>
            </a:r>
            <a:r>
              <a:rPr lang="pt-BR" sz="900" dirty="0"/>
              <a:t>, E. A. d. Jesus, e A. L. A. </a:t>
            </a:r>
            <a:r>
              <a:rPr lang="pt-BR" sz="900" dirty="0" err="1"/>
              <a:t>Raabe</a:t>
            </a:r>
            <a:r>
              <a:rPr lang="pt-BR" sz="900" dirty="0"/>
              <a:t>, “Um Mecanismo para Correção Automática de Exercícios Práticos de Programação Introdutória,” in 23º Simpósio Brasileiro de Informática na Educação (SBIE 2012), Rio de Janeiro, 2012.</a:t>
            </a:r>
          </a:p>
          <a:p>
            <a:r>
              <a:rPr lang="pt-BR" sz="900" dirty="0"/>
              <a:t> </a:t>
            </a:r>
          </a:p>
          <a:p>
            <a:r>
              <a:rPr lang="en-US" sz="900" baseline="30000" dirty="0"/>
              <a:t>[13]</a:t>
            </a:r>
            <a:r>
              <a:rPr lang="en-US" sz="900" dirty="0"/>
              <a:t> Sakai. "http://</a:t>
            </a:r>
            <a:r>
              <a:rPr lang="en-US" sz="900" dirty="0" err="1"/>
              <a:t>www.sakaiproject.org</a:t>
            </a:r>
            <a:r>
              <a:rPr lang="en-US" sz="900" dirty="0"/>
              <a:t> - Sakai Project," 23/04/2013, 2013.</a:t>
            </a:r>
            <a:endParaRPr lang="pt-BR" sz="900" dirty="0"/>
          </a:p>
          <a:p>
            <a:r>
              <a:rPr lang="en-US" sz="900" dirty="0"/>
              <a:t> </a:t>
            </a:r>
            <a:endParaRPr lang="pt-BR" sz="900" dirty="0"/>
          </a:p>
          <a:p>
            <a:r>
              <a:rPr lang="en-US" sz="900" baseline="30000" dirty="0"/>
              <a:t>[14]</a:t>
            </a:r>
            <a:r>
              <a:rPr lang="en-US" sz="900" dirty="0"/>
              <a:t> A. </a:t>
            </a:r>
            <a:r>
              <a:rPr lang="en-US" sz="900" dirty="0" err="1"/>
              <a:t>Soumplis</a:t>
            </a:r>
            <a:r>
              <a:rPr lang="en-US" sz="900" dirty="0"/>
              <a:t>, E. </a:t>
            </a:r>
            <a:r>
              <a:rPr lang="en-US" sz="900" dirty="0" err="1"/>
              <a:t>Koulocheri</a:t>
            </a:r>
            <a:r>
              <a:rPr lang="en-US" sz="900" dirty="0"/>
              <a:t>, N. </a:t>
            </a:r>
            <a:r>
              <a:rPr lang="en-US" sz="900" dirty="0" err="1"/>
              <a:t>Kostaras</a:t>
            </a:r>
            <a:r>
              <a:rPr lang="en-US" sz="900" dirty="0"/>
              <a:t>, N. </a:t>
            </a:r>
            <a:r>
              <a:rPr lang="en-US" sz="900" dirty="0" err="1"/>
              <a:t>Karausos</a:t>
            </a:r>
            <a:r>
              <a:rPr lang="en-US" sz="900" dirty="0"/>
              <a:t>, e M. </a:t>
            </a:r>
            <a:r>
              <a:rPr lang="en-US" sz="900" dirty="0" err="1"/>
              <a:t>Xenos</a:t>
            </a:r>
            <a:r>
              <a:rPr lang="en-US" sz="900" dirty="0"/>
              <a:t>, “Learning Management Systems and Learning 2.0,” </a:t>
            </a:r>
            <a:r>
              <a:rPr lang="en-US" sz="900" dirty="0" err="1"/>
              <a:t>Internation</a:t>
            </a:r>
            <a:r>
              <a:rPr lang="en-US" sz="900" dirty="0"/>
              <a:t> Journal of Web-Based Learning and Teaching Technologies, vol. 6, no. 4, pp. 1-18, 2011.</a:t>
            </a:r>
            <a:endParaRPr lang="pt-BR" sz="900" dirty="0"/>
          </a:p>
          <a:p>
            <a:r>
              <a:rPr lang="en-US" sz="900" dirty="0"/>
              <a:t> </a:t>
            </a:r>
            <a:endParaRPr lang="pt-BR" sz="900" dirty="0"/>
          </a:p>
          <a:p>
            <a:r>
              <a:rPr lang="pt-BR" sz="900" baseline="30000" dirty="0"/>
              <a:t>[15]</a:t>
            </a:r>
            <a:r>
              <a:rPr lang="pt-BR" sz="900" dirty="0"/>
              <a:t> R. </a:t>
            </a:r>
            <a:r>
              <a:rPr lang="pt-BR" sz="900" dirty="0" err="1"/>
              <a:t>Vicari</a:t>
            </a:r>
            <a:r>
              <a:rPr lang="pt-BR" sz="900" dirty="0"/>
              <a:t>, </a:t>
            </a:r>
            <a:r>
              <a:rPr lang="pt-BR" sz="900" dirty="0" err="1"/>
              <a:t>and</a:t>
            </a:r>
            <a:r>
              <a:rPr lang="pt-BR" sz="900" dirty="0"/>
              <a:t> G. A. </a:t>
            </a:r>
            <a:r>
              <a:rPr lang="pt-BR" sz="900" dirty="0" err="1"/>
              <a:t>Ascencio</a:t>
            </a:r>
            <a:r>
              <a:rPr lang="pt-BR" sz="900" dirty="0"/>
              <a:t>, “- Heurísticas Para O Projeto De Interfaces De Sistemas Educacionais,” - Ensaios e Ciência: Ciências Biológicas, Agrárias e da Saúde, vol. - 4, pp. - 75-97, 2000.</a:t>
            </a:r>
          </a:p>
          <a:p>
            <a:r>
              <a:rPr lang="pt-BR" sz="900" dirty="0"/>
              <a:t> </a:t>
            </a:r>
          </a:p>
          <a:p>
            <a:r>
              <a:rPr lang="en-US" sz="900" baseline="30000" dirty="0"/>
              <a:t>[16]</a:t>
            </a:r>
            <a:r>
              <a:rPr lang="en-US" sz="900" dirty="0"/>
              <a:t> W3C. "http://www.w3.org/TR/</a:t>
            </a:r>
            <a:r>
              <a:rPr lang="en-US" sz="900" dirty="0" err="1"/>
              <a:t>ws</a:t>
            </a:r>
            <a:r>
              <a:rPr lang="en-US" sz="900" dirty="0"/>
              <a:t>-arch/ - Web Service," 23/04/2013, 2013.</a:t>
            </a:r>
            <a:endParaRPr lang="pt-BR" sz="900" dirty="0"/>
          </a:p>
          <a:p>
            <a:r>
              <a:rPr lang="en-US" sz="900" dirty="0"/>
              <a:t> </a:t>
            </a:r>
            <a:endParaRPr lang="pt-BR" sz="900" dirty="0"/>
          </a:p>
          <a:p>
            <a:r>
              <a:rPr lang="en-US" sz="900" baseline="30000" dirty="0"/>
              <a:t>[17]</a:t>
            </a:r>
            <a:r>
              <a:rPr lang="en-US" sz="900" dirty="0"/>
              <a:t> W3C. "http://www.w3.org/XML/ - Extensible Markup Language (XML) 1.0 (Fifth Edition)," 23/04/2013, 2013.</a:t>
            </a:r>
            <a:endParaRPr lang="pt-BR" sz="900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484784"/>
            <a:ext cx="849694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Referências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0777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aia-do-farol-de-itapua-mar-brasil-hotel-9_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2776"/>
            <a:ext cx="9252520" cy="6868732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7544" y="2060848"/>
            <a:ext cx="381642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Obrigado !</a:t>
            </a:r>
          </a:p>
        </p:txBody>
      </p:sp>
    </p:spTree>
    <p:extLst>
      <p:ext uri="{BB962C8B-B14F-4D97-AF65-F5344CB8AC3E}">
        <p14:creationId xmlns:p14="http://schemas.microsoft.com/office/powerpoint/2010/main" val="322291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43808" y="1916832"/>
            <a:ext cx="27363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Índice</a:t>
            </a:r>
          </a:p>
          <a:p>
            <a:pPr algn="ctr"/>
            <a:endParaRPr lang="pt-BR" sz="3200" b="1" dirty="0"/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Motivação</a:t>
            </a:r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Objetivo</a:t>
            </a:r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Metodologia</a:t>
            </a:r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Resultados</a:t>
            </a:r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Conclusão</a:t>
            </a:r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Referências</a:t>
            </a:r>
          </a:p>
          <a:p>
            <a:pPr marL="342900" indent="-342900">
              <a:buFont typeface="Arial"/>
              <a:buChar char="•"/>
            </a:pPr>
            <a:endParaRPr lang="pt-BR" sz="2800" b="1" dirty="0" smtClean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7868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700808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Motivação</a:t>
            </a:r>
          </a:p>
          <a:p>
            <a:pPr algn="ctr"/>
            <a:endParaRPr lang="pt-BR" sz="3200" b="1" dirty="0"/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Lógica de Programação</a:t>
            </a:r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Metodologia de Ensino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Exercícios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Quantidade </a:t>
            </a:r>
            <a:r>
              <a:rPr lang="pt-BR" sz="3200" b="1" dirty="0" err="1" smtClean="0"/>
              <a:t>x</a:t>
            </a:r>
            <a:r>
              <a:rPr lang="pt-BR" sz="3200" b="1" dirty="0" smtClean="0"/>
              <a:t> Qualidade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LP no ambiente virtual de ensino</a:t>
            </a:r>
          </a:p>
          <a:p>
            <a:pPr marL="342900" indent="-342900">
              <a:buFont typeface="Arial"/>
              <a:buChar char="•"/>
            </a:pPr>
            <a:endParaRPr lang="pt-BR" sz="2800" b="1" dirty="0" smtClean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8880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700808"/>
            <a:ext cx="849694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Objetivo</a:t>
            </a:r>
          </a:p>
          <a:p>
            <a:pPr algn="ctr"/>
            <a:endParaRPr lang="pt-BR" sz="3200" b="1" dirty="0"/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Automatizar correção de exercícios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Suporte a quantidade com qualidade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Resultados em tempo real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Compatibilidade com os LMS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Utilização de padrões</a:t>
            </a:r>
          </a:p>
          <a:p>
            <a:pPr marL="342900" indent="-342900">
              <a:buFont typeface="Arial"/>
              <a:buChar char="•"/>
            </a:pPr>
            <a:endParaRPr lang="pt-BR" sz="2800" b="1" dirty="0" smtClean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52575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700808"/>
            <a:ext cx="849694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Metodologia - Linguagem</a:t>
            </a:r>
          </a:p>
          <a:p>
            <a:pPr algn="ctr"/>
            <a:endParaRPr lang="pt-BR" sz="3200" b="1" dirty="0"/>
          </a:p>
          <a:p>
            <a:pPr marL="342900" indent="-342900">
              <a:buFont typeface="Arial"/>
              <a:buChar char="•"/>
            </a:pPr>
            <a:r>
              <a:rPr lang="pt-BR" sz="3200" b="1" dirty="0" smtClean="0"/>
              <a:t>Por que </a:t>
            </a:r>
            <a:r>
              <a:rPr lang="pt-BR" sz="3200" b="1" dirty="0" err="1" smtClean="0"/>
              <a:t>Portugol</a:t>
            </a:r>
            <a:r>
              <a:rPr lang="pt-BR" sz="3200" b="1" dirty="0" smtClean="0"/>
              <a:t> ?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Perfil dos alunos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Conteúdo abordado</a:t>
            </a:r>
          </a:p>
          <a:p>
            <a:pPr marL="800100" lvl="1" indent="-342900">
              <a:buFont typeface="Arial"/>
              <a:buChar char="•"/>
            </a:pPr>
            <a:r>
              <a:rPr lang="pt-BR" sz="3200" b="1" dirty="0" smtClean="0"/>
              <a:t>Pontos fortes e fracos</a:t>
            </a:r>
          </a:p>
          <a:p>
            <a:pPr marL="342900" indent="-342900">
              <a:buFont typeface="Arial"/>
              <a:buChar char="•"/>
            </a:pPr>
            <a:endParaRPr lang="pt-BR" sz="2800" b="1" dirty="0" smtClean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1397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700808"/>
            <a:ext cx="84969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Metodologia – Ferramenta de Correção</a:t>
            </a:r>
          </a:p>
          <a:p>
            <a:pPr algn="ctr"/>
            <a:endParaRPr lang="pt-BR" sz="3200" b="1" dirty="0"/>
          </a:p>
          <a:p>
            <a:pPr marL="457200" indent="-457200">
              <a:buFont typeface="Arial"/>
              <a:buChar char="•"/>
            </a:pPr>
            <a:r>
              <a:rPr lang="pt-BR" sz="3200" b="1" dirty="0" smtClean="0"/>
              <a:t>Correção em 4 etapas: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b="1" dirty="0" smtClean="0"/>
              <a:t>Sintaxe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b="1" dirty="0" smtClean="0"/>
              <a:t>Semântica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b="1" dirty="0" smtClean="0"/>
              <a:t>Comparação com gabaritos solução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b="1" dirty="0" smtClean="0"/>
              <a:t>Conformidade de resultados</a:t>
            </a:r>
          </a:p>
          <a:p>
            <a:pPr marL="914400" lvl="1" indent="-457200">
              <a:buFont typeface="Arial"/>
              <a:buChar char="•"/>
            </a:pPr>
            <a:endParaRPr lang="pt-BR" sz="3200" b="1" dirty="0" smtClean="0"/>
          </a:p>
          <a:p>
            <a:pPr algn="ctr"/>
            <a:endParaRPr lang="pt-BR" sz="3200" b="1" dirty="0"/>
          </a:p>
          <a:p>
            <a:endParaRPr lang="pt-BR" sz="3200" b="1" dirty="0" smtClean="0"/>
          </a:p>
          <a:p>
            <a:pPr marL="342900" indent="-342900">
              <a:buFont typeface="Arial"/>
              <a:buChar char="•"/>
            </a:pPr>
            <a:endParaRPr lang="pt-BR" sz="2800" b="1" dirty="0" smtClean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8627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700808"/>
            <a:ext cx="8496944" cy="630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Metodologia – Implementação</a:t>
            </a:r>
          </a:p>
          <a:p>
            <a:pPr algn="ctr"/>
            <a:endParaRPr lang="pt-BR" sz="3200" b="1" dirty="0"/>
          </a:p>
          <a:p>
            <a:pPr marL="457200" indent="-457200">
              <a:buFont typeface="Arial"/>
              <a:buChar char="•"/>
            </a:pPr>
            <a:r>
              <a:rPr lang="pt-BR" sz="3200" b="1" dirty="0" smtClean="0"/>
              <a:t>Arquitetura orientada a serviços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b="1" dirty="0" smtClean="0"/>
              <a:t>Web Services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b="1" dirty="0" smtClean="0"/>
              <a:t>Clientes nos </a:t>
            </a:r>
            <a:r>
              <a:rPr lang="pt-BR" sz="3200" b="1" dirty="0" err="1" smtClean="0"/>
              <a:t>LMSs</a:t>
            </a:r>
            <a:endParaRPr lang="pt-BR" sz="3200" b="1" dirty="0" smtClean="0"/>
          </a:p>
          <a:p>
            <a:pPr marL="1371600" lvl="2" indent="-457200">
              <a:buFont typeface="Arial"/>
              <a:buChar char="•"/>
            </a:pPr>
            <a:r>
              <a:rPr lang="pt-BR" sz="3200" b="1" dirty="0" smtClean="0"/>
              <a:t>Interface do Professor</a:t>
            </a:r>
          </a:p>
          <a:p>
            <a:pPr marL="1371600" lvl="2" indent="-457200">
              <a:buFont typeface="Arial"/>
              <a:buChar char="•"/>
            </a:pPr>
            <a:r>
              <a:rPr lang="pt-BR" sz="3200" b="1" dirty="0" smtClean="0"/>
              <a:t>Interface do Aluno</a:t>
            </a:r>
          </a:p>
          <a:p>
            <a:pPr marL="914400" lvl="1" indent="-457200">
              <a:buFont typeface="Arial"/>
              <a:buChar char="•"/>
            </a:pPr>
            <a:r>
              <a:rPr lang="pt-BR" sz="3200" b="1" dirty="0" smtClean="0"/>
              <a:t>Padronização dos exercícios</a:t>
            </a:r>
          </a:p>
          <a:p>
            <a:pPr marL="914400" lvl="1" indent="-457200">
              <a:buFont typeface="Arial"/>
              <a:buChar char="•"/>
            </a:pPr>
            <a:endParaRPr lang="pt-BR" sz="3200" b="1" dirty="0" smtClean="0"/>
          </a:p>
          <a:p>
            <a:pPr algn="ctr"/>
            <a:endParaRPr lang="pt-BR" sz="3200" b="1" dirty="0"/>
          </a:p>
          <a:p>
            <a:endParaRPr lang="pt-BR" sz="3200" b="1" dirty="0" smtClean="0"/>
          </a:p>
          <a:p>
            <a:pPr marL="342900" indent="-342900">
              <a:buFont typeface="Arial"/>
              <a:buChar char="•"/>
            </a:pPr>
            <a:endParaRPr lang="pt-BR" sz="2800" b="1" dirty="0" smtClean="0"/>
          </a:p>
          <a:p>
            <a:pPr marL="342900" indent="-342900">
              <a:buFont typeface="Arial"/>
              <a:buChar char="•"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3380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700808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Resultados – Framework de Correção</a:t>
            </a:r>
            <a:endParaRPr lang="pt-BR" sz="2800" b="1" dirty="0" smtClean="0"/>
          </a:p>
          <a:p>
            <a:endParaRPr lang="pt-B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492894"/>
            <a:ext cx="8964636" cy="417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87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jt.jpg"/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635"/>
            <a:ext cx="9161992" cy="6510861"/>
          </a:xfrm>
          <a:prstGeom prst="rect">
            <a:avLst/>
          </a:prstGeom>
        </p:spPr>
      </p:pic>
      <p:pic>
        <p:nvPicPr>
          <p:cNvPr id="4" name="Imagem 3" descr="testeira pp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3841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484784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/>
              <a:t>Resultados – Interface do Professor</a:t>
            </a:r>
            <a:endParaRPr lang="pt-BR" sz="2800" b="1" dirty="0" smtClean="0"/>
          </a:p>
          <a:p>
            <a:endParaRPr lang="pt-B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40" y="2060848"/>
            <a:ext cx="6534515" cy="46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173</Words>
  <Application>Microsoft Macintosh PowerPoint</Application>
  <PresentationFormat>On-screen Show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Elcio Abrahão</cp:lastModifiedBy>
  <cp:revision>10</cp:revision>
  <dcterms:created xsi:type="dcterms:W3CDTF">2013-08-07T21:06:06Z</dcterms:created>
  <dcterms:modified xsi:type="dcterms:W3CDTF">2013-09-07T20:21:34Z</dcterms:modified>
</cp:coreProperties>
</file>