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3" r:id="rId4"/>
    <p:sldId id="279" r:id="rId5"/>
    <p:sldId id="280" r:id="rId6"/>
    <p:sldId id="281" r:id="rId7"/>
    <p:sldId id="291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93" r:id="rId17"/>
    <p:sldId id="294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013" autoAdjust="0"/>
  </p:normalViewPr>
  <p:slideViewPr>
    <p:cSldViewPr>
      <p:cViewPr>
        <p:scale>
          <a:sx n="50" d="100"/>
          <a:sy n="50" d="100"/>
        </p:scale>
        <p:origin x="-606" y="-54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Gênero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 </a:t>
                    </a:r>
                    <a:r>
                      <a:rPr lang="en-US" dirty="0"/>
                      <a:t>5</a:t>
                    </a: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 </a:t>
                    </a:r>
                    <a:r>
                      <a:rPr lang="en-US" dirty="0"/>
                      <a:t>9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</c:dLbls>
          <c:cat>
            <c:strRef>
              <c:f>Plan1!$A$2:$A$3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</c:v>
                </c:pt>
                <c:pt idx="1">
                  <c:v>9</c:v>
                </c:pt>
              </c:numCache>
            </c:numRef>
          </c:val>
        </c:ser>
        <c:gapWidth val="100"/>
        <c:axId val="81296384"/>
        <c:axId val="95338496"/>
      </c:barChart>
      <c:catAx>
        <c:axId val="81296384"/>
        <c:scaling>
          <c:orientation val="minMax"/>
        </c:scaling>
        <c:axPos val="b"/>
        <c:tickLblPos val="nextTo"/>
        <c:crossAx val="95338496"/>
        <c:auto val="1"/>
        <c:lblAlgn val="ctr"/>
        <c:lblOffset val="100"/>
      </c:catAx>
      <c:valAx>
        <c:axId val="95338496"/>
        <c:scaling>
          <c:orientation val="minMax"/>
        </c:scaling>
        <c:axPos val="l"/>
        <c:majorGridlines/>
        <c:numFmt formatCode="General" sourceLinked="1"/>
        <c:tickLblPos val="nextTo"/>
        <c:crossAx val="81296384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Plan1!$B$1</c:f>
              <c:strCache>
                <c:ptCount val="1"/>
                <c:pt idx="0">
                  <c:v>Faixa Etária</c:v>
                </c:pt>
              </c:strCache>
            </c:strRef>
          </c:tx>
          <c:dLbls>
            <c:showVal val="1"/>
          </c:dLbls>
          <c:cat>
            <c:strRef>
              <c:f>Plan1!$A$2:$A$5</c:f>
              <c:strCache>
                <c:ptCount val="4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mais 50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gapWidth val="100"/>
        <c:overlap val="100"/>
        <c:axId val="85965824"/>
        <c:axId val="86968576"/>
      </c:barChart>
      <c:catAx>
        <c:axId val="85965824"/>
        <c:scaling>
          <c:orientation val="minMax"/>
        </c:scaling>
        <c:axPos val="b"/>
        <c:tickLblPos val="nextTo"/>
        <c:crossAx val="86968576"/>
        <c:auto val="1"/>
        <c:lblAlgn val="ctr"/>
        <c:lblOffset val="100"/>
      </c:catAx>
      <c:valAx>
        <c:axId val="86968576"/>
        <c:scaling>
          <c:orientation val="minMax"/>
        </c:scaling>
        <c:axPos val="l"/>
        <c:majorGridlines/>
        <c:numFmt formatCode="General" sourceLinked="1"/>
        <c:tickLblPos val="nextTo"/>
        <c:crossAx val="85965824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fazer uma pós</c:v>
                </c:pt>
              </c:strCache>
            </c:strRef>
          </c:tx>
          <c:dLbls>
            <c:showVal val="1"/>
          </c:dLbls>
          <c:cat>
            <c:numRef>
              <c:f>Plan1!$A$2</c:f>
              <c:numCache>
                <c:formatCode>General</c:formatCode>
                <c:ptCount val="1"/>
              </c:numCache>
            </c:numRef>
          </c:cat>
          <c:val>
            <c:numRef>
              <c:f>Plan1!$B$2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qualificação</c:v>
                </c:pt>
              </c:strCache>
            </c:strRef>
          </c:tx>
          <c:dLbls>
            <c:showVal val="1"/>
          </c:dLbls>
          <c:cat>
            <c:numRef>
              <c:f>Plan1!$A$2</c:f>
              <c:numCache>
                <c:formatCode>General</c:formatCode>
                <c:ptCount val="1"/>
              </c:numCache>
            </c:numRef>
          </c:cat>
          <c:val>
            <c:numRef>
              <c:f>Plan1!$C$2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interesse pessoal e profissional</c:v>
                </c:pt>
              </c:strCache>
            </c:strRef>
          </c:tx>
          <c:dLbls>
            <c:showVal val="1"/>
          </c:dLbls>
          <c:cat>
            <c:numRef>
              <c:f>Plan1!$A$2</c:f>
              <c:numCache>
                <c:formatCode>General</c:formatCode>
                <c:ptCount val="1"/>
              </c:numCache>
            </c:numRef>
          </c:cat>
          <c:val>
            <c:numRef>
              <c:f>Plan1!$D$2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melhoria salarial</c:v>
                </c:pt>
              </c:strCache>
            </c:strRef>
          </c:tx>
          <c:dLbls>
            <c:showVal val="1"/>
          </c:dLbls>
          <c:cat>
            <c:numRef>
              <c:f>Plan1!$A$2</c:f>
              <c:numCache>
                <c:formatCode>General</c:formatCode>
                <c:ptCount val="1"/>
              </c:numCache>
            </c:numRef>
          </c:cat>
          <c:val>
            <c:numRef>
              <c:f>Plan1!$E$2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exigência profissional</c:v>
                </c:pt>
              </c:strCache>
            </c:strRef>
          </c:tx>
          <c:dLbls>
            <c:showVal val="1"/>
          </c:dLbls>
          <c:cat>
            <c:numRef>
              <c:f>Plan1!$A$2</c:f>
              <c:numCache>
                <c:formatCode>General</c:formatCode>
                <c:ptCount val="1"/>
              </c:numCache>
            </c:numRef>
          </c:cat>
          <c:val>
            <c:numRef>
              <c:f>Plan1!$F$2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incentivo de outros</c:v>
                </c:pt>
              </c:strCache>
            </c:strRef>
          </c:tx>
          <c:dLbls>
            <c:showVal val="1"/>
          </c:dLbls>
          <c:cat>
            <c:numRef>
              <c:f>Plan1!$A$2</c:f>
              <c:numCache>
                <c:formatCode>General</c:formatCode>
                <c:ptCount val="1"/>
              </c:numCache>
            </c:numRef>
          </c:cat>
          <c:val>
            <c:numRef>
              <c:f>Plan1!$G$2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estudar nas horas vagas</c:v>
                </c:pt>
              </c:strCache>
            </c:strRef>
          </c:tx>
          <c:dLbls>
            <c:showVal val="1"/>
          </c:dLbls>
          <c:cat>
            <c:numRef>
              <c:f>Plan1!$A$2</c:f>
              <c:numCache>
                <c:formatCode>General</c:formatCode>
                <c:ptCount val="1"/>
              </c:numCache>
            </c:numRef>
          </c:cat>
          <c:val>
            <c:numRef>
              <c:f>Plan1!$H$2</c:f>
              <c:numCache>
                <c:formatCode>General</c:formatCode>
                <c:ptCount val="1"/>
              </c:numCache>
            </c:numRef>
          </c:val>
        </c:ser>
        <c:dLbls>
          <c:showVal val="1"/>
        </c:dLbls>
        <c:gapWidth val="75"/>
        <c:axId val="80122624"/>
        <c:axId val="80124160"/>
      </c:barChart>
      <c:catAx>
        <c:axId val="80122624"/>
        <c:scaling>
          <c:orientation val="minMax"/>
        </c:scaling>
        <c:axPos val="b"/>
        <c:numFmt formatCode="General" sourceLinked="1"/>
        <c:majorTickMark val="none"/>
        <c:tickLblPos val="nextTo"/>
        <c:crossAx val="80124160"/>
        <c:crosses val="autoZero"/>
        <c:auto val="1"/>
        <c:lblAlgn val="ctr"/>
        <c:lblOffset val="100"/>
      </c:catAx>
      <c:valAx>
        <c:axId val="80124160"/>
        <c:scaling>
          <c:orientation val="minMax"/>
        </c:scaling>
        <c:axPos val="l"/>
        <c:numFmt formatCode="General" sourceLinked="1"/>
        <c:majorTickMark val="none"/>
        <c:tickLblPos val="nextTo"/>
        <c:crossAx val="8012262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Lbls>
            <c:showVal val="1"/>
            <c:showLeaderLines val="1"/>
          </c:dLbls>
          <c:cat>
            <c:strRef>
              <c:f>Plan1!$A$2:$A$5</c:f>
              <c:strCache>
                <c:ptCount val="4"/>
                <c:pt idx="0">
                  <c:v>péssimo</c:v>
                </c:pt>
                <c:pt idx="1">
                  <c:v>regular</c:v>
                </c:pt>
                <c:pt idx="2">
                  <c:v>bom</c:v>
                </c:pt>
                <c:pt idx="3">
                  <c:v>ótimo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Plan1!$A$2:$A$5</c:f>
              <c:strCache>
                <c:ptCount val="4"/>
                <c:pt idx="0">
                  <c:v>péssimo</c:v>
                </c:pt>
                <c:pt idx="1">
                  <c:v>regular</c:v>
                </c:pt>
                <c:pt idx="2">
                  <c:v>bom</c:v>
                </c:pt>
                <c:pt idx="3">
                  <c:v>ótimo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0.46377</cdr:x>
      <cdr:y>0</cdr:y>
    </cdr:from>
    <cdr:to>
      <cdr:x>1</cdr:x>
      <cdr:y>0.12222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571999" y="0"/>
          <a:ext cx="5286413" cy="5355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pt-BR" sz="3200" b="1" dirty="0">
              <a:latin typeface="+mn-lt"/>
              <a:ea typeface="+mn-ea"/>
              <a:cs typeface="+mn-cs"/>
            </a:rPr>
            <a:t>motivação dos participantes</a:t>
          </a:r>
          <a:endParaRPr lang="pt-BR" sz="3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pt-BR"/>
              <a:pPr/>
              <a:t>11/9/2013</a:t>
            </a:fld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pt-BR"/>
              <a:pPr/>
              <a:t>11/9/2013</a:t>
            </a:fld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Clique para editar o texto mestre</a:t>
            </a:r>
          </a:p>
          <a:p>
            <a:pPr lvl="1"/>
            <a:r>
              <a:rPr/>
              <a:t>Segundo nível</a:t>
            </a:r>
          </a:p>
          <a:p>
            <a:pPr lvl="2"/>
            <a:r>
              <a:rPr/>
              <a:t>Terceiro nível</a:t>
            </a:r>
          </a:p>
          <a:p>
            <a:pPr lvl="3"/>
            <a:r>
              <a:rPr/>
              <a:t>Quarto nível</a:t>
            </a:r>
          </a:p>
          <a:p>
            <a:pPr lvl="4"/>
            <a:r>
              <a:rPr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4600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5" name="Retângulo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11/9/2013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 useBgFill="1">
        <p:nvSpPr>
          <p:cNvPr id="20" name="Forma livre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11/9/2013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9" name="Forma livre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11/9/2013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11/9/2013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11/9/2013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16" name="Forma livre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11/9/2013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11/9/2013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11/9/2013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11/9/2013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11/9/2013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11/9/2013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ângulo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pt-BR" noProof="0" smtClean="0"/>
              <a:pPr/>
              <a:t>11/9/2013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38" name="Forma livre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380" y="1285860"/>
            <a:ext cx="10144163" cy="1452562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4800" b="1" dirty="0" smtClean="0"/>
              <a:t>EAD NA FORMAÇÃO CONTINUADA DE PROFESSORES: </a:t>
            </a:r>
            <a:r>
              <a:rPr lang="pt-BR" sz="3600" b="1" dirty="0" smtClean="0"/>
              <a:t>O Caso do Curso Mídias na Educação da Universidade  Federal de Sergipe</a:t>
            </a:r>
            <a:endParaRPr lang="pt-BR" sz="3600" b="0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51205" y="5029200"/>
            <a:ext cx="8429685" cy="1143000"/>
          </a:xfrm>
        </p:spPr>
        <p:txBody>
          <a:bodyPr>
            <a:normAutofit/>
          </a:bodyPr>
          <a:lstStyle/>
          <a:p>
            <a:pPr algn="r"/>
            <a:r>
              <a:rPr lang="pt-BR" b="1" dirty="0" smtClean="0"/>
              <a:t>Priscila Alessandra da Silva - </a:t>
            </a:r>
            <a:r>
              <a:rPr lang="pt-BR" dirty="0" smtClean="0"/>
              <a:t>priscilaalesilva@gmail.com</a:t>
            </a:r>
          </a:p>
          <a:p>
            <a:pPr algn="r"/>
            <a:r>
              <a:rPr lang="pt-BR" b="1" dirty="0" smtClean="0"/>
              <a:t>Fernanda Carla Lima </a:t>
            </a:r>
            <a:r>
              <a:rPr lang="pt-BR" dirty="0" smtClean="0"/>
              <a:t>- fcferreira@ufpa.br</a:t>
            </a:r>
          </a:p>
          <a:p>
            <a:pPr algn="r"/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Análise e resultados da 3ª oferta em Sergipe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2248" y="1905000"/>
            <a:ext cx="10144165" cy="42672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Estrutura organizacional</a:t>
            </a:r>
            <a:endParaRPr lang="pt-BR" sz="2800" b="1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665124" y="2500306"/>
          <a:ext cx="471490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094412" y="1928802"/>
            <a:ext cx="57864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Quanto às justificativas para análise desse critério as falas atestam:</a:t>
            </a:r>
          </a:p>
          <a:p>
            <a:endParaRPr lang="pt-BR" sz="2400" dirty="0" smtClean="0"/>
          </a:p>
          <a:p>
            <a:r>
              <a:rPr lang="pt-BR" sz="2400" dirty="0" smtClean="0"/>
              <a:t>Regular – “</a:t>
            </a:r>
            <a:r>
              <a:rPr lang="pt-BR" sz="2400" i="1" dirty="0" smtClean="0"/>
              <a:t>Os recursos didáticos oferecidos foram insuficientes”</a:t>
            </a:r>
          </a:p>
          <a:p>
            <a:endParaRPr lang="pt-BR" sz="2400" dirty="0" smtClean="0"/>
          </a:p>
          <a:p>
            <a:r>
              <a:rPr lang="pt-BR" sz="2400" dirty="0" smtClean="0"/>
              <a:t>Bom – “</a:t>
            </a:r>
            <a:r>
              <a:rPr lang="pt-BR" sz="2400" i="1" dirty="0" smtClean="0"/>
              <a:t>falta padronização na exposição dos conteúdos. Cada módulo tem uma forma de apresentação”</a:t>
            </a:r>
          </a:p>
          <a:p>
            <a:endParaRPr lang="pt-BR" sz="2400" dirty="0" smtClean="0"/>
          </a:p>
          <a:p>
            <a:r>
              <a:rPr lang="pt-BR" sz="2400" dirty="0" smtClean="0"/>
              <a:t>Ótimo – “</a:t>
            </a:r>
            <a:r>
              <a:rPr lang="pt-BR" sz="2400" i="1" dirty="0" smtClean="0"/>
              <a:t>fácil compreensão e manuseio do material”</a:t>
            </a:r>
            <a:endParaRPr lang="pt-BR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Análise e resultados da 3ª oferta em Sergipe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9372" y="1905000"/>
            <a:ext cx="10287041" cy="4267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/>
              <a:t>Processo Ensino-aprendizagem</a:t>
            </a:r>
          </a:p>
          <a:p>
            <a:pPr algn="just"/>
            <a:r>
              <a:rPr lang="pt-BR" sz="2800" dirty="0" smtClean="0"/>
              <a:t>o curso “Mídias na Educação” trouxe novas perspectivas e veio oferecer uma abordagem pedagógica inovadora, baseada no desenvolvimento de uma aprendizagem autônoma e colaborativa.</a:t>
            </a:r>
          </a:p>
          <a:p>
            <a:pPr algn="just"/>
            <a:r>
              <a:rPr lang="pt-BR" sz="2800" dirty="0" smtClean="0"/>
              <a:t>a formação de grupos de discussão virtuais (fóruns) privilegiou a construção de espaços de diálogo, onde os </a:t>
            </a:r>
            <a:r>
              <a:rPr lang="pt-BR" sz="2800" dirty="0" err="1" smtClean="0"/>
              <a:t>cursistas</a:t>
            </a:r>
            <a:r>
              <a:rPr lang="pt-BR" sz="2800" dirty="0" smtClean="0"/>
              <a:t> puderam escrever e ler, expor opiniões e trocar idéias sobre suas reflexões e experiências de sala de aula refletindo na ação e sobre a ação.</a:t>
            </a:r>
            <a:endParaRPr lang="pt-BR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Análise e resultados da 3ª oferta em Sergipe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6496" y="1905000"/>
            <a:ext cx="10429917" cy="431008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sz="3300" b="1" dirty="0" smtClean="0"/>
              <a:t>contribuição para prática docente</a:t>
            </a:r>
          </a:p>
          <a:p>
            <a:pPr algn="just"/>
            <a:r>
              <a:rPr lang="pt-BR" dirty="0" smtClean="0"/>
              <a:t>Neste sentido, 100% dos </a:t>
            </a:r>
            <a:r>
              <a:rPr lang="pt-BR" dirty="0" err="1" smtClean="0"/>
              <a:t>cursistas</a:t>
            </a:r>
            <a:r>
              <a:rPr lang="pt-BR" dirty="0" smtClean="0"/>
              <a:t> afirmaram ter contribuído muito como atestam as falas:</a:t>
            </a:r>
          </a:p>
          <a:p>
            <a:pPr>
              <a:buNone/>
            </a:pPr>
            <a:r>
              <a:rPr lang="pt-BR" dirty="0" smtClean="0"/>
              <a:t>		</a:t>
            </a:r>
            <a:r>
              <a:rPr lang="pt-BR" i="1" dirty="0" smtClean="0"/>
              <a:t>“O curso é ótimo e ajudou a ampliar os meus horizontes de possibilidades 	em sala de aula".</a:t>
            </a:r>
          </a:p>
          <a:p>
            <a:pPr>
              <a:buNone/>
            </a:pPr>
            <a:r>
              <a:rPr lang="pt-BR" i="1" dirty="0" smtClean="0"/>
              <a:t>		“Passei a repensar minha prática docente”</a:t>
            </a:r>
          </a:p>
          <a:p>
            <a:pPr>
              <a:buNone/>
            </a:pPr>
            <a:r>
              <a:rPr lang="pt-BR" i="1" dirty="0" smtClean="0"/>
              <a:t>		“Me ajudou a incluir novos recursos como rádio e computador”</a:t>
            </a:r>
          </a:p>
          <a:p>
            <a:pPr>
              <a:buNone/>
            </a:pPr>
            <a:r>
              <a:rPr lang="pt-BR" i="1" dirty="0" smtClean="0"/>
              <a:t>		“O curso me deu a oportunidade de ministrar uma aula diferente, usando 	outras ferramentas como vídeo, rádio e computador”.</a:t>
            </a:r>
            <a:endParaRPr lang="pt-BR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Análise e resultados da 3ª oferta em Sergipe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810" y="1905000"/>
            <a:ext cx="10215603" cy="426720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o curso possibilitou aos professores-alunos/</a:t>
            </a:r>
            <a:r>
              <a:rPr lang="pt-BR" sz="2800" dirty="0" err="1" smtClean="0"/>
              <a:t>cursistas</a:t>
            </a:r>
            <a:r>
              <a:rPr lang="pt-BR" sz="2800" dirty="0" smtClean="0"/>
              <a:t> de acordo com Nevado, </a:t>
            </a:r>
            <a:r>
              <a:rPr lang="pt-BR" sz="2800" dirty="0" err="1" smtClean="0"/>
              <a:t>Magdalena</a:t>
            </a:r>
            <a:r>
              <a:rPr lang="pt-BR" sz="2800" dirty="0" smtClean="0"/>
              <a:t> e Costa [8] vivenciar papeis diferenciados e independentes: </a:t>
            </a:r>
          </a:p>
          <a:p>
            <a:pPr algn="just"/>
            <a:r>
              <a:rPr lang="pt-BR" sz="2800" dirty="0" smtClean="0"/>
              <a:t>Enquanto alunos vivenciaram a construção de conhecimento, apropriando-se dos novos recursos tecnológicos;</a:t>
            </a:r>
          </a:p>
          <a:p>
            <a:pPr algn="just"/>
            <a:r>
              <a:rPr lang="pt-BR" sz="2800" dirty="0" smtClean="0"/>
              <a:t> Enquanto professores interagiram com outros professores e com alunos em ambientes informatizados na busca da construção partilhada e ao mesmo tempo autônoma do conhecimento.</a:t>
            </a:r>
            <a:endParaRPr lang="pt-BR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Análise e resultados da 3ª oferta em Sergipe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6562" y="1905000"/>
            <a:ext cx="11001452" cy="42672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Compartilhar as experiências e as dificuldades implicou modificar os papeis tradicionais de professor e de aluno em direção à colaboração e às aprendizagens recíprocas. Logo, o curso trouxe resposta aos desafios e potencialidades oferecidas pelas contribuições das TIC. </a:t>
            </a:r>
          </a:p>
          <a:p>
            <a:pPr algn="just"/>
            <a:r>
              <a:rPr lang="pt-BR" dirty="0" smtClean="0"/>
              <a:t>Possibilitou reconstruir criticamente o significado do uso de tecnologias na Educação e na formação de professores, de modo a redirecionar o olhar para além da tecnologia que estavam habituados a utilizar e que pudessem identificar potencialidades e limitações de cada tecnologia, para melhor compreender como, por que, quando e como integrá-las às atividades.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6562" y="1905000"/>
            <a:ext cx="9929851" cy="4267200"/>
          </a:xfrm>
        </p:spPr>
        <p:txBody>
          <a:bodyPr/>
          <a:lstStyle/>
          <a:p>
            <a:pPr algn="just"/>
            <a:r>
              <a:rPr lang="pt-BR" dirty="0" smtClean="0"/>
              <a:t>Entende-se que a tecnologia é algo desenvolvido pelo homem a fim de favorecê-lo e auxiliá-lo.</a:t>
            </a:r>
          </a:p>
          <a:p>
            <a:pPr algn="just"/>
            <a:r>
              <a:rPr lang="pt-BR" dirty="0" smtClean="0"/>
              <a:t> Logo, é fundamental que o processo educativo se valha destes benefícios. </a:t>
            </a:r>
          </a:p>
          <a:p>
            <a:pPr algn="just"/>
            <a:r>
              <a:rPr lang="pt-BR" dirty="0" smtClean="0"/>
              <a:t>Assim, diante do crescente aumento de inovações tecnológicas que nos assolam diariamente é preciso repensar os modelos existentes de formação de professores.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7934" y="1905000"/>
            <a:ext cx="11572956" cy="42672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[1] MERCADO, Luís Paulo Leopoldo (org.). “Novas tecnologias na educação: reflexões sobre a prática”. EDUFAL. Maceió, 2002.</a:t>
            </a:r>
          </a:p>
          <a:p>
            <a:pPr algn="just"/>
            <a:r>
              <a:rPr lang="pt-BR" dirty="0" smtClean="0"/>
              <a:t>[2] ALMEIDA, Maria Elizabeth </a:t>
            </a:r>
            <a:r>
              <a:rPr lang="pt-BR" dirty="0" err="1" smtClean="0"/>
              <a:t>Bianconcini</a:t>
            </a:r>
            <a:r>
              <a:rPr lang="pt-BR" dirty="0" smtClean="0"/>
              <a:t> de. “Integração de Tecnologias à Educação: Novas Formas de Expressão do Pensamento, Produção Escrita e Leitura”. In VALENTE, José Armando; ALMEIDA, Maria Elizabeth </a:t>
            </a:r>
            <a:r>
              <a:rPr lang="pt-BR" dirty="0" err="1" smtClean="0"/>
              <a:t>Bianconcini</a:t>
            </a:r>
            <a:r>
              <a:rPr lang="pt-BR" dirty="0" smtClean="0"/>
              <a:t> de (</a:t>
            </a:r>
            <a:r>
              <a:rPr lang="pt-BR" dirty="0" err="1" smtClean="0"/>
              <a:t>orgs</a:t>
            </a:r>
            <a:r>
              <a:rPr lang="pt-BR" dirty="0" smtClean="0"/>
              <a:t>); Formação de Educadores a Distância e Integração de Mídias. </a:t>
            </a:r>
            <a:r>
              <a:rPr lang="pt-BR" dirty="0" err="1" smtClean="0"/>
              <a:t>Avercamp</a:t>
            </a:r>
            <a:r>
              <a:rPr lang="pt-BR" dirty="0" smtClean="0"/>
              <a:t>. São Paulo, 2007.</a:t>
            </a:r>
          </a:p>
          <a:p>
            <a:pPr algn="just"/>
            <a:r>
              <a:rPr lang="pt-BR" dirty="0" smtClean="0"/>
              <a:t>[3] MERCADO, Luís Paulo Leopoldo. “Formação continuada de professores e novas tecnologias”. EDUFAL. Maceió, 1999.</a:t>
            </a:r>
          </a:p>
          <a:p>
            <a:pPr algn="just"/>
            <a:r>
              <a:rPr lang="pt-BR" dirty="0" smtClean="0"/>
              <a:t>[4] MORAN, José Manuel. “A educação que desejamos: novos desafios e como chegar lá</a:t>
            </a:r>
            <a:r>
              <a:rPr lang="pt-BR" i="1" dirty="0" smtClean="0"/>
              <a:t>.” Campinas-SP:</a:t>
            </a:r>
            <a:r>
              <a:rPr lang="pt-BR" i="1" dirty="0" err="1" smtClean="0"/>
              <a:t>Papirus</a:t>
            </a:r>
            <a:r>
              <a:rPr lang="pt-BR" i="1" dirty="0" smtClean="0"/>
              <a:t>, 2007.</a:t>
            </a:r>
          </a:p>
          <a:p>
            <a:pPr algn="just"/>
            <a:r>
              <a:rPr lang="pt-BR" dirty="0" smtClean="0"/>
              <a:t>[5]. GATTI, </a:t>
            </a:r>
            <a:r>
              <a:rPr lang="pt-BR" dirty="0" err="1" smtClean="0"/>
              <a:t>Bernardete</a:t>
            </a:r>
            <a:r>
              <a:rPr lang="pt-BR" dirty="0" smtClean="0"/>
              <a:t> A. Critérios de qualidade. In “Tecnologias na educação de professores a distância”. (s/d) disponível em &lt;http://portal.mec.gov.br/seed/arquivos/pdf/4sf.pdf&gt; acesso em 13/01/12</a:t>
            </a:r>
          </a:p>
          <a:p>
            <a:pPr algn="just"/>
            <a:r>
              <a:rPr lang="pt-BR" dirty="0" smtClean="0"/>
              <a:t>[6] MORAES, Maria </a:t>
            </a:r>
            <a:r>
              <a:rPr lang="pt-BR" dirty="0" err="1" smtClean="0"/>
              <a:t>Candida</a:t>
            </a:r>
            <a:r>
              <a:rPr lang="pt-BR" dirty="0" smtClean="0"/>
              <a:t> (</a:t>
            </a:r>
            <a:r>
              <a:rPr lang="pt-BR" dirty="0" err="1" smtClean="0"/>
              <a:t>org</a:t>
            </a:r>
            <a:r>
              <a:rPr lang="pt-BR" dirty="0" smtClean="0"/>
              <a:t>). “Educação a Distância: fundamentos e prática”. Campinas, SP: Unicamp/</a:t>
            </a:r>
            <a:r>
              <a:rPr lang="pt-BR" dirty="0" err="1" smtClean="0"/>
              <a:t>Nied</a:t>
            </a:r>
            <a:r>
              <a:rPr lang="pt-BR" dirty="0" smtClean="0"/>
              <a:t>, 2002.</a:t>
            </a:r>
          </a:p>
          <a:p>
            <a:pPr algn="just"/>
            <a:r>
              <a:rPr lang="pt-BR" b="1" dirty="0" smtClean="0"/>
              <a:t>[7] ALMEIDA , Maria Elizabeth. </a:t>
            </a:r>
            <a:r>
              <a:rPr lang="pt-BR" b="1" dirty="0" err="1" smtClean="0"/>
              <a:t>Bianconcini</a:t>
            </a:r>
            <a:r>
              <a:rPr lang="pt-BR" b="1" dirty="0" smtClean="0"/>
              <a:t>. Incorporação da Tecnologia de </a:t>
            </a:r>
            <a:r>
              <a:rPr lang="pt-BR" dirty="0" smtClean="0"/>
              <a:t>informação na Escola: Vencendo desafios, articulando saberes, tecendo a rede. in: MORAES, Maria cândida  </a:t>
            </a:r>
            <a:r>
              <a:rPr lang="pt-BR" dirty="0" err="1" smtClean="0"/>
              <a:t>org</a:t>
            </a:r>
            <a:r>
              <a:rPr lang="pt-BR" dirty="0" smtClean="0"/>
              <a:t>). “Educação a Distância: Fundamentos e práticas”. Campinas, SP:UNICAMP/NIED, 2002.</a:t>
            </a:r>
          </a:p>
          <a:p>
            <a:pPr algn="just"/>
            <a:r>
              <a:rPr lang="pt-BR" dirty="0" smtClean="0"/>
              <a:t>[8] NEVADO, Rosane </a:t>
            </a:r>
            <a:r>
              <a:rPr lang="pt-BR" dirty="0" err="1" smtClean="0"/>
              <a:t>Aragón</a:t>
            </a:r>
            <a:r>
              <a:rPr lang="pt-BR" dirty="0" smtClean="0"/>
              <a:t>; MAGADALENA, Beatriz Corso; COSTA, Elisabeth </a:t>
            </a:r>
            <a:r>
              <a:rPr lang="pt-BR" dirty="0" err="1" smtClean="0"/>
              <a:t>Tempel</a:t>
            </a:r>
            <a:r>
              <a:rPr lang="pt-BR" dirty="0" smtClean="0"/>
              <a:t>. Formação de professores multiplicadores: nte2@projetos.cooperativos.ufrgs.br. In MORAES, Maria </a:t>
            </a:r>
            <a:r>
              <a:rPr lang="pt-BR" dirty="0" err="1" smtClean="0"/>
              <a:t>Candida</a:t>
            </a:r>
            <a:r>
              <a:rPr lang="pt-BR" dirty="0" smtClean="0"/>
              <a:t> (</a:t>
            </a:r>
            <a:r>
              <a:rPr lang="pt-BR" dirty="0" err="1" smtClean="0"/>
              <a:t>org</a:t>
            </a:r>
            <a:r>
              <a:rPr lang="pt-BR" dirty="0" smtClean="0"/>
              <a:t>). “Educação a Distância: fundamentos e prática”. Campinas, SP: Unicamp/</a:t>
            </a:r>
            <a:r>
              <a:rPr lang="pt-BR" dirty="0" err="1" smtClean="0"/>
              <a:t>Nied</a:t>
            </a:r>
            <a:r>
              <a:rPr lang="pt-BR" dirty="0" smtClean="0"/>
              <a:t>, 2002.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3600" b="0" i="0" dirty="0" smtClean="0">
                <a:solidFill>
                  <a:srgbClr val="652825"/>
                </a:solidFill>
                <a:latin typeface="Corbel"/>
                <a:ea typeface="+mj-ea"/>
                <a:cs typeface="+mj-cs"/>
              </a:rPr>
              <a:t>Introdução</a:t>
            </a:r>
            <a:endParaRPr lang="pt-BR" sz="3600" b="0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879438" y="1905000"/>
            <a:ext cx="10644262" cy="42672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 smtClean="0"/>
              <a:t> 		</a:t>
            </a:r>
            <a:r>
              <a:rPr lang="pt-BR" sz="3000" dirty="0" smtClean="0"/>
              <a:t>As tecnologias digitais estão por toda parte. Logo, se antes a questão chave era como ter acesso a elas, hoje o novo desafio que se abre na educação é o que fazer com elas e como usá-las pedagogicamente.</a:t>
            </a:r>
          </a:p>
          <a:p>
            <a:pPr algn="just">
              <a:buNone/>
            </a:pPr>
            <a:r>
              <a:rPr lang="pt-BR" dirty="0" smtClean="0"/>
              <a:t>		</a:t>
            </a:r>
            <a:r>
              <a:rPr lang="pt-BR" sz="2800" dirty="0" smtClean="0"/>
              <a:t>Neste contexto, o curso “Mídias em Educação” é um programa a distância oferecido pelo MEC em parceria com as Universidades, que tem como objetivo proporcionar formação continuada para o uso pedagógico das diferentes Tecnologias da Informação e da Comunicação (TIC) – TV e vídeo, computador, rádio e impressos – de forma integrada ao processo de ensino e aprendizagem, aos profissionais de educação, contribuindo para a formação de um leitor crítico, capaz de produzir e estimular a produção nas diversas mídias.</a:t>
            </a:r>
            <a:endParaRPr lang="pt-BR" sz="2800" b="0" i="0" dirty="0">
              <a:solidFill>
                <a:srgbClr val="652825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		</a:t>
            </a:r>
            <a:r>
              <a:rPr lang="pt-BR" sz="2800" dirty="0" smtClean="0"/>
              <a:t>Portanto, a escolha do Curso "Mídias na Educação” oferecido pelo MEC/UFS (Universidade Federal de Sergipe), como foco desta proposta de pesquisa, se deve a duas razões. Primeiro, porque é um curso que visa capacitar os professores da rede pública de Sergipe para o manejo das TIC e segundo porque em virtude da longa jornada de trabalho, a Educação a </a:t>
            </a:r>
            <a:r>
              <a:rPr lang="pt-BR" sz="2800" dirty="0" err="1" smtClean="0"/>
              <a:t>distãncia</a:t>
            </a:r>
            <a:r>
              <a:rPr lang="pt-BR" sz="2800" dirty="0" smtClean="0"/>
              <a:t> (</a:t>
            </a:r>
            <a:r>
              <a:rPr lang="pt-BR" sz="2800" dirty="0" err="1" smtClean="0"/>
              <a:t>EaD</a:t>
            </a:r>
            <a:r>
              <a:rPr lang="pt-BR" sz="2800" dirty="0" smtClean="0"/>
              <a:t>) talvez seja a única forma de capacitar esses profissionais.</a:t>
            </a:r>
            <a:endParaRPr lang="pt-BR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		</a:t>
            </a:r>
            <a:r>
              <a:rPr lang="pt-BR" sz="2800" dirty="0" smtClean="0"/>
              <a:t>Analisar o curso “Mídia na Educação” como possibilidade de formação continuada para os professores da rede pública de Sergipe por meio da </a:t>
            </a:r>
            <a:r>
              <a:rPr lang="pt-BR" sz="2800" dirty="0" err="1" smtClean="0"/>
              <a:t>EaD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3686" y="1905000"/>
            <a:ext cx="11144328" cy="4267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 </a:t>
            </a:r>
            <a:r>
              <a:rPr lang="pt-BR" sz="3000" dirty="0" smtClean="0"/>
              <a:t>Esta pesquisa se caracteriza como estudo de caso.</a:t>
            </a:r>
          </a:p>
          <a:p>
            <a:pPr algn="just"/>
            <a:r>
              <a:rPr lang="pt-BR" sz="3000" dirty="0" smtClean="0"/>
              <a:t> Escolheu-se para análise a 3ª oferta do curso “Mídias em Educação” que teve início em 03 de abril de 2009 e término em 09 de maio de 2012. </a:t>
            </a:r>
          </a:p>
          <a:p>
            <a:pPr algn="just"/>
            <a:r>
              <a:rPr lang="pt-BR" sz="3000" dirty="0" smtClean="0"/>
              <a:t> Os primeiros dados coletados foram os nomes e e-mail de todos os alunos matriculados. Este levantamento foi feito em 13 de junho de 2010 juntamente com a coordenadora do curso. </a:t>
            </a:r>
          </a:p>
          <a:p>
            <a:pPr algn="just"/>
            <a:r>
              <a:rPr lang="pt-BR" sz="3000" dirty="0" smtClean="0"/>
              <a:t> Após esse levantamento encaminhou-se via </a:t>
            </a:r>
            <a:r>
              <a:rPr lang="pt-BR" sz="3000" i="1" dirty="0" smtClean="0"/>
              <a:t>e-mail um questionário semi </a:t>
            </a:r>
            <a:r>
              <a:rPr lang="pt-BR" sz="3000" dirty="0" smtClean="0"/>
              <a:t>fechado para todos os </a:t>
            </a:r>
            <a:r>
              <a:rPr lang="pt-BR" sz="3000" dirty="0" err="1" smtClean="0"/>
              <a:t>cursistas</a:t>
            </a:r>
            <a:r>
              <a:rPr lang="pt-BR" sz="3000" dirty="0" smtClean="0"/>
              <a:t> entre os meses Julho e Setembro de 2010.</a:t>
            </a:r>
          </a:p>
          <a:p>
            <a:pPr algn="just"/>
            <a:r>
              <a:rPr lang="pt-BR" sz="3000" dirty="0" smtClean="0"/>
              <a:t> Após o recebimento destes questionários, selecionou-se aleatoriamente uma amostra total de 14 </a:t>
            </a:r>
            <a:r>
              <a:rPr lang="pt-BR" sz="3000" dirty="0" err="1" smtClean="0"/>
              <a:t>cursistas</a:t>
            </a:r>
            <a:r>
              <a:rPr lang="pt-BR" sz="3000" dirty="0" smtClean="0"/>
              <a:t>. </a:t>
            </a:r>
          </a:p>
          <a:p>
            <a:pPr algn="just"/>
            <a:r>
              <a:rPr lang="pt-BR" sz="3000" dirty="0" smtClean="0"/>
              <a:t> A análise dos dados envolveu tabulação manual e triangulação de dados.</a:t>
            </a:r>
            <a:endParaRPr lang="pt-BR" sz="3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Análise e resultados da 3ª oferta em Sergipe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Gênero</a:t>
            </a:r>
            <a:endParaRPr lang="pt-BR" sz="3200" b="1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236497" y="2743200"/>
          <a:ext cx="4857784" cy="3400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Faixa Etária</a:t>
            </a:r>
            <a:endParaRPr lang="pt-BR" sz="3200" b="1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4"/>
          </p:nvPr>
        </p:nvGraphicFramePr>
        <p:xfrm>
          <a:off x="6246813" y="2743200"/>
          <a:ext cx="5205449" cy="3400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Análise e resultados da 3ª oferta em Sergipe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522413" y="1905000"/>
          <a:ext cx="9858412" cy="438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Análise e resultados da 3ª oferta em Sergipe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810" y="1571612"/>
            <a:ext cx="11215766" cy="50006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/>
              <a:t> 	</a:t>
            </a:r>
            <a:r>
              <a:rPr lang="pt-BR" sz="2800" dirty="0" smtClean="0"/>
              <a:t>Uma vez identificados a motivação e os anseios do </a:t>
            </a:r>
            <a:r>
              <a:rPr lang="pt-BR" sz="2800" dirty="0" err="1" smtClean="0"/>
              <a:t>cursistas</a:t>
            </a:r>
            <a:r>
              <a:rPr lang="pt-BR" sz="2800" dirty="0" smtClean="0"/>
              <a:t> ao iniciar um curso, torna-se imprescindível verificar, também se o curso atendeu as suas expectativas. Assim, questionados sobre esse fato, detectou-se que o curso atendeu 100% as expectativas dos </a:t>
            </a:r>
            <a:r>
              <a:rPr lang="pt-BR" sz="2800" dirty="0" err="1" smtClean="0"/>
              <a:t>cursistas</a:t>
            </a:r>
            <a:r>
              <a:rPr lang="pt-BR" sz="2800" dirty="0" smtClean="0"/>
              <a:t> conforme atestam as falas de alguns </a:t>
            </a:r>
            <a:r>
              <a:rPr lang="pt-BR" sz="2800" dirty="0" err="1" smtClean="0"/>
              <a:t>cursistas</a:t>
            </a:r>
            <a:r>
              <a:rPr lang="pt-BR" sz="2800" dirty="0" smtClean="0"/>
              <a:t>:</a:t>
            </a:r>
          </a:p>
          <a:p>
            <a:pPr>
              <a:buNone/>
            </a:pPr>
            <a:r>
              <a:rPr lang="pt-BR" i="1" dirty="0" smtClean="0"/>
              <a:t>	“O curso atendeu minhas expectativas, pois contribuiu para minhas atividades acadêmicas e profissionais”.</a:t>
            </a:r>
          </a:p>
          <a:p>
            <a:pPr>
              <a:buNone/>
            </a:pPr>
            <a:r>
              <a:rPr lang="pt-BR" i="1" dirty="0" smtClean="0"/>
              <a:t>	“Alcançou minhas expectativas, pois estou aprimorando os meus conhecimentos a respeito das mídias e, além disso, trouxe-me novas maneiras de trabalhar em sala de aula”.</a:t>
            </a:r>
          </a:p>
          <a:p>
            <a:pPr>
              <a:buNone/>
            </a:pPr>
            <a:r>
              <a:rPr lang="pt-BR" i="1" dirty="0" smtClean="0"/>
              <a:t>	“Os textos disponibilizados para leitura são atuais e a possibilidade de conhecer o uso de tantas mídias na prática pedagógica superou minhas expectativas”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Análise e resultados da 3ª oferta em Sergipe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9372" y="1905000"/>
            <a:ext cx="10287041" cy="4267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/>
              <a:t>Conteúdo</a:t>
            </a:r>
            <a:endParaRPr lang="pt-BR" sz="28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07934" y="2571744"/>
          <a:ext cx="400052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80032" y="2857496"/>
            <a:ext cx="6429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Quanto às justificativas suas falas atestam:</a:t>
            </a:r>
            <a:endParaRPr lang="pt-BR" sz="2400" i="1" dirty="0" smtClean="0"/>
          </a:p>
          <a:p>
            <a:endParaRPr lang="pt-BR" sz="2400" i="1" dirty="0" smtClean="0"/>
          </a:p>
          <a:p>
            <a:r>
              <a:rPr lang="pt-BR" sz="2400" i="1" dirty="0" smtClean="0"/>
              <a:t>“A linguagem é simples e de fácil  compreensão </a:t>
            </a:r>
          </a:p>
          <a:p>
            <a:endParaRPr lang="pt-BR" sz="2400" i="1" dirty="0" smtClean="0"/>
          </a:p>
          <a:p>
            <a:r>
              <a:rPr lang="pt-BR" sz="2400" i="1" dirty="0" smtClean="0"/>
              <a:t>“Acho os temas bem atuais além do mais traz muita reflexão”</a:t>
            </a:r>
          </a:p>
          <a:p>
            <a:endParaRPr lang="pt-BR" sz="2400" i="1" dirty="0" smtClean="0"/>
          </a:p>
          <a:p>
            <a:r>
              <a:rPr lang="pt-BR" sz="2400" i="1" dirty="0" smtClean="0"/>
              <a:t>“O conteúdo além de muito bom é auto-explicativo o que torna tudo mais fácil”.</a:t>
            </a:r>
            <a:endParaRPr lang="pt-BR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65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2B302D-EE67-4518-AC54-283EA78A9C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TS102801065</Template>
  <TotalTime>0</TotalTime>
  <Words>967</Words>
  <Application>Microsoft Office PowerPoint</Application>
  <PresentationFormat>Personalizar</PresentationFormat>
  <Paragraphs>83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TS102801065</vt:lpstr>
      <vt:lpstr>EAD NA FORMAÇÃO CONTINUADA DE PROFESSORES: O Caso do Curso Mídias na Educação da Universidade  Federal de Sergipe</vt:lpstr>
      <vt:lpstr>Introdução</vt:lpstr>
      <vt:lpstr>Slide 3</vt:lpstr>
      <vt:lpstr>Objetivo</vt:lpstr>
      <vt:lpstr>Metodologia</vt:lpstr>
      <vt:lpstr>Análise e resultados da 3ª oferta em Sergipe</vt:lpstr>
      <vt:lpstr>Análise e resultados da 3ª oferta em Sergipe</vt:lpstr>
      <vt:lpstr>Análise e resultados da 3ª oferta em Sergipe</vt:lpstr>
      <vt:lpstr>Análise e resultados da 3ª oferta em Sergipe</vt:lpstr>
      <vt:lpstr>Análise e resultados da 3ª oferta em Sergipe</vt:lpstr>
      <vt:lpstr>Análise e resultados da 3ª oferta em Sergipe</vt:lpstr>
      <vt:lpstr>Análise e resultados da 3ª oferta em Sergipe</vt:lpstr>
      <vt:lpstr>Análise e resultados da 3ª oferta em Sergipe</vt:lpstr>
      <vt:lpstr>Análise e resultados da 3ª oferta em Sergipe</vt:lpstr>
      <vt:lpstr>Considerações Finais</vt:lpstr>
      <vt:lpstr>Referências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2013-09-04T18:38:57Z</dcterms:created>
  <dcterms:modified xsi:type="dcterms:W3CDTF">2013-09-11T15:31:18Z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