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0" r:id="rId16"/>
    <p:sldId id="273" r:id="rId17"/>
    <p:sldId id="27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2305B2-3ABB-4C73-AD36-4F750F116AB8}" type="datetimeFigureOut">
              <a:rPr lang="pt-BR" smtClean="0"/>
              <a:t>4/9/2013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A14EE-F3E3-42F5-AC7E-FE0BD26E13B9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PERCEPÇÃO DOS ALUNOS SOBRE SUA ATUAÇÃO NA</a:t>
            </a:r>
            <a:br>
              <a:rPr lang="pt-BR" b="1" dirty="0"/>
            </a:br>
            <a:r>
              <a:rPr lang="pt-BR" b="1" dirty="0"/>
              <a:t>EDUCAÇÃO A DISTÂNCIA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/>
          <a:lstStyle/>
          <a:p>
            <a:pPr algn="r"/>
            <a:r>
              <a:rPr lang="pt-BR" dirty="0"/>
              <a:t>Priscila Alessandra da </a:t>
            </a:r>
            <a:r>
              <a:rPr lang="pt-BR" dirty="0" smtClean="0"/>
              <a:t>Silva</a:t>
            </a:r>
          </a:p>
          <a:p>
            <a:pPr algn="r"/>
            <a:r>
              <a:rPr lang="pt-BR" dirty="0" smtClean="0"/>
              <a:t>Fernanda Carla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/>
          </a:bodyPr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Concepção de </a:t>
            </a:r>
            <a:r>
              <a:rPr lang="pt-BR" b="1" dirty="0" smtClean="0"/>
              <a:t>EAD</a:t>
            </a:r>
          </a:p>
          <a:p>
            <a:pPr algn="just">
              <a:buNone/>
            </a:pPr>
            <a:r>
              <a:rPr lang="pt-BR" dirty="0" smtClean="0"/>
              <a:t>     	Levando </a:t>
            </a:r>
            <a:r>
              <a:rPr lang="pt-BR" dirty="0" smtClean="0"/>
              <a:t>em consideração a importância do </a:t>
            </a:r>
            <a:r>
              <a:rPr lang="pt-BR" dirty="0" err="1" smtClean="0"/>
              <a:t>cursista</a:t>
            </a:r>
            <a:r>
              <a:rPr lang="pt-BR" dirty="0" smtClean="0"/>
              <a:t> compreender </a:t>
            </a:r>
            <a:r>
              <a:rPr lang="pt-BR" dirty="0" smtClean="0"/>
              <a:t>a proposta </a:t>
            </a:r>
            <a:r>
              <a:rPr lang="pt-BR" dirty="0" smtClean="0"/>
              <a:t>e estrutura da </a:t>
            </a:r>
            <a:r>
              <a:rPr lang="pt-BR" dirty="0" err="1" smtClean="0"/>
              <a:t>EaD</a:t>
            </a:r>
            <a:r>
              <a:rPr lang="pt-BR" dirty="0" smtClean="0"/>
              <a:t> antes de iniciar um curso a </a:t>
            </a:r>
            <a:r>
              <a:rPr lang="pt-BR" dirty="0" smtClean="0"/>
              <a:t>distância, os </a:t>
            </a:r>
            <a:r>
              <a:rPr lang="pt-BR" dirty="0" err="1" smtClean="0"/>
              <a:t>cursistas</a:t>
            </a:r>
            <a:r>
              <a:rPr lang="pt-BR" dirty="0" smtClean="0"/>
              <a:t> do </a:t>
            </a:r>
            <a:r>
              <a:rPr lang="pt-BR" dirty="0" smtClean="0"/>
              <a:t>curso de Prevenção para Drogas passaram por um período </a:t>
            </a:r>
            <a:r>
              <a:rPr lang="pt-BR" dirty="0" smtClean="0"/>
              <a:t>de ambientação.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	 </a:t>
            </a:r>
            <a:r>
              <a:rPr lang="pt-BR" dirty="0" smtClean="0"/>
              <a:t>Este período teve por objetivos: Propiciar a compreensão </a:t>
            </a:r>
            <a:r>
              <a:rPr lang="pt-BR" dirty="0" smtClean="0"/>
              <a:t>da proposta </a:t>
            </a:r>
            <a:r>
              <a:rPr lang="pt-BR" dirty="0" smtClean="0"/>
              <a:t>e da estrutura do curso; Possibilitar a familiarização com os </a:t>
            </a:r>
            <a:r>
              <a:rPr lang="pt-BR" dirty="0" smtClean="0"/>
              <a:t>espaços de </a:t>
            </a:r>
            <a:r>
              <a:rPr lang="pt-BR" dirty="0" smtClean="0"/>
              <a:t>aprendizagem; Promover a interação entre os colegas da turma e </a:t>
            </a:r>
            <a:r>
              <a:rPr lang="pt-BR" dirty="0" smtClean="0"/>
              <a:t>os tutores(as</a:t>
            </a:r>
            <a:r>
              <a:rPr lang="pt-BR" dirty="0" smtClean="0"/>
              <a:t>) e Incentivar a organização dos educadores- </a:t>
            </a:r>
            <a:r>
              <a:rPr lang="pt-BR" dirty="0" err="1" smtClean="0"/>
              <a:t>cursistas</a:t>
            </a:r>
            <a:r>
              <a:rPr lang="pt-BR" dirty="0" smtClean="0"/>
              <a:t> de </a:t>
            </a:r>
            <a:r>
              <a:rPr lang="pt-BR" dirty="0" smtClean="0"/>
              <a:t>mesma escola </a:t>
            </a:r>
            <a:r>
              <a:rPr lang="pt-BR" dirty="0" smtClean="0"/>
              <a:t>para o curso.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/>
          </a:bodyPr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Concepção de </a:t>
            </a:r>
            <a:r>
              <a:rPr lang="pt-BR" b="1" dirty="0" smtClean="0"/>
              <a:t>EAD</a:t>
            </a:r>
          </a:p>
          <a:p>
            <a:endParaRPr lang="pt-BR" b="1" dirty="0" smtClean="0"/>
          </a:p>
          <a:p>
            <a:pPr algn="just">
              <a:buNone/>
            </a:pPr>
            <a:r>
              <a:rPr lang="pt-BR" dirty="0" smtClean="0"/>
              <a:t> 	De </a:t>
            </a:r>
            <a:r>
              <a:rPr lang="pt-BR" dirty="0" smtClean="0"/>
              <a:t>acordo com </a:t>
            </a:r>
            <a:r>
              <a:rPr lang="pt-BR" dirty="0" smtClean="0"/>
              <a:t>as falas </a:t>
            </a:r>
            <a:r>
              <a:rPr lang="pt-BR" dirty="0" smtClean="0"/>
              <a:t>abaixo obtidas via fórum, os </a:t>
            </a:r>
            <a:r>
              <a:rPr lang="pt-BR" dirty="0" err="1" smtClean="0"/>
              <a:t>cursistas</a:t>
            </a:r>
            <a:r>
              <a:rPr lang="pt-BR" dirty="0" smtClean="0"/>
              <a:t> demonstraram neste </a:t>
            </a:r>
            <a:r>
              <a:rPr lang="pt-BR" dirty="0" smtClean="0"/>
              <a:t>primeiro momento </a:t>
            </a:r>
            <a:r>
              <a:rPr lang="pt-BR" dirty="0" smtClean="0"/>
              <a:t>compreender bem a concepção de </a:t>
            </a:r>
            <a:r>
              <a:rPr lang="pt-BR" dirty="0" err="1" smtClean="0"/>
              <a:t>EaD</a:t>
            </a:r>
            <a:r>
              <a:rPr lang="pt-BR" dirty="0" smtClean="0"/>
              <a:t> bem como os desafios </a:t>
            </a:r>
            <a:r>
              <a:rPr lang="pt-BR" dirty="0" smtClean="0"/>
              <a:t>que iriam </a:t>
            </a:r>
            <a:r>
              <a:rPr lang="pt-BR" dirty="0" smtClean="0"/>
              <a:t>enfrentar ao longo do curso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sz="2000" dirty="0" smtClean="0"/>
              <a:t>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“Sobre a educação à distância, o interessante a observar é que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o principal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responsável pelo aprendizado é o próprio aluno, já que é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ele quem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conduzirá os seus estudos, respeitando o seu tempo livre e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a sua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capacidade de aprender. As dicas que nos foram dadas,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com certeza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, nos ajudaram a nos organizarmos e desenvolver de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forma responsável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as nossas atividades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”</a:t>
            </a:r>
          </a:p>
          <a:p>
            <a:pPr algn="just"/>
            <a:endParaRPr lang="pt-B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“O ensino a distância requer disciplina. Devemos tirar um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tempo semanal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para dedicarmos a resolução de atividades e leitura.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Essa disciplina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colabora para que atividades não sejam atropeladas, e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para que 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possam ser feitas com calma e paciência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.”</a:t>
            </a:r>
          </a:p>
          <a:p>
            <a:pPr algn="just"/>
            <a:endParaRPr lang="pt-B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 “Penso que como todo tipo de aprendizagem essa requer responsabilidade, compromisso e acima de tudo força de vontade para não desanimar frente os obstáculos.”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/>
              <a:t>Autonomia</a:t>
            </a:r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dirty="0" smtClean="0"/>
              <a:t> 		No </a:t>
            </a:r>
            <a:r>
              <a:rPr lang="pt-BR" dirty="0" smtClean="0"/>
              <a:t>modelo de </a:t>
            </a:r>
            <a:r>
              <a:rPr lang="pt-BR" dirty="0" err="1" smtClean="0"/>
              <a:t>EaD</a:t>
            </a:r>
            <a:r>
              <a:rPr lang="pt-BR" dirty="0" smtClean="0"/>
              <a:t> pressupõe que o aluno seja </a:t>
            </a:r>
            <a:r>
              <a:rPr lang="pt-BR" dirty="0" smtClean="0"/>
              <a:t> autônomo </a:t>
            </a:r>
            <a:r>
              <a:rPr lang="pt-BR" dirty="0" smtClean="0"/>
              <a:t>no </a:t>
            </a:r>
            <a:r>
              <a:rPr lang="pt-BR" dirty="0" smtClean="0"/>
              <a:t>seu processo </a:t>
            </a:r>
            <a:r>
              <a:rPr lang="pt-BR" dirty="0" smtClean="0"/>
              <a:t>de ensino-aprendizagem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		O </a:t>
            </a:r>
            <a:r>
              <a:rPr lang="pt-BR" dirty="0" smtClean="0"/>
              <a:t>estudante deve aprender a </a:t>
            </a:r>
            <a:r>
              <a:rPr lang="pt-BR" dirty="0" smtClean="0"/>
              <a:t>organizar seus </a:t>
            </a:r>
            <a:r>
              <a:rPr lang="pt-BR" dirty="0" smtClean="0"/>
              <a:t>horários de estudo, sua agenda e, por isso, fica mais evidente </a:t>
            </a:r>
            <a:r>
              <a:rPr lang="pt-BR" dirty="0" smtClean="0"/>
              <a:t>sua atuação </a:t>
            </a:r>
            <a:r>
              <a:rPr lang="pt-BR" dirty="0" smtClean="0"/>
              <a:t>como sujeito ativo no processo de construção do conhecimento; </a:t>
            </a:r>
            <a:r>
              <a:rPr lang="pt-BR" dirty="0" smtClean="0"/>
              <a:t>logo “</a:t>
            </a:r>
            <a:r>
              <a:rPr lang="pt-BR" dirty="0" smtClean="0"/>
              <a:t>espera que o aluno possa construir seu conhecimento e, também </a:t>
            </a:r>
            <a:r>
              <a:rPr lang="pt-BR" dirty="0" smtClean="0"/>
              <a:t>desenvolver sua </a:t>
            </a:r>
            <a:r>
              <a:rPr lang="pt-BR" dirty="0" smtClean="0"/>
              <a:t>autonomia”. (DIAS)[2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		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4040188" cy="1428760"/>
          </a:xfrm>
        </p:spPr>
        <p:txBody>
          <a:bodyPr/>
          <a:lstStyle/>
          <a:p>
            <a:r>
              <a:rPr lang="pt-BR" sz="1800" dirty="0" smtClean="0"/>
              <a:t>Horário que </a:t>
            </a:r>
            <a:r>
              <a:rPr lang="pt-BR" sz="1800" dirty="0" smtClean="0"/>
              <a:t>disponibilizariam para fazer as leituras e atividades do curso.</a:t>
            </a:r>
            <a:endParaRPr lang="pt-BR" sz="18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141817" cy="854863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/>
              <a:t>Avaliação do tempo dedicado </a:t>
            </a:r>
            <a:r>
              <a:rPr lang="pt-BR" sz="1800" dirty="0" smtClean="0"/>
              <a:t>ao estudo dos conteúdos.</a:t>
            </a:r>
            <a:endParaRPr lang="pt-BR" sz="1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3143248"/>
            <a:ext cx="4040188" cy="3217072"/>
          </a:xfrm>
        </p:spPr>
        <p:txBody>
          <a:bodyPr/>
          <a:lstStyle/>
          <a:p>
            <a:r>
              <a:rPr lang="pt-BR" dirty="0" smtClean="0"/>
              <a:t>84% dos </a:t>
            </a:r>
            <a:r>
              <a:rPr lang="pt-BR" dirty="0" err="1" smtClean="0"/>
              <a:t>cursistas</a:t>
            </a:r>
            <a:r>
              <a:rPr lang="pt-BR" dirty="0" smtClean="0"/>
              <a:t> pretendiam fazer as leituras e atividades do curso nos horários livres durante a semana; </a:t>
            </a:r>
          </a:p>
          <a:p>
            <a:r>
              <a:rPr lang="pt-BR" dirty="0" smtClean="0"/>
              <a:t>15%  nos finais de semana </a:t>
            </a:r>
          </a:p>
          <a:p>
            <a:r>
              <a:rPr lang="pt-BR" dirty="0" smtClean="0"/>
              <a:t> 1% no horário que estiver na escola.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3000372"/>
            <a:ext cx="4041775" cy="3359948"/>
          </a:xfrm>
        </p:spPr>
        <p:txBody>
          <a:bodyPr/>
          <a:lstStyle/>
          <a:p>
            <a:r>
              <a:rPr lang="pt-BR" dirty="0" smtClean="0"/>
              <a:t>18% consideraram pouco satisfatória; </a:t>
            </a:r>
            <a:endParaRPr lang="pt-BR" dirty="0" smtClean="0"/>
          </a:p>
          <a:p>
            <a:r>
              <a:rPr lang="pt-BR" dirty="0" smtClean="0"/>
              <a:t>71</a:t>
            </a:r>
            <a:r>
              <a:rPr lang="pt-BR" dirty="0" smtClean="0"/>
              <a:t>% </a:t>
            </a:r>
            <a:r>
              <a:rPr lang="pt-BR" dirty="0" smtClean="0"/>
              <a:t>satisfatória</a:t>
            </a:r>
          </a:p>
          <a:p>
            <a:r>
              <a:rPr lang="pt-BR" dirty="0" smtClean="0"/>
              <a:t>11% muito </a:t>
            </a:r>
            <a:r>
              <a:rPr lang="pt-BR" dirty="0" smtClean="0"/>
              <a:t>satisfatória.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/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 		Questionados </a:t>
            </a:r>
            <a:r>
              <a:rPr lang="pt-BR" dirty="0" smtClean="0"/>
              <a:t>sobre o que fazer para melhorar o desempenho e </a:t>
            </a:r>
            <a:r>
              <a:rPr lang="pt-BR" dirty="0" smtClean="0"/>
              <a:t>dar maior </a:t>
            </a:r>
            <a:r>
              <a:rPr lang="pt-BR" dirty="0" smtClean="0"/>
              <a:t>significado a aprendizagem, a maiorias dos </a:t>
            </a:r>
            <a:r>
              <a:rPr lang="pt-BR" dirty="0" err="1" smtClean="0"/>
              <a:t>cursistas</a:t>
            </a:r>
            <a:r>
              <a:rPr lang="pt-BR" dirty="0" smtClean="0"/>
              <a:t> disseram: 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		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“Tentar organizar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minhas horas de estudos”; </a:t>
            </a:r>
            <a:endParaRPr lang="pt-B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		Aproveitar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meu pouco tempo livre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para realizar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as atividades e leituras do curso; “Tentar organizar melhor o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meu tempo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”; </a:t>
            </a:r>
            <a:endParaRPr lang="pt-B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		“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me esforçar mais e dividir melhor meu tempo”; “Me dedicar um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pouco mais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e administrar melhor meu tempo”.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r>
              <a:rPr lang="pt-BR" b="1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 		O sucesso da </a:t>
            </a:r>
            <a:r>
              <a:rPr lang="pt-BR" dirty="0" err="1" smtClean="0"/>
              <a:t>EaD</a:t>
            </a:r>
            <a:r>
              <a:rPr lang="pt-BR" dirty="0" smtClean="0"/>
              <a:t> </a:t>
            </a:r>
            <a:r>
              <a:rPr lang="pt-BR" dirty="0" smtClean="0"/>
              <a:t>depende de um projeto pedagógico que </a:t>
            </a:r>
            <a:r>
              <a:rPr lang="pt-BR" dirty="0" smtClean="0"/>
              <a:t>supere vários </a:t>
            </a:r>
            <a:r>
              <a:rPr lang="pt-BR" dirty="0" smtClean="0"/>
              <a:t>desafios como: o desafio da flexibilidade, da interatividade, da </a:t>
            </a:r>
            <a:r>
              <a:rPr lang="pt-BR" dirty="0" smtClean="0"/>
              <a:t>autonomia do </a:t>
            </a:r>
            <a:r>
              <a:rPr lang="pt-BR" dirty="0" smtClean="0"/>
              <a:t>alunado e do uso da tecnologia como </a:t>
            </a:r>
            <a:r>
              <a:rPr lang="pt-BR" dirty="0" err="1" smtClean="0"/>
              <a:t>mediatizadora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		Nesse </a:t>
            </a:r>
            <a:r>
              <a:rPr lang="pt-BR" dirty="0" smtClean="0"/>
              <a:t>sentido alerta-se que a </a:t>
            </a:r>
            <a:r>
              <a:rPr lang="pt-BR" dirty="0" err="1" smtClean="0"/>
              <a:t>EaD</a:t>
            </a:r>
            <a:r>
              <a:rPr lang="pt-BR" dirty="0" smtClean="0"/>
              <a:t> flexibiliza o tempo e o local </a:t>
            </a:r>
            <a:r>
              <a:rPr lang="pt-BR" dirty="0" smtClean="0"/>
              <a:t>da aprendizagem</a:t>
            </a:r>
            <a:r>
              <a:rPr lang="pt-BR" dirty="0" smtClean="0"/>
              <a:t>. Logo, se levarmos em conta que o processo de aprendizagem </a:t>
            </a:r>
            <a:r>
              <a:rPr lang="pt-BR" dirty="0" smtClean="0"/>
              <a:t>é exercido </a:t>
            </a:r>
            <a:r>
              <a:rPr lang="pt-BR" dirty="0" smtClean="0"/>
              <a:t>pelo próprio estudante, fica evidente a necessidade de disciplina</a:t>
            </a:r>
            <a:r>
              <a:rPr lang="pt-BR" dirty="0" smtClean="0"/>
              <a:t>, esforço</a:t>
            </a:r>
            <a:r>
              <a:rPr lang="pt-BR" dirty="0" smtClean="0"/>
              <a:t>, dedicação e organização. Em outras palavras planejamento.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/>
          <a:lstStyle/>
          <a:p>
            <a:r>
              <a:rPr lang="pt-BR" b="1" dirty="0" smtClean="0"/>
              <a:t>Referencias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[1] MORAN, José Manuel. “A educação a distância como opção estratégica</a:t>
            </a:r>
            <a:r>
              <a:rPr lang="pt-BR" dirty="0" smtClean="0"/>
              <a:t>”. 2011</a:t>
            </a:r>
            <a:r>
              <a:rPr lang="pt-BR" dirty="0" smtClean="0"/>
              <a:t>. Disponível em&lt;http://www.eca.usp.br/prof/moran/dist.htm&gt; Acesso em</a:t>
            </a:r>
            <a:r>
              <a:rPr lang="pt-BR" dirty="0" smtClean="0"/>
              <a:t>: 30/05/2011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[2] DIAS, </a:t>
            </a:r>
            <a:r>
              <a:rPr lang="pt-BR" dirty="0" err="1" smtClean="0"/>
              <a:t>Rosilânia</a:t>
            </a:r>
            <a:r>
              <a:rPr lang="pt-BR" dirty="0" smtClean="0"/>
              <a:t> Aparecida; LEITE, Lígia Silva. “Educação a distância: </a:t>
            </a:r>
            <a:r>
              <a:rPr lang="pt-BR" dirty="0" smtClean="0"/>
              <a:t>da legislação </a:t>
            </a:r>
            <a:r>
              <a:rPr lang="pt-BR" dirty="0" smtClean="0"/>
              <a:t>ao pedagógico.” Petrópolis, RJ: Vozes, 2010.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[3] MORAN, José Manuel. “O que é Educação à Distância. 2002”. Disponível </a:t>
            </a:r>
            <a:r>
              <a:rPr lang="pt-BR" dirty="0" smtClean="0"/>
              <a:t>em &lt;</a:t>
            </a:r>
            <a:r>
              <a:rPr lang="pt-BR" dirty="0" smtClean="0"/>
              <a:t>http://www.eca.usp.br/prof/moran/dist.htm&gt; Acesso em: 30/05/2011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[4] SANTOS, </a:t>
            </a:r>
            <a:r>
              <a:rPr lang="pt-BR" dirty="0" err="1" smtClean="0"/>
              <a:t>Edméa</a:t>
            </a:r>
            <a:r>
              <a:rPr lang="pt-BR" dirty="0" smtClean="0"/>
              <a:t>. “Educação online para além da EAD: um fenômeno </a:t>
            </a:r>
            <a:r>
              <a:rPr lang="pt-BR" dirty="0" smtClean="0"/>
              <a:t>da </a:t>
            </a:r>
            <a:r>
              <a:rPr lang="pt-BR" dirty="0" err="1" smtClean="0"/>
              <a:t>Cibercultura</a:t>
            </a:r>
            <a:r>
              <a:rPr lang="pt-BR" dirty="0" smtClean="0"/>
              <a:t>”. In “Educação </a:t>
            </a:r>
            <a:r>
              <a:rPr lang="pt-BR" i="1" dirty="0" smtClean="0"/>
              <a:t>Online: cenário, formação e questões </a:t>
            </a:r>
            <a:r>
              <a:rPr lang="pt-BR" i="1" dirty="0" smtClean="0"/>
              <a:t>didático-</a:t>
            </a:r>
            <a:r>
              <a:rPr lang="pt-BR" dirty="0" smtClean="0"/>
              <a:t>Metodológicos</a:t>
            </a:r>
            <a:r>
              <a:rPr lang="pt-BR" dirty="0" smtClean="0"/>
              <a:t>”. Rio de Janeiro: </a:t>
            </a:r>
            <a:r>
              <a:rPr lang="pt-BR" dirty="0" err="1" smtClean="0"/>
              <a:t>Wak</a:t>
            </a:r>
            <a:r>
              <a:rPr lang="pt-BR" dirty="0" smtClean="0"/>
              <a:t> Ed., 2010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[</a:t>
            </a:r>
            <a:r>
              <a:rPr lang="pt-BR" dirty="0" smtClean="0"/>
              <a:t>7] SILVA, Marco; PESCE, Lucila; ZUIN, </a:t>
            </a:r>
            <a:r>
              <a:rPr lang="pt-BR" dirty="0" err="1" smtClean="0"/>
              <a:t>Antõnio</a:t>
            </a:r>
            <a:r>
              <a:rPr lang="pt-BR" dirty="0" smtClean="0"/>
              <a:t>. (</a:t>
            </a:r>
            <a:r>
              <a:rPr lang="pt-BR" dirty="0" err="1" smtClean="0"/>
              <a:t>orgs</a:t>
            </a:r>
            <a:r>
              <a:rPr lang="pt-BR" dirty="0" smtClean="0"/>
              <a:t>.) “Educação </a:t>
            </a:r>
            <a:r>
              <a:rPr lang="pt-BR" i="1" dirty="0" smtClean="0"/>
              <a:t>Online</a:t>
            </a:r>
            <a:r>
              <a:rPr lang="pt-BR" i="1" dirty="0" smtClean="0"/>
              <a:t>: </a:t>
            </a:r>
            <a:r>
              <a:rPr lang="pt-BR" dirty="0" smtClean="0"/>
              <a:t>cenário</a:t>
            </a:r>
            <a:r>
              <a:rPr lang="pt-BR" dirty="0" smtClean="0"/>
              <a:t>, formação e questões didático-metodológicos”. Rio de Janeiro: </a:t>
            </a:r>
            <a:r>
              <a:rPr lang="pt-BR" dirty="0" err="1" smtClean="0"/>
              <a:t>Wak</a:t>
            </a:r>
            <a:r>
              <a:rPr lang="pt-BR" dirty="0" smtClean="0"/>
              <a:t> Ed</a:t>
            </a:r>
            <a:r>
              <a:rPr lang="pt-BR" dirty="0" smtClean="0"/>
              <a:t>., 2010.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No processo de Educação a Distância, o uso das tecnologias </a:t>
            </a:r>
            <a:r>
              <a:rPr lang="pt-BR" dirty="0" smtClean="0"/>
              <a:t>tem despertado </a:t>
            </a:r>
            <a:r>
              <a:rPr lang="pt-BR" dirty="0"/>
              <a:t>grande interesse entre os profissionais da educação</a:t>
            </a:r>
            <a:r>
              <a:rPr lang="pt-BR" dirty="0" smtClean="0"/>
              <a:t>, complementando </a:t>
            </a:r>
            <a:r>
              <a:rPr lang="pt-BR" dirty="0"/>
              <a:t>todo um círculo de aperfeiçoamento do uso de </a:t>
            </a:r>
            <a:r>
              <a:rPr lang="pt-BR" dirty="0" smtClean="0"/>
              <a:t>novas estratégias </a:t>
            </a:r>
            <a:r>
              <a:rPr lang="pt-BR" dirty="0"/>
              <a:t>de educação aliadas à evolução das tecnologias interativas </a:t>
            </a:r>
            <a:r>
              <a:rPr lang="pt-BR" dirty="0" smtClean="0"/>
              <a:t>da comunicação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Neste sentido, criam-se espaços onde é privilegiada a cooperação </a:t>
            </a:r>
            <a:r>
              <a:rPr lang="pt-BR" dirty="0" smtClean="0"/>
              <a:t>na construção </a:t>
            </a:r>
            <a:r>
              <a:rPr lang="pt-BR" dirty="0"/>
              <a:t>do conhecimento. Não há mais emissores e receptores como </a:t>
            </a:r>
            <a:r>
              <a:rPr lang="pt-BR" dirty="0" smtClean="0"/>
              <a:t>dois grupos </a:t>
            </a:r>
            <a:r>
              <a:rPr lang="pt-BR" dirty="0"/>
              <a:t>distintos com mensagens estáticas e, sim, um grande grupo </a:t>
            </a:r>
            <a:r>
              <a:rPr lang="pt-BR" dirty="0" smtClean="0"/>
              <a:t>emissor-receptor que </a:t>
            </a:r>
            <a:r>
              <a:rPr lang="pt-BR" dirty="0"/>
              <a:t>pode constantemente reconstruir conhecimentos.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Entretanto, ao eleger esta modalidade é imprescindível que o aluno </a:t>
            </a:r>
            <a:r>
              <a:rPr lang="pt-BR" dirty="0" smtClean="0"/>
              <a:t>se interesse </a:t>
            </a:r>
            <a:r>
              <a:rPr lang="pt-BR" dirty="0"/>
              <a:t>por novos desafios e tenha consciência de algumas características </a:t>
            </a:r>
            <a:r>
              <a:rPr lang="pt-BR" dirty="0" smtClean="0"/>
              <a:t>e atitudes </a:t>
            </a:r>
            <a:r>
              <a:rPr lang="pt-BR" dirty="0"/>
              <a:t>que são necessárias para que obtenha sucesso na sua </a:t>
            </a:r>
            <a:r>
              <a:rPr lang="pt-BR" dirty="0" smtClean="0"/>
              <a:t>empreitada como </a:t>
            </a:r>
            <a:r>
              <a:rPr lang="pt-BR" dirty="0"/>
              <a:t>aluno de </a:t>
            </a:r>
            <a:r>
              <a:rPr lang="pt-BR" dirty="0" err="1"/>
              <a:t>EaD</a:t>
            </a:r>
            <a:r>
              <a:rPr lang="pt-BR" dirty="0"/>
              <a:t>. Dentre elas podemos destacar: motivação, tempo </a:t>
            </a:r>
            <a:r>
              <a:rPr lang="pt-BR" dirty="0" smtClean="0"/>
              <a:t>e organização</a:t>
            </a:r>
            <a:r>
              <a:rPr lang="pt-BR" dirty="0"/>
              <a:t>, disciplina, responsabilidade, autonomia, acesso e </a:t>
            </a:r>
            <a:r>
              <a:rPr lang="pt-BR" dirty="0" smtClean="0"/>
              <a:t>familiaridade digital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Conhecer </a:t>
            </a:r>
            <a:r>
              <a:rPr lang="pt-BR" dirty="0"/>
              <a:t>e analisar </a:t>
            </a:r>
            <a:r>
              <a:rPr lang="pt-BR" dirty="0" smtClean="0"/>
              <a:t>o perfil </a:t>
            </a:r>
            <a:r>
              <a:rPr lang="pt-BR" dirty="0"/>
              <a:t>dos </a:t>
            </a:r>
            <a:r>
              <a:rPr lang="pt-BR" dirty="0" err="1"/>
              <a:t>cursistas</a:t>
            </a:r>
            <a:r>
              <a:rPr lang="pt-BR" dirty="0"/>
              <a:t> de Sergipe matriculados no curso de Prevenção </a:t>
            </a:r>
            <a:r>
              <a:rPr lang="pt-BR" dirty="0" smtClean="0"/>
              <a:t>para Drogas </a:t>
            </a:r>
            <a:r>
              <a:rPr lang="pt-BR" dirty="0"/>
              <a:t>edição 2012 ofertado pelo </a:t>
            </a:r>
            <a:r>
              <a:rPr lang="pt-BR" dirty="0" smtClean="0"/>
              <a:t> MEC/UNB </a:t>
            </a:r>
            <a:r>
              <a:rPr lang="pt-BR" dirty="0"/>
              <a:t>nas seguintes categorias</a:t>
            </a:r>
            <a:r>
              <a:rPr lang="pt-BR" dirty="0" smtClean="0"/>
              <a:t>:   acesso, familiaridade digital, concepção </a:t>
            </a:r>
            <a:r>
              <a:rPr lang="pt-BR" dirty="0"/>
              <a:t>de </a:t>
            </a:r>
            <a:r>
              <a:rPr lang="pt-BR" dirty="0" err="1"/>
              <a:t>EaD</a:t>
            </a:r>
            <a:r>
              <a:rPr lang="pt-BR" dirty="0"/>
              <a:t> </a:t>
            </a:r>
            <a:r>
              <a:rPr lang="pt-BR" dirty="0" smtClean="0"/>
              <a:t>e autodisciplina </a:t>
            </a:r>
            <a:r>
              <a:rPr lang="pt-BR" dirty="0"/>
              <a:t>no </a:t>
            </a:r>
            <a:r>
              <a:rPr lang="pt-BR" dirty="0" smtClean="0"/>
              <a:t>ambiente virtual </a:t>
            </a:r>
            <a:r>
              <a:rPr lang="pt-BR" dirty="0"/>
              <a:t>de aprendizagem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r>
              <a:rPr lang="pt-BR" dirty="0" smtClean="0"/>
              <a:t>A metodologia aplicada nesta investigação foi o estudo de </a:t>
            </a:r>
            <a:r>
              <a:rPr lang="pt-BR" dirty="0" smtClean="0"/>
              <a:t>caso.</a:t>
            </a:r>
          </a:p>
          <a:p>
            <a:pPr algn="just"/>
            <a:r>
              <a:rPr lang="pt-BR" dirty="0" smtClean="0"/>
              <a:t>A amostra foi </a:t>
            </a:r>
            <a:r>
              <a:rPr lang="pt-BR" dirty="0" smtClean="0"/>
              <a:t>composta por </a:t>
            </a:r>
            <a:r>
              <a:rPr lang="pt-BR" dirty="0" smtClean="0"/>
              <a:t>87 </a:t>
            </a:r>
            <a:r>
              <a:rPr lang="pt-BR" dirty="0" err="1" smtClean="0"/>
              <a:t>cursistas</a:t>
            </a:r>
            <a:r>
              <a:rPr lang="pt-BR" dirty="0" smtClean="0"/>
              <a:t> matriculados no curso de Prevenção para Drogas edição </a:t>
            </a:r>
            <a:r>
              <a:rPr lang="pt-BR" dirty="0" smtClean="0"/>
              <a:t>2012 ofertado </a:t>
            </a:r>
            <a:r>
              <a:rPr lang="pt-BR" dirty="0" smtClean="0"/>
              <a:t>pelo </a:t>
            </a:r>
            <a:r>
              <a:rPr lang="pt-BR" dirty="0" smtClean="0"/>
              <a:t>MEC/UNB.</a:t>
            </a:r>
          </a:p>
          <a:p>
            <a:pPr algn="just"/>
            <a:r>
              <a:rPr lang="pt-BR" dirty="0" smtClean="0"/>
              <a:t>Os </a:t>
            </a:r>
            <a:r>
              <a:rPr lang="pt-BR" dirty="0" smtClean="0"/>
              <a:t>instrumento de coleta de dados utilizados foram </a:t>
            </a:r>
            <a:r>
              <a:rPr lang="pt-BR" dirty="0" smtClean="0"/>
              <a:t>o questionário </a:t>
            </a:r>
            <a:r>
              <a:rPr lang="pt-BR" dirty="0" smtClean="0"/>
              <a:t>online e um fórum.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/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b="1" dirty="0" smtClean="0"/>
              <a:t>Identificando o </a:t>
            </a:r>
            <a:r>
              <a:rPr lang="pt-BR" sz="2400" b="1" dirty="0" err="1" smtClean="0"/>
              <a:t>cursista</a:t>
            </a:r>
            <a:r>
              <a:rPr lang="pt-BR" sz="2400" b="1" dirty="0" smtClean="0"/>
              <a:t> quanto </a:t>
            </a:r>
            <a:r>
              <a:rPr lang="pt-BR" sz="2400" b="1" dirty="0" smtClean="0"/>
              <a:t> função/Qualificação</a:t>
            </a:r>
            <a:endParaRPr lang="pt-BR" sz="2400" b="1" dirty="0" smtClean="0"/>
          </a:p>
          <a:p>
            <a:r>
              <a:rPr lang="pt-BR" sz="2400" dirty="0" smtClean="0"/>
              <a:t>60% dos </a:t>
            </a:r>
            <a:r>
              <a:rPr lang="pt-BR" sz="2400" dirty="0" err="1" smtClean="0"/>
              <a:t>cursistas</a:t>
            </a:r>
            <a:r>
              <a:rPr lang="pt-BR" sz="2400" dirty="0" smtClean="0"/>
              <a:t> atuam </a:t>
            </a:r>
            <a:r>
              <a:rPr lang="pt-BR" sz="2400" dirty="0" smtClean="0"/>
              <a:t>na equipe docente como regente em sala de aula; </a:t>
            </a:r>
            <a:endParaRPr lang="pt-BR" sz="2400" dirty="0" smtClean="0"/>
          </a:p>
          <a:p>
            <a:r>
              <a:rPr lang="pt-BR" sz="2400" dirty="0" smtClean="0"/>
              <a:t>23</a:t>
            </a:r>
            <a:r>
              <a:rPr lang="pt-BR" sz="2400" dirty="0" smtClean="0"/>
              <a:t>% fazem parte </a:t>
            </a:r>
            <a:r>
              <a:rPr lang="pt-BR" sz="2400" dirty="0" smtClean="0"/>
              <a:t>da equipe </a:t>
            </a:r>
            <a:r>
              <a:rPr lang="pt-BR" sz="2400" dirty="0" smtClean="0"/>
              <a:t>de suporte pedagógico; </a:t>
            </a:r>
            <a:endParaRPr lang="pt-BR" sz="2400" dirty="0" smtClean="0"/>
          </a:p>
          <a:p>
            <a:r>
              <a:rPr lang="pt-BR" sz="2400" dirty="0" smtClean="0"/>
              <a:t>7% </a:t>
            </a:r>
            <a:r>
              <a:rPr lang="pt-BR" sz="2400" dirty="0" smtClean="0"/>
              <a:t>pertencem a equipe de </a:t>
            </a:r>
            <a:r>
              <a:rPr lang="pt-BR" sz="2400" dirty="0" smtClean="0"/>
              <a:t>assistência administrativa</a:t>
            </a:r>
            <a:r>
              <a:rPr lang="pt-BR" sz="2400" dirty="0" smtClean="0"/>
              <a:t>; </a:t>
            </a:r>
            <a:endParaRPr lang="pt-BR" sz="2400" dirty="0" smtClean="0"/>
          </a:p>
          <a:p>
            <a:r>
              <a:rPr lang="pt-BR" sz="2400" dirty="0" smtClean="0"/>
              <a:t>6 </a:t>
            </a:r>
            <a:r>
              <a:rPr lang="pt-BR" sz="2400" dirty="0" smtClean="0"/>
              <a:t>% a direção </a:t>
            </a:r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2400" dirty="0" smtClean="0"/>
              <a:t>5% participam de outras equipes.</a:t>
            </a:r>
            <a:endParaRPr lang="pt-B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/>
          </a:bodyPr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Em </a:t>
            </a:r>
            <a:r>
              <a:rPr lang="pt-BR" b="1" dirty="0" smtClean="0"/>
              <a:t>relação à escolaridade </a:t>
            </a:r>
            <a:endParaRPr lang="pt-BR" b="1" dirty="0" smtClean="0"/>
          </a:p>
          <a:p>
            <a:r>
              <a:rPr lang="pt-BR" dirty="0" smtClean="0"/>
              <a:t>52</a:t>
            </a:r>
            <a:r>
              <a:rPr lang="pt-BR" dirty="0" smtClean="0"/>
              <a:t>% possuem ensino superior completo; </a:t>
            </a:r>
            <a:endParaRPr lang="pt-BR" dirty="0" smtClean="0"/>
          </a:p>
          <a:p>
            <a:r>
              <a:rPr lang="pt-BR" dirty="0" smtClean="0"/>
              <a:t>39% especialização</a:t>
            </a:r>
            <a:r>
              <a:rPr lang="pt-BR" dirty="0" smtClean="0"/>
              <a:t>; </a:t>
            </a:r>
            <a:endParaRPr lang="pt-BR" dirty="0" smtClean="0"/>
          </a:p>
          <a:p>
            <a:r>
              <a:rPr lang="pt-BR" dirty="0" smtClean="0"/>
              <a:t>6</a:t>
            </a:r>
            <a:r>
              <a:rPr lang="pt-BR" dirty="0" smtClean="0"/>
              <a:t>% mestrado; </a:t>
            </a:r>
            <a:endParaRPr lang="pt-BR" dirty="0" smtClean="0"/>
          </a:p>
          <a:p>
            <a:r>
              <a:rPr lang="pt-BR" dirty="0" smtClean="0"/>
              <a:t>2</a:t>
            </a:r>
            <a:r>
              <a:rPr lang="pt-BR" dirty="0" smtClean="0"/>
              <a:t>% ensino médio completo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1% </a:t>
            </a:r>
            <a:r>
              <a:rPr lang="pt-BR" dirty="0" smtClean="0"/>
              <a:t>ensino fundamental.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b="1" dirty="0" smtClean="0"/>
              <a:t>Quanto à carga horária de trabalho na escola, </a:t>
            </a:r>
            <a:endParaRPr lang="pt-BR" b="1" dirty="0" smtClean="0"/>
          </a:p>
          <a:p>
            <a:r>
              <a:rPr lang="pt-BR" dirty="0" smtClean="0"/>
              <a:t>46</a:t>
            </a:r>
            <a:r>
              <a:rPr lang="pt-BR" dirty="0" smtClean="0"/>
              <a:t>% cumprem </a:t>
            </a:r>
            <a:r>
              <a:rPr lang="pt-BR" dirty="0" smtClean="0"/>
              <a:t>40 horas/semanais</a:t>
            </a:r>
            <a:r>
              <a:rPr lang="pt-BR" dirty="0" smtClean="0"/>
              <a:t>; </a:t>
            </a:r>
            <a:endParaRPr lang="pt-BR" dirty="0" smtClean="0"/>
          </a:p>
          <a:p>
            <a:r>
              <a:rPr lang="pt-BR" dirty="0" smtClean="0"/>
              <a:t>25</a:t>
            </a:r>
            <a:r>
              <a:rPr lang="pt-BR" dirty="0" smtClean="0"/>
              <a:t>% 20 horas/semanais; </a:t>
            </a:r>
            <a:endParaRPr lang="pt-BR" dirty="0" smtClean="0"/>
          </a:p>
          <a:p>
            <a:r>
              <a:rPr lang="pt-BR" dirty="0" smtClean="0"/>
              <a:t>17</a:t>
            </a:r>
            <a:r>
              <a:rPr lang="pt-BR" dirty="0" smtClean="0"/>
              <a:t>% 30 horas/semanais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11</a:t>
            </a:r>
            <a:r>
              <a:rPr lang="pt-BR" dirty="0" smtClean="0"/>
              <a:t>% menos </a:t>
            </a:r>
            <a:r>
              <a:rPr lang="pt-BR" dirty="0" smtClean="0"/>
              <a:t>de 20 horas/semanais.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Em relação </a:t>
            </a:r>
            <a:r>
              <a:rPr lang="pt-BR" b="1" dirty="0" smtClean="0"/>
              <a:t>Acesso</a:t>
            </a:r>
          </a:p>
          <a:p>
            <a:pPr>
              <a:buNone/>
            </a:pPr>
            <a:r>
              <a:rPr lang="pt-BR" b="1" dirty="0" smtClean="0"/>
              <a:t>Na escola</a:t>
            </a:r>
          </a:p>
          <a:p>
            <a:r>
              <a:rPr lang="pt-BR" dirty="0" smtClean="0"/>
              <a:t>44% relataram </a:t>
            </a:r>
            <a:r>
              <a:rPr lang="pt-BR" dirty="0" smtClean="0"/>
              <a:t>ter computador na escola com boa acessibilidade; </a:t>
            </a:r>
            <a:endParaRPr lang="pt-BR" dirty="0" smtClean="0"/>
          </a:p>
          <a:p>
            <a:r>
              <a:rPr lang="pt-BR" dirty="0" smtClean="0"/>
              <a:t>38</a:t>
            </a:r>
            <a:r>
              <a:rPr lang="pt-BR" dirty="0" smtClean="0"/>
              <a:t>% </a:t>
            </a:r>
            <a:r>
              <a:rPr lang="pt-BR" dirty="0" smtClean="0"/>
              <a:t>informaram ter </a:t>
            </a:r>
            <a:r>
              <a:rPr lang="pt-BR" dirty="0" smtClean="0"/>
              <a:t>computador na escola, mas com pouca acessibilidade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18% disseram </a:t>
            </a:r>
            <a:r>
              <a:rPr lang="pt-BR" dirty="0" smtClean="0"/>
              <a:t>não ter </a:t>
            </a:r>
            <a:r>
              <a:rPr lang="pt-BR" dirty="0" smtClean="0"/>
              <a:t>acesso ao computador na escola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b="1" dirty="0" smtClean="0"/>
              <a:t>Em casa</a:t>
            </a:r>
          </a:p>
          <a:p>
            <a:r>
              <a:rPr lang="pt-BR" dirty="0" smtClean="0"/>
              <a:t>86% informaram tem acesso à internet em casa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14% disseram não ter</a:t>
            </a:r>
            <a:endParaRPr lang="pt-BR" b="1" dirty="0" smtClean="0"/>
          </a:p>
          <a:p>
            <a:pPr>
              <a:buFont typeface="Wingdings" pitchFamily="2" charset="2"/>
              <a:buChar char="Ø"/>
            </a:pP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r>
              <a:rPr lang="pt-BR" dirty="0" smtClean="0"/>
              <a:t>Análise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Em relação à familiaridade digital </a:t>
            </a:r>
            <a:endParaRPr lang="pt-BR" b="1" dirty="0" smtClean="0"/>
          </a:p>
          <a:p>
            <a:r>
              <a:rPr lang="pt-BR" dirty="0" smtClean="0"/>
              <a:t>34</a:t>
            </a:r>
            <a:r>
              <a:rPr lang="pt-BR" dirty="0" smtClean="0"/>
              <a:t>% consideram que operam bem; </a:t>
            </a:r>
            <a:endParaRPr lang="pt-BR" dirty="0" smtClean="0"/>
          </a:p>
          <a:p>
            <a:r>
              <a:rPr lang="pt-BR" dirty="0" smtClean="0"/>
              <a:t>47% operam </a:t>
            </a:r>
            <a:r>
              <a:rPr lang="pt-BR" dirty="0" smtClean="0"/>
              <a:t>o suficiente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18% operam muito </a:t>
            </a:r>
            <a:r>
              <a:rPr lang="pt-BR" dirty="0" smtClean="0"/>
              <a:t>pouco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b="1" dirty="0" smtClean="0"/>
              <a:t>Quanto à dificuldade com o ambiente </a:t>
            </a:r>
            <a:r>
              <a:rPr lang="pt-BR" b="1" dirty="0" err="1" smtClean="0"/>
              <a:t>Moodle</a:t>
            </a:r>
            <a:endParaRPr lang="pt-BR" b="1" dirty="0" smtClean="0"/>
          </a:p>
          <a:p>
            <a:r>
              <a:rPr lang="pt-BR" dirty="0" smtClean="0"/>
              <a:t> </a:t>
            </a:r>
            <a:r>
              <a:rPr lang="pt-BR" dirty="0" smtClean="0"/>
              <a:t>54% afirmaram não </a:t>
            </a:r>
            <a:r>
              <a:rPr lang="pt-BR" dirty="0" smtClean="0"/>
              <a:t>ter dificuldade</a:t>
            </a:r>
            <a:r>
              <a:rPr lang="pt-BR" dirty="0" smtClean="0"/>
              <a:t>; </a:t>
            </a:r>
            <a:endParaRPr lang="pt-BR" dirty="0" smtClean="0"/>
          </a:p>
          <a:p>
            <a:r>
              <a:rPr lang="pt-BR" dirty="0" smtClean="0"/>
              <a:t>32</a:t>
            </a:r>
            <a:r>
              <a:rPr lang="pt-BR" dirty="0" smtClean="0"/>
              <a:t>% consideram sua dificuldade razoável </a:t>
            </a:r>
            <a:endParaRPr lang="pt-BR" dirty="0" smtClean="0"/>
          </a:p>
          <a:p>
            <a:r>
              <a:rPr lang="pt-BR" dirty="0" smtClean="0"/>
              <a:t>14</a:t>
            </a:r>
            <a:r>
              <a:rPr lang="pt-BR" dirty="0" smtClean="0"/>
              <a:t>% reconheceram </a:t>
            </a:r>
            <a:r>
              <a:rPr lang="pt-BR" dirty="0" smtClean="0"/>
              <a:t>ter muita </a:t>
            </a:r>
            <a:r>
              <a:rPr lang="pt-BR" dirty="0" smtClean="0"/>
              <a:t>dificuldade.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849</Words>
  <Application>Microsoft Office PowerPoint</Application>
  <PresentationFormat>Apresentação na tela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Fluxo</vt:lpstr>
      <vt:lpstr>PERCEPÇÃO DOS ALUNOS SOBRE SUA ATUAÇÃO NA EDUCAÇÃO A DISTÂNCIA</vt:lpstr>
      <vt:lpstr>Introdução</vt:lpstr>
      <vt:lpstr>Slide 3</vt:lpstr>
      <vt:lpstr>Objetivo</vt:lpstr>
      <vt:lpstr>Metodologia</vt:lpstr>
      <vt:lpstr>Análise e Resultados</vt:lpstr>
      <vt:lpstr>Análise e Resultados</vt:lpstr>
      <vt:lpstr>Análise e Resultados</vt:lpstr>
      <vt:lpstr>Análise e Resultados</vt:lpstr>
      <vt:lpstr>Análise e Resultados</vt:lpstr>
      <vt:lpstr>Análise e Resultados</vt:lpstr>
      <vt:lpstr>Slide 12</vt:lpstr>
      <vt:lpstr>Análise e Resultados</vt:lpstr>
      <vt:lpstr>Análise e Resultados</vt:lpstr>
      <vt:lpstr>Análise e Resultados</vt:lpstr>
      <vt:lpstr>Considerações Finais</vt:lpstr>
      <vt:lpstr>Referencias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PERCEPÇÃO DOS ALUNOS SOBRE SUA ATUAÇÃO NA EDUCAÇÃO A DISTÂNCIA</dc:title>
  <dc:creator>PRISCILA</dc:creator>
  <cp:lastModifiedBy>PRISCILA</cp:lastModifiedBy>
  <cp:revision>8</cp:revision>
  <dcterms:created xsi:type="dcterms:W3CDTF">2013-09-04T16:56:41Z</dcterms:created>
  <dcterms:modified xsi:type="dcterms:W3CDTF">2013-09-04T17:55:17Z</dcterms:modified>
</cp:coreProperties>
</file>