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30" r:id="rId2"/>
    <p:sldId id="294" r:id="rId3"/>
    <p:sldId id="360" r:id="rId4"/>
    <p:sldId id="361" r:id="rId5"/>
    <p:sldId id="362" r:id="rId6"/>
    <p:sldId id="359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CC"/>
    <a:srgbClr val="003399"/>
    <a:srgbClr val="3333CC"/>
    <a:srgbClr val="8CB0FF"/>
    <a:srgbClr val="0099CC"/>
    <a:srgbClr val="5FC4E3"/>
    <a:srgbClr val="0066CC"/>
    <a:srgbClr val="43CEFF"/>
    <a:srgbClr val="19C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139" autoAdjust="0"/>
  </p:normalViewPr>
  <p:slideViewPr>
    <p:cSldViewPr>
      <p:cViewPr>
        <p:scale>
          <a:sx n="100" d="100"/>
          <a:sy n="100" d="100"/>
        </p:scale>
        <p:origin x="-5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3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5DA8FF-0F62-4DB8-B558-EA4E48B888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3" descr="abertur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36249" y="0"/>
            <a:ext cx="9179984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0" y="6624638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1588" cy="4114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9788" y="1676400"/>
            <a:ext cx="3811587" cy="1981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9788" y="3810000"/>
            <a:ext cx="3811587" cy="1981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08738" cy="50958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67944" y="2420888"/>
            <a:ext cx="4390256" cy="1179562"/>
          </a:xfrm>
          <a:effectLst/>
        </p:spPr>
        <p:txBody>
          <a:bodyPr/>
          <a:lstStyle>
            <a:lvl1pPr algn="r">
              <a:defRPr sz="3200" b="1" smtClean="0">
                <a:solidFill>
                  <a:srgbClr val="003366"/>
                </a:solidFill>
                <a:effectLst/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3428999"/>
            <a:ext cx="3960118" cy="28797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/>
            <a:endParaRPr lang="pt-BR" dirty="0"/>
          </a:p>
        </p:txBody>
      </p:sp>
      <p:pic>
        <p:nvPicPr>
          <p:cNvPr id="34817" name="Picture 1" descr="J:\fgvonline\Ensino Distancia\Recursos\Inovações\CLIENTES\FGV ONLINE\_ID_APRESENTAÇÃO_2011\modul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00478" cy="50958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00478" cy="509587"/>
          </a:xfrm>
        </p:spPr>
        <p:txBody>
          <a:bodyPr/>
          <a:lstStyle>
            <a:lvl1pPr>
              <a:defRPr>
                <a:effectLst/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173860" cy="5328592"/>
          </a:xfrm>
        </p:spPr>
        <p:txBody>
          <a:bodyPr anchor="ctr"/>
          <a:lstStyle>
            <a:lvl1pPr>
              <a:defRPr sz="2000">
                <a:latin typeface="Calibri" pitchFamily="34" charset="0"/>
              </a:defRPr>
            </a:lvl1pPr>
            <a:lvl2pPr>
              <a:defRPr sz="18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9788" y="1124744"/>
            <a:ext cx="4242692" cy="5328592"/>
          </a:xfrm>
        </p:spPr>
        <p:txBody>
          <a:bodyPr anchor="ctr"/>
          <a:lstStyle>
            <a:lvl1pPr>
              <a:defRPr sz="2000">
                <a:latin typeface="Calibri" pitchFamily="34" charset="0"/>
              </a:defRPr>
            </a:lvl1pPr>
            <a:lvl2pPr>
              <a:defRPr sz="18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08738" cy="50958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23100" y="908720"/>
            <a:ext cx="2120900" cy="5103812"/>
          </a:xfrm>
        </p:spPr>
        <p:txBody>
          <a:bodyPr vert="eaVert"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3568" y="908720"/>
            <a:ext cx="6215063" cy="51038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4963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04813"/>
            <a:ext cx="6408738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0" y="6624638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946900" y="6624638"/>
            <a:ext cx="1946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1000" b="1">
                <a:solidFill>
                  <a:srgbClr val="274F77"/>
                </a:solidFill>
                <a:latin typeface="Arial" pitchFamily="34" charset="0"/>
                <a:cs typeface="Arial" pitchFamily="34" charset="0"/>
              </a:rPr>
              <a:t>www.fgv.br/fgvonline</a:t>
            </a:r>
          </a:p>
        </p:txBody>
      </p:sp>
      <p:pic>
        <p:nvPicPr>
          <p:cNvPr id="1031" name="Picture 10" descr="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12088" y="188913"/>
            <a:ext cx="11064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J:\fgvonline\Ensino Distancia\Recursos\Inovações\CLIENTES\FGV ONLINE\_ID_APRESENTAÇÃO_2011\interna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0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transition/>
  <p:timing>
    <p:tnLst>
      <p:par>
        <p:cTn id="1" dur="indefinite" restart="never" nodeType="tmRoot"/>
      </p:par>
    </p:tnLst>
  </p:timing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6pPr>
      <a:lvl7pPr marL="9144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7pPr>
      <a:lvl8pPr marL="13716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8pPr>
      <a:lvl9pPr marL="18288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Trebuchet MS" pitchFamily="34" charset="0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 sz="1600">
          <a:solidFill>
            <a:srgbClr val="003366"/>
          </a:solidFill>
          <a:latin typeface="Trebuchet MS" pitchFamily="34" charset="0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 sz="1400">
          <a:solidFill>
            <a:srgbClr val="003366"/>
          </a:solidFill>
          <a:latin typeface="Trebuchet MS" pitchFamily="34" charset="0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 sz="1400">
          <a:solidFill>
            <a:srgbClr val="003366"/>
          </a:solidFill>
          <a:latin typeface="Trebuchet MS" pitchFamily="34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3356992"/>
            <a:ext cx="4176464" cy="6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  <a:defRPr/>
            </a:pPr>
            <a:endParaRPr kumimoji="0" lang="pt-BR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5" y="-1719481"/>
            <a:ext cx="842493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200" b="1" dirty="0" smtClean="0">
                <a:solidFill>
                  <a:srgbClr val="003366"/>
                </a:solidFill>
                <a:latin typeface="Calibri" pitchFamily="34" charset="0"/>
              </a:rPr>
              <a:t>Gestão da qualidade na Educação a Distância: novos desafios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Cláudia Capello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Mário de Andrade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Viviane Azevedo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 bwMode="auto">
          <a:xfrm>
            <a:off x="323528" y="736947"/>
            <a:ext cx="820891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Qualidade</a:t>
            </a: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Instrumento de gestão para garantia de eficiência e eficácia nas organizações.</a:t>
            </a: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endParaRPr lang="pt-BR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Qualidade dos serviços</a:t>
            </a: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Responsabilidade de todos na instituição.</a:t>
            </a: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endParaRPr lang="pt-BR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Momento da verdade</a:t>
            </a: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lang="pt-BR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Momento </a:t>
            </a:r>
            <a:r>
              <a:rPr lang="pt-BR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de interação entre aquele que fornece o serviço e o </a:t>
            </a:r>
            <a:r>
              <a:rPr lang="pt-BR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cliente.</a:t>
            </a: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lang="pt-BR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lang="pt-BR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lang="pt-BR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Qualidade na Educação                             </a:t>
            </a:r>
            <a:r>
              <a:rPr lang="pt-BR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importância da gestão</a:t>
            </a:r>
            <a:endParaRPr lang="pt-BR" b="1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491880" y="3789040"/>
            <a:ext cx="1296144" cy="1440160"/>
          </a:xfrm>
          <a:prstGeom prst="downArrow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3491880" y="5445224"/>
            <a:ext cx="1728192" cy="360040"/>
          </a:xfrm>
          <a:prstGeom prst="rightArrow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Qualidade e Educação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200478" cy="43204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Referenciais de qualidade</a:t>
            </a: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611560" y="1052736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</a:rPr>
              <a:t>Referenciais de qualidade para a Educação a distância</a:t>
            </a:r>
            <a:r>
              <a:rPr lang="pt-BR" sz="2000" dirty="0" smtClean="0">
                <a:solidFill>
                  <a:srgbClr val="003366"/>
                </a:solidFill>
                <a:latin typeface="Calibri" pitchFamily="34" charset="0"/>
              </a:rPr>
              <a:t>, segundo a SEED: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solidFill>
                <a:srgbClr val="003366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Concepção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de educação e currículo no processo de ensino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e aprendizagem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Sistemas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de Comunicação;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Material didático;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Avaliação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Equipe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multidisciplinar;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Infraestrutura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de apoio;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Gestão Acadêmico-Administrativa;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Sustentabilidade financeira. </a:t>
            </a:r>
            <a:endParaRPr lang="pt-BR" dirty="0" smtClean="0">
              <a:solidFill>
                <a:srgbClr val="003366"/>
              </a:solidFill>
              <a:latin typeface="Calibri" pitchFamily="34" charset="0"/>
            </a:endParaRPr>
          </a:p>
          <a:p>
            <a:endParaRPr lang="pt-BR" dirty="0" smtClean="0">
              <a:solidFill>
                <a:srgbClr val="003366"/>
              </a:solidFill>
              <a:latin typeface="Calibri" pitchFamily="34" charset="0"/>
            </a:endParaRPr>
          </a:p>
          <a:p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(SEED, 2007)</a:t>
            </a:r>
            <a:endParaRPr lang="pt-BR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kern="0" dirty="0" smtClean="0">
              <a:solidFill>
                <a:srgbClr val="0033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200478" cy="43204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Gestão </a:t>
            </a:r>
            <a:r>
              <a:rPr lang="pt-BR" dirty="0" smtClean="0"/>
              <a:t>da qualidade </a:t>
            </a:r>
            <a:r>
              <a:rPr lang="pt-BR" dirty="0" smtClean="0"/>
              <a:t>nas organizações</a:t>
            </a: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611560" y="1052736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</a:rPr>
              <a:t>Principais nomes da Gestão da Qualidade</a:t>
            </a:r>
            <a:r>
              <a:rPr lang="pt-BR" sz="2000" dirty="0" smtClean="0">
                <a:solidFill>
                  <a:srgbClr val="003366"/>
                </a:solidFill>
                <a:latin typeface="Calibri" pitchFamily="34" charset="0"/>
              </a:rPr>
              <a:t>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W. Edwards </a:t>
            </a:r>
            <a:r>
              <a:rPr lang="pt-BR" dirty="0" err="1" smtClean="0">
                <a:solidFill>
                  <a:srgbClr val="003366"/>
                </a:solidFill>
                <a:latin typeface="Calibri" pitchFamily="34" charset="0"/>
              </a:rPr>
              <a:t>Deming</a:t>
            </a:r>
            <a:endParaRPr lang="pt-BR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Joseph </a:t>
            </a:r>
            <a:r>
              <a:rPr lang="pt-BR" dirty="0" err="1" smtClean="0">
                <a:solidFill>
                  <a:srgbClr val="003366"/>
                </a:solidFill>
                <a:latin typeface="Calibri" pitchFamily="34" charset="0"/>
              </a:rPr>
              <a:t>Juran</a:t>
            </a:r>
            <a:endParaRPr lang="pt-BR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pt-BR" dirty="0" err="1" smtClean="0">
                <a:solidFill>
                  <a:srgbClr val="003366"/>
                </a:solidFill>
                <a:latin typeface="Calibri" pitchFamily="34" charset="0"/>
              </a:rPr>
              <a:t>Kaoru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pt-BR" dirty="0" err="1" smtClean="0">
                <a:solidFill>
                  <a:srgbClr val="003366"/>
                </a:solidFill>
                <a:latin typeface="Calibri" pitchFamily="34" charset="0"/>
              </a:rPr>
              <a:t>Ishikawa</a:t>
            </a:r>
            <a:endParaRPr lang="pt-BR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Philip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Crosby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 Armand V. </a:t>
            </a:r>
            <a:r>
              <a:rPr lang="pt-BR" dirty="0" err="1" smtClean="0">
                <a:solidFill>
                  <a:srgbClr val="003366"/>
                </a:solidFill>
                <a:latin typeface="Calibri" pitchFamily="34" charset="0"/>
              </a:rPr>
              <a:t>Feigenbaum</a:t>
            </a:r>
            <a:endParaRPr lang="pt-BR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600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As teorias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desenvolvidas por esses estudiosos servem de subsídio para as empresas, tanto no que se refere à Gestão da Qualidade, quanto no que tange ao seu controle. </a:t>
            </a:r>
          </a:p>
          <a:p>
            <a:pPr algn="just">
              <a:lnSpc>
                <a:spcPct val="150000"/>
              </a:lnSpc>
            </a:pPr>
            <a:endParaRPr lang="pt-BR" sz="1600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kern="0" dirty="0" smtClean="0">
              <a:solidFill>
                <a:srgbClr val="0033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200478" cy="43204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Qualidade total na Educação a Distância</a:t>
            </a: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611560" y="1052736"/>
            <a:ext cx="792088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</a:rPr>
              <a:t>Fatores críticos de sucesso para a gestão da qualidade na EAD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</a:rPr>
              <a:t>Material didático:</a:t>
            </a:r>
            <a:endParaRPr lang="pt-BR" sz="2000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Dinamicidade – interação constante entre alunos, professores e o próprio material.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</a:rPr>
              <a:t>Avaliação: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Avaliação do processo,não apenas do aluno – variedade de instrumentos utilizados, com diagnóstico de dificuldades.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</a:rPr>
              <a:t>Equipe multidisciplinar: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Transversalidade do conhecimento – exercício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do conhecimento em espiral,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possibilidade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de pensar o conhecimento sob diversos </a:t>
            </a:r>
            <a:r>
              <a:rPr lang="pt-BR" dirty="0" smtClean="0">
                <a:solidFill>
                  <a:srgbClr val="003366"/>
                </a:solidFill>
                <a:latin typeface="Calibri" pitchFamily="34" charset="0"/>
              </a:rPr>
              <a:t>prismas.  </a:t>
            </a:r>
            <a:endParaRPr lang="pt-BR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kern="0" dirty="0" smtClean="0">
              <a:solidFill>
                <a:srgbClr val="0033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r"/>
            <a:r>
              <a:rPr lang="pt-BR" dirty="0"/>
              <a:t>Obrigado</a:t>
            </a:r>
            <a:r>
              <a:rPr lang="pt-BR" dirty="0" smtClean="0"/>
              <a:t>!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quete de 3½ (A:)">
  <a:themeElements>
    <a:clrScheme name="Personalizada 2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003399"/>
      </a:hlink>
      <a:folHlink>
        <a:srgbClr val="033AC0"/>
      </a:folHlink>
    </a:clrScheme>
    <a:fontScheme name="Disquete de 3½ (A: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r" defTabSz="7620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CC66"/>
          </a:buClr>
          <a:buSzPct val="100000"/>
          <a:tabLst/>
          <a:defRPr kumimoji="0" b="0" i="0" u="none" strike="noStrike" kern="0" cap="none" spc="0" normalizeH="0" baseline="0" noProof="0" dirty="0" smtClean="0">
            <a:ln>
              <a:noFill/>
            </a:ln>
            <a:solidFill>
              <a:srgbClr val="003366"/>
            </a:solidFill>
            <a:effectLst/>
            <a:uLnTx/>
            <a:uFillTx/>
            <a:latin typeface="Calibri" pitchFamily="34" charset="0"/>
            <a:ea typeface="+mn-ea"/>
            <a:cs typeface="+mn-cs"/>
          </a:defRPr>
        </a:defPPr>
      </a:lstStyle>
    </a:txDef>
  </a:objectDefaults>
  <a:extraClrSchemeLst>
    <a:extraClrScheme>
      <a:clrScheme name="Disquete de 3½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quete de 3½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009D00"/>
        </a:accent6>
        <a:hlink>
          <a:srgbClr val="0033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2743</TotalTime>
  <Words>268</Words>
  <Application>Microsoft Office PowerPoint</Application>
  <PresentationFormat>Apresentação na tela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Disquete de 3½ (A:)</vt:lpstr>
      <vt:lpstr>Slide 1</vt:lpstr>
      <vt:lpstr>Slide 2</vt:lpstr>
      <vt:lpstr>Referenciais de qualidade</vt:lpstr>
      <vt:lpstr>Gestão da qualidade nas organizações</vt:lpstr>
      <vt:lpstr>Qualidade total na Educação a Distância</vt:lpstr>
      <vt:lpstr>Obrigado!</vt:lpstr>
    </vt:vector>
  </TitlesOfParts>
  <Company>FGV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Elisabeth</dc:creator>
  <cp:lastModifiedBy>claudia.capello</cp:lastModifiedBy>
  <cp:revision>204</cp:revision>
  <dcterms:created xsi:type="dcterms:W3CDTF">2009-05-01T00:08:38Z</dcterms:created>
  <dcterms:modified xsi:type="dcterms:W3CDTF">2013-08-28T14:38:55Z</dcterms:modified>
</cp:coreProperties>
</file>