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7F8A1A-B6CD-436D-88C3-8DDE28D50ECA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F05851-86A9-4FFB-87DB-CB013C6A545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Percepção discente quanto à utilização de Rubricas para avaliação da aprendizagem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6148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987804"/>
              </p:ext>
            </p:extLst>
          </p:nvPr>
        </p:nvGraphicFramePr>
        <p:xfrm>
          <a:off x="899592" y="1641378"/>
          <a:ext cx="6437630" cy="3755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7526"/>
                <a:gridCol w="1287526"/>
                <a:gridCol w="1287526"/>
                <a:gridCol w="1287526"/>
                <a:gridCol w="128752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Itens</a:t>
                      </a:r>
                      <a:endParaRPr lang="pt-BR" sz="1100">
                        <a:effectLst/>
                      </a:endParaRPr>
                    </a:p>
                    <a:p>
                      <a:pPr marL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Avaliados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Ruim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Aceitável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Excelente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69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Conhecimentos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Pesquisa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0,3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0,5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Não realizou a pesquisa.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Apresentou parcialmente as características da pesquisa.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Apresentou adequadamente as características da pesquisa.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Justificativa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0,5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1,0 pontos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kern="1200">
                          <a:effectLst/>
                        </a:rPr>
                        <a:t>Não realizou a justificativa.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kern="1200">
                          <a:effectLst/>
                        </a:rPr>
                        <a:t>Justificou parcialmente a escolha.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kern="1200">
                          <a:effectLst/>
                        </a:rPr>
                        <a:t>Justificou adequadamente a escolha..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>
                          <a:effectLst/>
                        </a:rPr>
                        <a:t>Habilidades</a:t>
                      </a:r>
                      <a:endParaRPr lang="pt-BR" sz="1100">
                        <a:effectLst/>
                      </a:endParaRPr>
                    </a:p>
                    <a:p>
                      <a:pPr marL="69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Comunicação e Expressão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0,3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0,5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As ideias são mal expressas. Erros de linguagem interferem na </a:t>
                      </a:r>
                      <a:endParaRPr lang="pt-BR" sz="1100">
                        <a:effectLst/>
                      </a:endParaRPr>
                    </a:p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compreensão.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As ideias são expressas adequadamente. Erros de linguagem não interferem na compreensão.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As reflexões são expressas </a:t>
                      </a:r>
                      <a:endParaRPr lang="pt-BR" sz="1100">
                        <a:effectLst/>
                      </a:endParaRPr>
                    </a:p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adequadamente e completas. Uso de linguagem sofisticada e sem erros.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Gramática e Pontuação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0,1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0,3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0,5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Mais de três erros gramaticais ou ortográficos.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Menos de três erros gramaticais ou ortográficos.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Sem erros gramaticais ou </a:t>
                      </a:r>
                      <a:endParaRPr lang="pt-BR" sz="1100">
                        <a:effectLst/>
                      </a:endParaRPr>
                    </a:p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ortográficos.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69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Atitudes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Pontualidade.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0,1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0,3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0,5 ponto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A tarefa foi enviada com atraso de mais de uma semana.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A tarefa foi enviada com até uma semana de atraso.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A tarefa foi enviada no prazo estipulado.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de </a:t>
            </a:r>
            <a:r>
              <a:rPr lang="pt-BR" dirty="0" smtClean="0"/>
              <a:t>Rubrica para Tarefa</a:t>
            </a: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225880"/>
            <a:ext cx="45253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Nesta atividade você pode obter at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 3 pontos, conforme quadro a seguir.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44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i="1" dirty="0" smtClean="0"/>
          </a:p>
          <a:p>
            <a:endParaRPr lang="pt-BR" i="1" dirty="0"/>
          </a:p>
          <a:p>
            <a:r>
              <a:rPr lang="pt-BR" i="1" dirty="0" smtClean="0"/>
              <a:t>Identificar </a:t>
            </a:r>
            <a:r>
              <a:rPr lang="pt-BR" i="1" dirty="0"/>
              <a:t>a percepção discente quanto à utilização de rubricas para a avaliação </a:t>
            </a:r>
            <a:r>
              <a:rPr lang="pt-BR" i="1" dirty="0" smtClean="0"/>
              <a:t>e melhora do seu aprendizado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6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Estudo </a:t>
            </a:r>
            <a:r>
              <a:rPr lang="pt-BR" dirty="0"/>
              <a:t>descritivo, exploratório com abordagem de análise quantitativa realizado com 29 discentes de cursos presenciais e semipresencial de uma Instituição de Ensino Superior privada, do interior do estado de São Paulo, os quais realizaram atividades em um Ambiente Virtual de Aprendizagem, as quais que possuíam rubricas. 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Esses </a:t>
            </a:r>
            <a:r>
              <a:rPr lang="pt-BR" dirty="0"/>
              <a:t>discentes realizaram várias atividades ao longo do primeiro semestre de 2013, as quais possuíam rubricas para que seu desempenho fosse avaliado.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discentes responderam um questionário estruturado com 22 questões, sendo 19 de múltipla escolha e 3 abertas que foi disponibilizado através da ferramenta </a:t>
            </a:r>
            <a:r>
              <a:rPr lang="pt-BR" dirty="0" err="1"/>
              <a:t>Survey</a:t>
            </a:r>
            <a:r>
              <a:rPr lang="pt-BR" dirty="0"/>
              <a:t> </a:t>
            </a:r>
            <a:r>
              <a:rPr lang="pt-BR" dirty="0" err="1"/>
              <a:t>Monkey</a:t>
            </a:r>
            <a:r>
              <a:rPr lang="pt-BR" dirty="0"/>
              <a:t> via </a:t>
            </a:r>
            <a:r>
              <a:rPr lang="pt-BR" dirty="0" err="1"/>
              <a:t>email</a:t>
            </a:r>
            <a:r>
              <a:rPr lang="pt-BR" dirty="0"/>
              <a:t> para os participantes com o link: http://www.surveymonkey.com/s/UNAERPRUBRICAS.  Para a realização da análise quantitativa, utilizou-se os gráficos gerados pela ferramenta de gráficos do </a:t>
            </a:r>
            <a:r>
              <a:rPr lang="pt-BR" dirty="0" err="1"/>
              <a:t>Survey</a:t>
            </a:r>
            <a:r>
              <a:rPr lang="pt-BR" dirty="0"/>
              <a:t> </a:t>
            </a:r>
            <a:r>
              <a:rPr lang="pt-BR" dirty="0" err="1"/>
              <a:t>Monkey</a:t>
            </a:r>
            <a:r>
              <a:rPr lang="pt-BR" dirty="0"/>
              <a:t>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647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36,25% dos entrevistados responderam o questionário. Destes:</a:t>
            </a:r>
          </a:p>
          <a:p>
            <a:endParaRPr lang="pt-BR" dirty="0"/>
          </a:p>
          <a:p>
            <a:r>
              <a:rPr lang="pt-BR" dirty="0"/>
              <a:t>75,8</a:t>
            </a:r>
            <a:r>
              <a:rPr lang="pt-BR" dirty="0" smtClean="0"/>
              <a:t>%  </a:t>
            </a:r>
            <a:r>
              <a:rPr lang="pt-BR" dirty="0"/>
              <a:t>tem de 21 a 35 </a:t>
            </a:r>
            <a:r>
              <a:rPr lang="pt-BR" dirty="0" smtClean="0"/>
              <a:t>anos</a:t>
            </a:r>
          </a:p>
          <a:p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65,5% dos entrevistados possuem filhos, sendo que destes, 90% tem filhos de até 13 anos.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65,5</a:t>
            </a:r>
            <a:r>
              <a:rPr lang="pt-BR" dirty="0"/>
              <a:t>% das respostas são do curso de Gestão da Produção Industrial, 13,8% de Tecnologia em Biotecnologia, 10,3% de Engenharia de Computação e 10,3% de Engenharia de Produção.  A maioria cursa a 5ª etapa do curso, ou seja, 34,5%.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Dois </a:t>
            </a:r>
            <a:r>
              <a:rPr lang="pt-BR" dirty="0"/>
              <a:t>alunos ou 6,9% responderam não saber o que são rubricas.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4186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72,4</a:t>
            </a:r>
            <a:r>
              <a:rPr lang="pt-BR" dirty="0"/>
              <a:t>% dos discentes responderam ler a rubrica de todas as atividades de uma etapa de aprendizagem, enquanto 27,6% leem a rubrica da metade das </a:t>
            </a:r>
            <a:r>
              <a:rPr lang="pt-BR" dirty="0" smtClean="0"/>
              <a:t>atividades.</a:t>
            </a:r>
          </a:p>
          <a:p>
            <a:endParaRPr lang="pt-BR" dirty="0"/>
          </a:p>
          <a:p>
            <a:r>
              <a:rPr lang="pt-BR" dirty="0"/>
              <a:t>Quando perguntado se as rubricas das atividades Tarefa definem de maneira clara e precisa como o aluno será avaliado, 69% concordaram com a afirmação, 20,7% concordaram plenamente e 10,3% não concordaram nem discordaram.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Já </a:t>
            </a:r>
            <a:r>
              <a:rPr lang="pt-BR" dirty="0"/>
              <a:t>quando feita a mesma afirmação para atividades Fórum, 55,2% concordaram, 20,7% concordaram plenamente, 17,2% discordaram e 6,9% nem concordaram e nem </a:t>
            </a:r>
            <a:r>
              <a:rPr lang="pt-BR" dirty="0" smtClean="0"/>
              <a:t>discordaram.</a:t>
            </a:r>
          </a:p>
          <a:p>
            <a:endParaRPr lang="pt-BR" dirty="0" smtClean="0"/>
          </a:p>
          <a:p>
            <a:r>
              <a:rPr lang="pt-BR" dirty="0" smtClean="0"/>
              <a:t>62,1</a:t>
            </a:r>
            <a:r>
              <a:rPr lang="pt-BR" dirty="0"/>
              <a:t>% dos entrevistados concordaram que a pontuação da rubrica das atividades Fórum define de forma clara como será calculada a nota do aluno, enquanto que 20,7% concordaram plenamente, 13,8% discordaram e 3,4% não concordaram nem discordaram.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357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Para </a:t>
            </a:r>
            <a:r>
              <a:rPr lang="pt-BR" dirty="0"/>
              <a:t>55,2% dos discentes, as rubricas influenciam positivamente no empenho do aluno para a realização de uma atividade, 34,5% concordaram plenamente e 10,3% nem concordaram e nem discordaram. 55,2% dos discentes afirmaram se empenhar sempre para atingir a pontuação máxima dada pela rubrica de uma atividade, 37,9% empenham-se quase sempre e 6,9% empenham-se poucas </a:t>
            </a:r>
            <a:r>
              <a:rPr lang="pt-BR" dirty="0" smtClean="0"/>
              <a:t>vezes.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Quando </a:t>
            </a:r>
            <a:r>
              <a:rPr lang="pt-BR" dirty="0"/>
              <a:t>perguntado se a utilização de rubricas fez com que o mesmo melhorasse seu desempenho, 41,4% concordaram e 41% concordaram plenamente, 13,8% nem concordaram e nem discordaram e 3,4% discordaram.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690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37,9</a:t>
            </a:r>
            <a:r>
              <a:rPr lang="pt-BR" dirty="0"/>
              <a:t>% dos entrevistados concordam que é interessante que a rubrica avalie o aluno quanto ao conhecimento, habilidades e atitudes separadamente, enquanto que 27,6% concordam plenamente com a afirmação, 17,2% nem concordam e nem discordam, 13,8% discordam e 3,4% discordam plenamente.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44,8% dos discentes o professor sempre corrige as atividades baseando-se na rubrica proposta, enquanto que 37,9% acreditam que quase sempre, 10,3% responderam algumas vezes e 3,4% responderam nunca ou poucas vezes.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6411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A partir dos dados analisados verifica-se uma boa aceitação dos discentes quanto à utilização de rubricas para a avaliação de atividades do ambiente virtual de aprendizagem, 55,2% avaliaram positivamente a rubrica.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65,5</a:t>
            </a:r>
            <a:r>
              <a:rPr lang="pt-BR" dirty="0"/>
              <a:t>% dos discentes que responderam o questionário são do curso Gestão da Produção Industrial, ou seja, curso semipresencial, os quais já estão acostumados a realizar atividades que utilizam rubricas. As demais respostas são de alunos de cursos presenciais que </a:t>
            </a:r>
            <a:r>
              <a:rPr lang="pt-BR" dirty="0" smtClean="0"/>
              <a:t>cursaram </a:t>
            </a:r>
            <a:r>
              <a:rPr lang="pt-BR" dirty="0"/>
              <a:t>disciplinas na modalidade à distância, cursos nos quais não são utilizadas rubricas.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grande maioria dos discentes, 72,4%, lê a rubrica de todas as atividades propostas.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Pode-se </a:t>
            </a:r>
            <a:r>
              <a:rPr lang="pt-BR" dirty="0"/>
              <a:t>dizer que tanto as rubricas para atividades Tarefa quanto para atividades Fórum são claras e precisas quanto à forma pela qual o aluno será avaliado.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5477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Conclui-se </a:t>
            </a:r>
            <a:r>
              <a:rPr lang="pt-BR" dirty="0"/>
              <a:t>também que as rubricas influenciam positivamente no empenho do aluno para a realização de uma atividade, melhoram o desempenho do mesmo e que a maioria dos discentes se empenha sempre para atingir a pontuação máxima de uma determinada atividade. 65% dos entrevistados concordam ou concordam plenamente que é interessante que a rubrica avalie o aluno quanto ao conhecimento, habilidades e atitudes separadamente.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importante dizer ainda que a rubrica deve ser associada ao método de avaliação escolhido e orientar os discentes a assumirem responsabilidades sobre sua própria aprendizagem, motivando-os a participar das atividades e gerenciar seus percursos. Pode-se dizer também que a mesma é eficiente para uma avaliação diferenciada e pode ser utilizada para avaliação de qualquer disciplina em cursos universitários. </a:t>
            </a:r>
            <a:endParaRPr lang="pt-BR" dirty="0" smtClean="0"/>
          </a:p>
          <a:p>
            <a:endParaRPr lang="pt-BR"/>
          </a:p>
          <a:p>
            <a:r>
              <a:rPr lang="pt-BR" smtClean="0"/>
              <a:t>Assim</a:t>
            </a:r>
            <a:r>
              <a:rPr lang="pt-BR" dirty="0"/>
              <a:t>, seguindo as tendências contemporâneas, a avaliação de aprendizagem também precisa quebrar paradigmas, tendo realmente componentes que possam medir o conhecimento de quem está sendo avaliado.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26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Mercado de trabalho:</a:t>
            </a:r>
          </a:p>
          <a:p>
            <a:pPr lvl="1"/>
            <a:r>
              <a:rPr lang="pt-BR" dirty="0" smtClean="0"/>
              <a:t>profissionais </a:t>
            </a:r>
            <a:r>
              <a:rPr lang="pt-BR" dirty="0"/>
              <a:t>competentes, habilidosos, com pré-disposição para o trabalho em equipe, com visão ampliada, conhecimento de mercado, iniciativa, espírito empreendedor, otimistas, responsáveis, criativos, disciplinados, dentre outras habilidades e </a:t>
            </a:r>
            <a:r>
              <a:rPr lang="pt-BR" dirty="0" smtClean="0"/>
              <a:t>atitudes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Somente </a:t>
            </a:r>
            <a:r>
              <a:rPr lang="pt-BR" dirty="0"/>
              <a:t>o conhecimento técnico não é mais </a:t>
            </a:r>
            <a:r>
              <a:rPr lang="pt-BR" dirty="0" smtClean="0"/>
              <a:t>suficiente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18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Instituição </a:t>
            </a:r>
            <a:r>
              <a:rPr lang="pt-BR" dirty="0"/>
              <a:t>de </a:t>
            </a:r>
            <a:r>
              <a:rPr lang="pt-BR" dirty="0" smtClean="0"/>
              <a:t>ensino + coordenação </a:t>
            </a:r>
            <a:r>
              <a:rPr lang="pt-BR" dirty="0"/>
              <a:t>de curso </a:t>
            </a:r>
            <a:r>
              <a:rPr lang="pt-BR" dirty="0" smtClean="0"/>
              <a:t>+ </a:t>
            </a:r>
            <a:r>
              <a:rPr lang="pt-BR" dirty="0"/>
              <a:t>corpo docente </a:t>
            </a:r>
            <a:endParaRPr lang="pt-BR" dirty="0" smtClean="0"/>
          </a:p>
          <a:p>
            <a:pPr lvl="1"/>
            <a:r>
              <a:rPr lang="pt-BR" dirty="0" smtClean="0"/>
              <a:t>Devem </a:t>
            </a:r>
            <a:r>
              <a:rPr lang="pt-BR" dirty="0"/>
              <a:t>definir padrões claros, medidas e resultados de aprendizagem </a:t>
            </a:r>
            <a:r>
              <a:rPr lang="pt-BR" dirty="0" smtClean="0"/>
              <a:t>esperados em </a:t>
            </a:r>
            <a:r>
              <a:rPr lang="pt-BR" dirty="0"/>
              <a:t>suas salas de aula ou ambientes virtuais de aprendizagem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67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Envolve </a:t>
            </a:r>
            <a:r>
              <a:rPr lang="pt-BR" dirty="0"/>
              <a:t>atividades, técnicas e instrumentos de avaliação que permitem ao docente verificar se o aluno adquiriu os tais conhecimentos desejados. 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Assim, é </a:t>
            </a:r>
            <a:r>
              <a:rPr lang="pt-BR" dirty="0"/>
              <a:t>necessário que os educadores ampliem as estratégias de avaliação a fim de examinar como </a:t>
            </a:r>
            <a:r>
              <a:rPr lang="pt-BR" dirty="0" smtClean="0"/>
              <a:t>como </a:t>
            </a:r>
            <a:r>
              <a:rPr lang="pt-BR" dirty="0"/>
              <a:t>resultados são conseguidos e como preparam, satisfatoriamente, os aprendizes para o mundo do trabalho. </a:t>
            </a:r>
            <a:endParaRPr lang="pt-BR" dirty="0" smtClean="0"/>
          </a:p>
          <a:p>
            <a:pPr lvl="2"/>
            <a:r>
              <a:rPr lang="pt-BR" dirty="0" smtClean="0"/>
              <a:t>Avaliação por competências: uma da alternativas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Aprendizagem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29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Significa </a:t>
            </a:r>
            <a:r>
              <a:rPr lang="pt-BR" dirty="0"/>
              <a:t>medir as potencialidades de um discente e o conhecimento adquirido por ele ao longo de uma determinada disciplina.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Deve-se </a:t>
            </a:r>
            <a:r>
              <a:rPr lang="pt-BR" dirty="0"/>
              <a:t>definir </a:t>
            </a:r>
            <a:r>
              <a:rPr lang="pt-PT" dirty="0"/>
              <a:t>as competências técnicas, conceituais e interpessoais que se deseja atingir com uma determinada disciplina. </a:t>
            </a:r>
            <a:endParaRPr lang="pt-PT" dirty="0" smtClean="0"/>
          </a:p>
          <a:p>
            <a:endParaRPr lang="pt-PT" dirty="0"/>
          </a:p>
          <a:p>
            <a:r>
              <a:rPr lang="pt-PT" dirty="0" smtClean="0"/>
              <a:t>Competências conceituais</a:t>
            </a:r>
          </a:p>
          <a:p>
            <a:pPr lvl="1"/>
            <a:r>
              <a:rPr lang="pt-PT" dirty="0" smtClean="0"/>
              <a:t>conhecimento </a:t>
            </a:r>
            <a:r>
              <a:rPr lang="pt-PT" dirty="0"/>
              <a:t>e domínio de conceitos e teorias que embasam as técnicas; </a:t>
            </a:r>
            <a:endParaRPr lang="pt-PT" dirty="0" smtClean="0"/>
          </a:p>
          <a:p>
            <a:r>
              <a:rPr lang="pt-PT" dirty="0" smtClean="0"/>
              <a:t>Competências técnicas</a:t>
            </a:r>
          </a:p>
          <a:p>
            <a:pPr lvl="1"/>
            <a:r>
              <a:rPr lang="pt-PT" dirty="0" smtClean="0"/>
              <a:t>domínio </a:t>
            </a:r>
            <a:r>
              <a:rPr lang="pt-PT" dirty="0"/>
              <a:t>de métodos e ferramentas específicas para determinada área de trabalho </a:t>
            </a:r>
            <a:endParaRPr lang="pt-PT" dirty="0" smtClean="0"/>
          </a:p>
          <a:p>
            <a:r>
              <a:rPr lang="pt-PT" dirty="0" smtClean="0"/>
              <a:t>Competências </a:t>
            </a:r>
            <a:r>
              <a:rPr lang="pt-PT" dirty="0"/>
              <a:t>interpessoais </a:t>
            </a:r>
            <a:endParaRPr lang="pt-PT" dirty="0" smtClean="0"/>
          </a:p>
          <a:p>
            <a:pPr lvl="1"/>
            <a:r>
              <a:rPr lang="pt-PT" dirty="0" smtClean="0"/>
              <a:t>permitem </a:t>
            </a:r>
            <a:r>
              <a:rPr lang="pt-PT" dirty="0"/>
              <a:t>que as pessoas se comuniquem e interajam de forma eficaz, ou seja, estão relacionadas com atitudes e valores pessoais. 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por Competência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44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Para cada competência devem ser identificados objetivos que se deseja atingir </a:t>
            </a:r>
            <a:endParaRPr lang="pt-PT" dirty="0" smtClean="0"/>
          </a:p>
          <a:p>
            <a:endParaRPr lang="pt-PT" dirty="0"/>
          </a:p>
          <a:p>
            <a:r>
              <a:rPr lang="pt-PT" dirty="0" smtClean="0"/>
              <a:t>Uma </a:t>
            </a:r>
            <a:r>
              <a:rPr lang="pt-PT" dirty="0"/>
              <a:t>das maneiras de se medir se esses objetivos foram alcançados é </a:t>
            </a:r>
            <a:r>
              <a:rPr lang="pt-PT" dirty="0" smtClean="0"/>
              <a:t>atravéz </a:t>
            </a:r>
            <a:r>
              <a:rPr lang="pt-PT" dirty="0"/>
              <a:t>da rubrica.</a:t>
            </a:r>
            <a:endParaRPr lang="pt-BR" dirty="0"/>
          </a:p>
          <a:p>
            <a:pPr marL="109728" indent="0">
              <a:buNone/>
            </a:pPr>
            <a:r>
              <a:rPr lang="pt-BR" dirty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por Competência</a:t>
            </a:r>
          </a:p>
        </p:txBody>
      </p:sp>
    </p:spTree>
    <p:extLst>
      <p:ext uri="{BB962C8B-B14F-4D97-AF65-F5344CB8AC3E}">
        <p14:creationId xmlns:p14="http://schemas.microsoft.com/office/powerpoint/2010/main" val="140331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Ferramenta </a:t>
            </a:r>
            <a:r>
              <a:rPr lang="pt-BR" dirty="0"/>
              <a:t>de pontuação que enumera os critérios para a realização de uma determinada atividade solicitada pelo docente e como a mesma será avaliada. 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Características:</a:t>
            </a:r>
          </a:p>
          <a:p>
            <a:pPr lvl="1"/>
            <a:r>
              <a:rPr lang="pt-BR" dirty="0" smtClean="0"/>
              <a:t>Ajudam </a:t>
            </a:r>
            <a:r>
              <a:rPr lang="pt-BR" dirty="0"/>
              <a:t>os estudantes a identificarem como sua atividade será </a:t>
            </a:r>
            <a:r>
              <a:rPr lang="pt-BR" dirty="0" smtClean="0"/>
              <a:t>avaliada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Especifica </a:t>
            </a:r>
            <a:r>
              <a:rPr lang="pt-BR" dirty="0"/>
              <a:t>o nível de desempenho esperado com vista aos vários níveis de </a:t>
            </a:r>
            <a:r>
              <a:rPr lang="pt-BR" dirty="0" smtClean="0"/>
              <a:t>qualidade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Orienta o docente para correção da atividade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Permite avaliar conhecimento, habilidades e atitudes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Rubrica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707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t-BR" dirty="0" smtClean="0"/>
              <a:t>Identifica-se, a partir das competências do tecnólogo em GPI, as </a:t>
            </a:r>
            <a:r>
              <a:rPr lang="pt-BR" dirty="0"/>
              <a:t>competências que devem </a:t>
            </a:r>
            <a:r>
              <a:rPr lang="pt-BR" dirty="0" smtClean="0"/>
              <a:t>ser </a:t>
            </a:r>
            <a:r>
              <a:rPr lang="pt-BR" dirty="0"/>
              <a:t>exploradas </a:t>
            </a:r>
            <a:r>
              <a:rPr lang="pt-BR" dirty="0" smtClean="0"/>
              <a:t>na disciplina em questão;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t-BR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t-BR" dirty="0" smtClean="0"/>
              <a:t>A partir dessas competências, define-se </a:t>
            </a:r>
            <a:r>
              <a:rPr lang="pt-BR" dirty="0"/>
              <a:t>quais objetivos deverão ser </a:t>
            </a:r>
            <a:r>
              <a:rPr lang="pt-BR" dirty="0" smtClean="0"/>
              <a:t>atingidos;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t-BR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t-BR" dirty="0" smtClean="0"/>
              <a:t>Para cada objetivo elabora-se uma atividade;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t-BR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t-BR" dirty="0" smtClean="0"/>
              <a:t>Para cada atividade cria-se uma rubrica específica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Etapas para o Desenvolvimento  das Rubricas no Curso de Tecnologia </a:t>
            </a:r>
            <a:r>
              <a:rPr lang="pt-BR" sz="2400" dirty="0"/>
              <a:t>em Gestão da Produção </a:t>
            </a:r>
            <a:r>
              <a:rPr lang="pt-BR" sz="2400" dirty="0" smtClean="0"/>
              <a:t>Industrial - </a:t>
            </a:r>
            <a:r>
              <a:rPr lang="pt-BR" sz="2400" dirty="0" err="1" smtClean="0"/>
              <a:t>Unaerp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34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43897" y="1481138"/>
          <a:ext cx="6256206" cy="520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671"/>
                <a:gridCol w="1300671"/>
                <a:gridCol w="1300671"/>
                <a:gridCol w="1212106"/>
                <a:gridCol w="1142087"/>
              </a:tblGrid>
              <a:tr h="1452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Itens Avaliados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Ruim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Aceitável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Excelente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</a:tr>
              <a:tr h="1481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0,5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1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</a:tr>
              <a:tr h="51304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Conhecimentos</a:t>
                      </a:r>
                      <a:endParaRPr lang="pt-BR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Relevância das postagens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As mensagens não possuem visão, profundidade, compreensão ou conexão com o tema abordado.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As mensagens mostram alguma visão, profundidade, compreensão ou conexão com o tema abordado. 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As mensagens mostram visão, profundidade, compreensão e conexão com o tema abordado.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</a:tr>
              <a:tr h="1282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Comentário sobre postagens de colegas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0,5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1,0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</a:tr>
              <a:tr h="7695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Não há comentários sobre postagens ou menos de três mensagens são comentadas e os comentários auxiliam na melhora da discussão e postagem original.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Comenta-se no mínimo três postagens e os comentários auxiliam na melhora da discussão e postagem original.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Comentam-se no mínimo cinco postagens e os comentários auxiliam na melhora da discussão e postagem original.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</a:tr>
              <a:tr h="1282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Recursos adicionais (links, imagens ou referências)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0,3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0,5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</a:tr>
              <a:tr h="8978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 dirty="0">
                          <a:effectLst/>
                        </a:rPr>
                        <a:t>Nenhum recurso adicional foi inserido ou um ou mais recursos foi (foram) inseridos, mas o (s) mesmo (s) não contribuiu (iram) para o entendimento do tópico discutido.</a:t>
                      </a:r>
                      <a:endParaRPr lang="pt-B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Um único recurso foi inserido e o mesmo contribuiu para o entendimento do tópico discutido.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Inseriu mais de um recurso e no mínimo dois recursos contribuíram para o entendimento do tópico discutido.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</a:tr>
              <a:tr h="12826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Habilidades</a:t>
                      </a:r>
                      <a:endParaRPr lang="pt-BR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Comunicação e Expressão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0,3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0,5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</a:tr>
              <a:tr h="6413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As ideias são mal expressas. Erros de linguagem interferem na compreensão.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As ideias são expressas adequadamente. Erros de linguagem não interferem na compreensão.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As reflexões são expressas adequadamente e completas. Uso de linguagem sofisticada e sem erros.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</a:tr>
              <a:tr h="1282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Gramática e Pontuação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0,1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0,3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0,5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</a:tr>
              <a:tr h="2565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Mais de três erros gramaticais ou ortográficos.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Menos de três erros gramaticais ou ortográficos.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Sem erros gramaticais ou ortográficos.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</a:tr>
              <a:tr h="12826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Atitude</a:t>
                      </a:r>
                      <a:endParaRPr lang="pt-BR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 rowSpan="2"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Pontualidade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0,1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0,3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effectLst/>
                        </a:rPr>
                        <a:t>0,5 ponto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/>
                </a:tc>
              </a:tr>
              <a:tr h="5130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700">
                          <a:effectLst/>
                        </a:rPr>
                        <a:t>Todos os comentários foram feitos dentro de um breve período de tempo.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700">
                          <a:effectLst/>
                        </a:rPr>
                        <a:t>Comentários distribuídos ao longo da discussão em desenvolvimento.</a:t>
                      </a:r>
                      <a:endParaRPr lang="pt-B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700" dirty="0">
                          <a:effectLst/>
                        </a:rPr>
                        <a:t>Os comentários foram distribuídos de forma lógica e consistente ao longo de todo período de discussão.</a:t>
                      </a:r>
                      <a:endParaRPr lang="pt-B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36" marR="62736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Rubrica para Fórum</a:t>
            </a: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339" y="1008654"/>
            <a:ext cx="844654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Este f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rum tem valor m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ximo de quatro pontos e sua avalia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ão se dar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de acordo com a rubrica a seguir. Serão avaliados três itens relacionados com 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aquisi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ão de conhecimento, dois relacionados a habilidades e um item sobre atitude.</a:t>
            </a: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1903</Words>
  <Application>Microsoft Office PowerPoint</Application>
  <PresentationFormat>Apresentação na tela (4:3)</PresentationFormat>
  <Paragraphs>209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Concurso</vt:lpstr>
      <vt:lpstr>Percepção discente quanto à utilização de Rubricas para avaliação da aprendizagem</vt:lpstr>
      <vt:lpstr>Introdução </vt:lpstr>
      <vt:lpstr>Introdução </vt:lpstr>
      <vt:lpstr>Avaliação da Aprendizagem</vt:lpstr>
      <vt:lpstr>Avaliação por Competência</vt:lpstr>
      <vt:lpstr>Avaliação por Competência</vt:lpstr>
      <vt:lpstr>Rubrica </vt:lpstr>
      <vt:lpstr>Etapas para o Desenvolvimento  das Rubricas no Curso de Tecnologia em Gestão da Produção Industrial - Unaerp</vt:lpstr>
      <vt:lpstr>Exemplo de Rubrica para Fórum</vt:lpstr>
      <vt:lpstr>Exemplo de Rubrica para Tarefa</vt:lpstr>
      <vt:lpstr>Objetivo</vt:lpstr>
      <vt:lpstr>Metodologia</vt:lpstr>
      <vt:lpstr>Resultados e Discussões</vt:lpstr>
      <vt:lpstr>Resultados e Discussões</vt:lpstr>
      <vt:lpstr>Resultados e Discussões</vt:lpstr>
      <vt:lpstr>Resultados e Discussões</vt:lpstr>
      <vt:lpstr>Conclusões</vt:lpstr>
      <vt:lpstr>Conclusões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Percepção discente quanto à utilização de Rubricas para avaliação da aprendizagem</dc:title>
  <dc:creator>ALINE</dc:creator>
  <cp:lastModifiedBy>ALINE</cp:lastModifiedBy>
  <cp:revision>8</cp:revision>
  <dcterms:created xsi:type="dcterms:W3CDTF">2013-09-10T18:45:02Z</dcterms:created>
  <dcterms:modified xsi:type="dcterms:W3CDTF">2013-09-10T19:54:59Z</dcterms:modified>
</cp:coreProperties>
</file>